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9"/>
  </p:notesMasterIdLst>
  <p:handoutMasterIdLst>
    <p:handoutMasterId r:id="rId30"/>
  </p:handoutMasterIdLst>
  <p:sldIdLst>
    <p:sldId id="256" r:id="rId4"/>
    <p:sldId id="257" r:id="rId5"/>
    <p:sldId id="267" r:id="rId6"/>
    <p:sldId id="258" r:id="rId7"/>
    <p:sldId id="259" r:id="rId8"/>
    <p:sldId id="260" r:id="rId9"/>
    <p:sldId id="268" r:id="rId10"/>
    <p:sldId id="269" r:id="rId11"/>
    <p:sldId id="261" r:id="rId12"/>
    <p:sldId id="270" r:id="rId13"/>
    <p:sldId id="271" r:id="rId14"/>
    <p:sldId id="262" r:id="rId15"/>
    <p:sldId id="272" r:id="rId16"/>
    <p:sldId id="273" r:id="rId17"/>
    <p:sldId id="263" r:id="rId18"/>
    <p:sldId id="275" r:id="rId19"/>
    <p:sldId id="276" r:id="rId20"/>
    <p:sldId id="264" r:id="rId21"/>
    <p:sldId id="277" r:id="rId22"/>
    <p:sldId id="265" r:id="rId23"/>
    <p:sldId id="279" r:id="rId24"/>
    <p:sldId id="280" r:id="rId25"/>
    <p:sldId id="266"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notesMaster" Target="notesMasters/notes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ED1C14C-A143-42F5-B247-D0E8001310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ED1C14C-A143-42F5-B247-D0E8001310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ED1C14C-A143-42F5-B247-D0E8001310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ED1C14C-A143-42F5-B247-D0E8001310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ED1C14C-A143-42F5-B247-D0E8001310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1"/>
          <p:cNvSpPr>
            <a:spLocks noGrp="1"/>
          </p:cNvSpPr>
          <p:nvPr>
            <p:ph type="ctrTitle"/>
          </p:nvPr>
        </p:nvSpPr>
        <p:spPr/>
        <p:txBody>
          <a:bodyPr/>
          <a:lstStyle/>
          <a:p>
            <a:r>
              <a:t>Superstore Data Visualization</a:t>
            </a:r>
            <a:r>
              <a:rPr lang="en-IN"/>
              <a:t> and Insight Generation</a:t>
            </a:r>
            <a:endParaRPr lang="en-IN"/>
          </a:p>
        </p:txBody>
      </p:sp>
      <p:sp>
        <p:nvSpPr>
          <p:cNvPr id="2" name="slide1"/>
          <p:cNvSpPr>
            <a:spLocks noGrp="1"/>
          </p:cNvSpPr>
          <p:nvPr>
            <p:ph type="subTitle" idx="1"/>
          </p:nvPr>
        </p:nvSpPr>
        <p:spPr/>
        <p:txBody>
          <a:bodyPr/>
          <a:lstStyle/>
          <a:p>
            <a:r>
              <a:rPr lang="en-IN"/>
              <a:t>Ambarish Deb</a:t>
            </a:r>
            <a:endParaRPr lang="en-IN"/>
          </a:p>
          <a:p>
            <a:r>
              <a:rPr lang="en-IN"/>
              <a:t>Business Analyst Intern</a:t>
            </a:r>
            <a:endParaRPr lang="en-IN"/>
          </a:p>
          <a:p>
            <a:r>
              <a:rPr lang="en-IN"/>
              <a:t>Oeson OGIP</a:t>
            </a:r>
            <a:endParaRPr lang="en-IN"/>
          </a:p>
        </p:txBody>
      </p:sp>
    </p:spTree>
  </p:cSld>
  <p:clrMapOvr>
    <a:masterClrMapping/>
  </p:clrMapOvr>
  <p:transition advTm="193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Insights-</a:t>
            </a:r>
            <a:endParaRPr lang="en-IN" altLang="en-US"/>
          </a:p>
        </p:txBody>
      </p:sp>
      <p:sp>
        <p:nvSpPr>
          <p:cNvPr id="3" name="Content Placeholder 2"/>
          <p:cNvSpPr>
            <a:spLocks noGrp="1"/>
          </p:cNvSpPr>
          <p:nvPr>
            <p:ph idx="1"/>
          </p:nvPr>
        </p:nvSpPr>
        <p:spPr/>
        <p:txBody>
          <a:bodyPr/>
          <a:p>
            <a:pPr marL="0" indent="0">
              <a:buNone/>
            </a:pPr>
            <a:r>
              <a:rPr lang="en-US"/>
              <a:t>1. Revenue spike</a:t>
            </a:r>
            <a:r>
              <a:rPr lang="en-IN" altLang="en-US"/>
              <a:t>s</a:t>
            </a:r>
            <a:r>
              <a:rPr lang="en-US"/>
              <a:t> in certain months- march, September to November etc. .This may be attributed to holiday seasons</a:t>
            </a:r>
            <a:r>
              <a:rPr lang="en-IN" altLang="en-US"/>
              <a:t> or pre- summer/winter purchases</a:t>
            </a:r>
            <a:r>
              <a:rPr lang="en-US"/>
              <a:t>, but this is not consistent every year. Hence there is</a:t>
            </a:r>
            <a:r>
              <a:rPr lang="en-IN" altLang="en-US"/>
              <a:t> </a:t>
            </a:r>
            <a:r>
              <a:rPr lang="en-US"/>
              <a:t>a chance that revenue might spike in these months.</a:t>
            </a:r>
            <a:endParaRPr lang="en-US"/>
          </a:p>
          <a:p>
            <a:pPr marL="0" indent="0">
              <a:buNone/>
            </a:pPr>
            <a:r>
              <a:rPr lang="en-US"/>
              <a:t>2. Profit may o</a:t>
            </a:r>
            <a:r>
              <a:rPr lang="en-IN" altLang="en-US"/>
              <a:t>r</a:t>
            </a:r>
            <a:r>
              <a:rPr lang="en-US"/>
              <a:t> may not reflect the above trend</a:t>
            </a:r>
            <a:r>
              <a:rPr lang="en-IN" altLang="en-US"/>
              <a:t>.</a:t>
            </a:r>
            <a:endParaRPr lang="en-IN" altLang="en-US"/>
          </a:p>
          <a:p>
            <a:pPr marL="0" indent="0">
              <a:buNone/>
            </a:pPr>
            <a:r>
              <a:rPr lang="en-IN" altLang="en-US"/>
              <a:t>3.Quantity ordered spikes in September, falls in October and spikes in November again and shows a general increasing trend with time</a:t>
            </a:r>
            <a:endParaRPr lang="en-IN" altLang="en-US"/>
          </a:p>
          <a:p>
            <a:pPr marL="0" indent="0">
              <a:buNone/>
            </a:pPr>
            <a:r>
              <a:rPr lang="en-IN" altLang="en-US"/>
              <a:t>4. On comparing the sales and profit trends with discount trends, it is observed that in many cases, with a spike in discount, a corresponding spike in sales and a drop in profit is noticed. </a:t>
            </a:r>
            <a:endParaRPr lang="en-IN" altLang="en-US"/>
          </a:p>
        </p:txBody>
      </p:sp>
    </p:spTree>
  </p:cSld>
  <p:clrMapOvr>
    <a:masterClrMapping/>
  </p:clrMapOvr>
  <p:transition advTm="4404"/>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Actions-</a:t>
            </a:r>
            <a:endParaRPr lang="en-IN" altLang="en-US"/>
          </a:p>
        </p:txBody>
      </p:sp>
      <p:sp>
        <p:nvSpPr>
          <p:cNvPr id="3" name="Content Placeholder 2"/>
          <p:cNvSpPr>
            <a:spLocks noGrp="1"/>
          </p:cNvSpPr>
          <p:nvPr>
            <p:ph idx="1"/>
          </p:nvPr>
        </p:nvSpPr>
        <p:spPr/>
        <p:txBody>
          <a:bodyPr/>
          <a:p>
            <a:r>
              <a:rPr lang="en-IN" altLang="en-US"/>
              <a:t>In areas with high profit margin, the probable high revenue can be leveraged through holiday season/pre-(summer/winter) sales offers to encourage higher buying.</a:t>
            </a:r>
            <a:endParaRPr lang="en-IN" altLang="en-US"/>
          </a:p>
          <a:p>
            <a:r>
              <a:rPr lang="en-IN" altLang="en-US"/>
              <a:t>Whenever demand (quantity ordered) rises like in September and November, prices can be hiked to a certain degree and when demand falls, it can be readjusted accordingly.</a:t>
            </a:r>
            <a:endParaRPr lang="en-IN" altLang="en-US"/>
          </a:p>
        </p:txBody>
      </p:sp>
    </p:spTree>
  </p:cSld>
  <p:clrMapOvr>
    <a:masterClrMapping/>
  </p:clrMapOvr>
  <p:transition advTm="3866"/>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Superstore Data Visualization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p:transition advTm="2184"/>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Insights</a:t>
            </a:r>
            <a:endParaRPr lang="en-IN" altLang="en-US"/>
          </a:p>
        </p:txBody>
      </p:sp>
      <p:sp>
        <p:nvSpPr>
          <p:cNvPr id="3" name="Content Placeholder 2"/>
          <p:cNvSpPr>
            <a:spLocks noGrp="1"/>
          </p:cNvSpPr>
          <p:nvPr>
            <p:ph idx="1"/>
          </p:nvPr>
        </p:nvSpPr>
        <p:spPr/>
        <p:txBody>
          <a:bodyPr>
            <a:normAutofit fontScale="90000" lnSpcReduction="10000"/>
          </a:bodyPr>
          <a:p>
            <a:r>
              <a:rPr lang="en-IN" altLang="en-US"/>
              <a:t>P</a:t>
            </a:r>
            <a:r>
              <a:rPr lang="en-US"/>
              <a:t>rofit shows a negative correlation with discount, while th</a:t>
            </a:r>
            <a:r>
              <a:rPr lang="en-IN" altLang="en-US"/>
              <a:t>e</a:t>
            </a:r>
            <a:r>
              <a:rPr lang="en-US"/>
              <a:t> correlation between sales and discount is far more ambiguous</a:t>
            </a:r>
            <a:r>
              <a:rPr lang="en-IN" altLang="en-US"/>
              <a:t>, albeit on the negative side</a:t>
            </a:r>
            <a:r>
              <a:rPr lang="en-US"/>
              <a:t>.</a:t>
            </a:r>
            <a:endParaRPr lang="en-US"/>
          </a:p>
          <a:p>
            <a:r>
              <a:rPr lang="en-US"/>
              <a:t>Positive correlation between sales and profit</a:t>
            </a:r>
            <a:r>
              <a:rPr lang="en-IN" altLang="en-US"/>
              <a:t>.</a:t>
            </a:r>
            <a:endParaRPr lang="en-US"/>
          </a:p>
          <a:p>
            <a:r>
              <a:rPr lang="en-US"/>
              <a:t>Furniture items being sold have a lower chance of incurring a higher loss as compared to other categories, as well as a lower chance of high profits. i.e. they are low</a:t>
            </a:r>
            <a:r>
              <a:rPr lang="en-IN" altLang="en-US"/>
              <a:t> </a:t>
            </a:r>
            <a:r>
              <a:rPr lang="en-US"/>
              <a:t>risk, low reward commodities in terms of total revenue as well as profits.</a:t>
            </a:r>
            <a:endParaRPr lang="en-US"/>
          </a:p>
          <a:p>
            <a:r>
              <a:rPr lang="en-US"/>
              <a:t>Items in other categories are more spaced out</a:t>
            </a:r>
            <a:r>
              <a:rPr lang="en-IN" altLang="en-US"/>
              <a:t> </a:t>
            </a:r>
            <a:r>
              <a:rPr lang="en-US">
                <a:sym typeface="+mn-ea"/>
              </a:rPr>
              <a:t>in terms of revenue as well as profits</a:t>
            </a:r>
            <a:r>
              <a:rPr lang="en-US"/>
              <a:t> compared to furniture items.</a:t>
            </a:r>
            <a:endParaRPr lang="en-US"/>
          </a:p>
          <a:p>
            <a:r>
              <a:rPr lang="en-US"/>
              <a:t>A large proportion of all items are clustered within a sm</a:t>
            </a:r>
            <a:r>
              <a:rPr lang="en-IN" altLang="en-US"/>
              <a:t>a</a:t>
            </a:r>
            <a:r>
              <a:rPr lang="en-US"/>
              <a:t>ll portion of the total area. Shows that large sales and large profits or losses are not as common.</a:t>
            </a:r>
            <a:endParaRPr lang="en-IN" altLang="en-US"/>
          </a:p>
        </p:txBody>
      </p:sp>
    </p:spTree>
  </p:cSld>
  <p:clrMapOvr>
    <a:masterClrMapping/>
  </p:clrMapOvr>
  <p:transition advTm="3462"/>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Actions - </a:t>
            </a:r>
            <a:endParaRPr lang="en-IN" altLang="en-US"/>
          </a:p>
        </p:txBody>
      </p:sp>
      <p:sp>
        <p:nvSpPr>
          <p:cNvPr id="3" name="Content Placeholder 2"/>
          <p:cNvSpPr>
            <a:spLocks noGrp="1"/>
          </p:cNvSpPr>
          <p:nvPr>
            <p:ph idx="1"/>
          </p:nvPr>
        </p:nvSpPr>
        <p:spPr/>
        <p:txBody>
          <a:bodyPr>
            <a:normAutofit lnSpcReduction="20000"/>
          </a:bodyPr>
          <a:p>
            <a:r>
              <a:rPr lang="en-IN" altLang="en-US"/>
              <a:t>Since an increase in discount reduces profit and also has a marginal reducing effect on sales, it should be offered in regions where profit margin is already substantial.</a:t>
            </a:r>
            <a:endParaRPr lang="en-IN" altLang="en-US"/>
          </a:p>
          <a:p>
            <a:r>
              <a:rPr lang="en-IN" altLang="en-US"/>
              <a:t>Since furniture items are low risk, Regions with lower revenues but a positive profit margin(North &amp; South Dakota, Nebraska,Kansas etc.) can focus on  increasing sales of furniture items through various means to increase revenue in those areas while the risk of loss remains minimum compares to the other two categories. </a:t>
            </a:r>
            <a:endParaRPr lang="en-IN" altLang="en-US"/>
          </a:p>
          <a:p>
            <a:r>
              <a:rPr lang="en-IN" altLang="en-US"/>
              <a:t>Similarly, regions with substantial profit and revenue can focus on the other two categories- especially furniture as they yield higher revenue, and can mitigate any loss which may occur on selling these items.</a:t>
            </a:r>
            <a:endParaRPr lang="en-IN" altLang="en-US"/>
          </a:p>
        </p:txBody>
      </p:sp>
    </p:spTree>
  </p:cSld>
  <p:clrMapOvr>
    <a:masterClrMapping/>
  </p:clrMapOvr>
  <p:transition advTm="2009"/>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Superstore Data Visualization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p:transition advTm="179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Insights-</a:t>
            </a:r>
            <a:endParaRPr lang="en-IN" altLang="en-US"/>
          </a:p>
        </p:txBody>
      </p:sp>
      <p:sp>
        <p:nvSpPr>
          <p:cNvPr id="3" name="Content Placeholder 2"/>
          <p:cNvSpPr>
            <a:spLocks noGrp="1"/>
          </p:cNvSpPr>
          <p:nvPr>
            <p:ph idx="1"/>
          </p:nvPr>
        </p:nvSpPr>
        <p:spPr/>
        <p:txBody>
          <a:bodyPr>
            <a:normAutofit fontScale="90000" lnSpcReduction="20000"/>
          </a:bodyPr>
          <a:p>
            <a:r>
              <a:rPr lang="en-US"/>
              <a:t>Average revenue is highest in </a:t>
            </a:r>
            <a:r>
              <a:rPr lang="en-IN" altLang="en-US"/>
              <a:t>the category of T</a:t>
            </a:r>
            <a:r>
              <a:rPr lang="en-US"/>
              <a:t>echnology followed by </a:t>
            </a:r>
            <a:r>
              <a:rPr lang="en-IN" altLang="en-US"/>
              <a:t>F</a:t>
            </a:r>
            <a:r>
              <a:rPr lang="en-US"/>
              <a:t>urniture &amp; </a:t>
            </a:r>
            <a:r>
              <a:rPr lang="en-IN" altLang="en-US"/>
              <a:t>O</a:t>
            </a:r>
            <a:r>
              <a:rPr lang="en-US"/>
              <a:t>ffice </a:t>
            </a:r>
            <a:r>
              <a:rPr lang="en-IN" altLang="en-US"/>
              <a:t>S</a:t>
            </a:r>
            <a:r>
              <a:rPr lang="en-US"/>
              <a:t>upplies respectively</a:t>
            </a:r>
            <a:r>
              <a:rPr lang="en-IN" altLang="en-US"/>
              <a:t> while a</a:t>
            </a:r>
            <a:r>
              <a:rPr lang="en-US"/>
              <a:t>verage </a:t>
            </a:r>
            <a:r>
              <a:rPr lang="en-IN" altLang="en-US"/>
              <a:t>profit</a:t>
            </a:r>
            <a:r>
              <a:rPr lang="en-US"/>
              <a:t> is highest in </a:t>
            </a:r>
            <a:r>
              <a:rPr lang="en-IN" altLang="en-US">
                <a:sym typeface="+mn-ea"/>
              </a:rPr>
              <a:t>the category of </a:t>
            </a:r>
            <a:r>
              <a:rPr lang="en-IN" altLang="en-US"/>
              <a:t>T</a:t>
            </a:r>
            <a:r>
              <a:rPr lang="en-US"/>
              <a:t>echnology followed by </a:t>
            </a:r>
            <a:r>
              <a:rPr lang="en-IN" altLang="en-US"/>
              <a:t>O</a:t>
            </a:r>
            <a:r>
              <a:rPr lang="en-US"/>
              <a:t>ffice </a:t>
            </a:r>
            <a:r>
              <a:rPr lang="en-IN" altLang="en-US"/>
              <a:t>S</a:t>
            </a:r>
            <a:r>
              <a:rPr lang="en-US"/>
              <a:t>upplies &amp; </a:t>
            </a:r>
            <a:r>
              <a:rPr lang="en-IN" altLang="en-US"/>
              <a:t>F</a:t>
            </a:r>
            <a:r>
              <a:rPr lang="en-US"/>
              <a:t>urniture respectively.</a:t>
            </a:r>
            <a:endParaRPr lang="en-US"/>
          </a:p>
          <a:p>
            <a:r>
              <a:rPr lang="en-US"/>
              <a:t>Copiers and Machines provide the most revenue out of all subcategories.</a:t>
            </a:r>
            <a:r>
              <a:rPr lang="en-IN" altLang="en-US"/>
              <a:t> Also, c</a:t>
            </a:r>
            <a:r>
              <a:rPr lang="en-US"/>
              <a:t>ompared to other categories copiers provide a disproportionately large profit.</a:t>
            </a:r>
            <a:endParaRPr lang="en-US"/>
          </a:p>
          <a:p>
            <a:r>
              <a:rPr lang="en-US"/>
              <a:t>Technology and Office Supplies have a comparable profit margin while Furniture items have a much less profit margin.</a:t>
            </a:r>
            <a:endParaRPr lang="en-US"/>
          </a:p>
          <a:p>
            <a:r>
              <a:rPr lang="en-US"/>
              <a:t>Paper, Binders and Furnishings are the three most ordered subcategories</a:t>
            </a:r>
            <a:endParaRPr lang="en-US"/>
          </a:p>
          <a:p>
            <a:r>
              <a:rPr lang="en-US"/>
              <a:t>Despite high demand, binders have a negative profit margin. The rest </a:t>
            </a:r>
            <a:r>
              <a:rPr lang="en-IN" altLang="en-US"/>
              <a:t>two</a:t>
            </a:r>
            <a:r>
              <a:rPr lang="en-US"/>
              <a:t> have positive profit margins.</a:t>
            </a:r>
            <a:endParaRPr lang="en-US"/>
          </a:p>
          <a:p>
            <a:r>
              <a:rPr lang="en-US"/>
              <a:t>Copiers, despite providing the highest profit is the least ordered item</a:t>
            </a:r>
            <a:r>
              <a:rPr lang="en-IN" altLang="en-US"/>
              <a:t> subcategory</a:t>
            </a:r>
            <a:r>
              <a:rPr lang="en-US"/>
              <a:t>.</a:t>
            </a:r>
            <a:endParaRPr lang="en-US"/>
          </a:p>
        </p:txBody>
      </p:sp>
    </p:spTree>
  </p:cSld>
  <p:clrMapOvr>
    <a:masterClrMapping/>
  </p:clrMapOvr>
  <p:transition advTm="3776"/>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Actions-</a:t>
            </a:r>
            <a:endParaRPr lang="en-IN" altLang="en-US"/>
          </a:p>
        </p:txBody>
      </p:sp>
      <p:sp>
        <p:nvSpPr>
          <p:cNvPr id="3" name="Content Placeholder 2"/>
          <p:cNvSpPr>
            <a:spLocks noGrp="1"/>
          </p:cNvSpPr>
          <p:nvPr>
            <p:ph idx="1"/>
          </p:nvPr>
        </p:nvSpPr>
        <p:spPr/>
        <p:txBody>
          <a:bodyPr/>
          <a:p>
            <a:r>
              <a:rPr lang="en-IN" altLang="en-US"/>
              <a:t>Compared to sales of furniture, profit is lesser than what is expected. Hence there is a need of cost cutting and price revision.</a:t>
            </a:r>
            <a:endParaRPr lang="en-IN" altLang="en-US"/>
          </a:p>
          <a:p>
            <a:r>
              <a:rPr lang="en-IN" altLang="en-US"/>
              <a:t>Seeing that copiers provide the best profits despite it’s lower demand, the company can expand its stock of copiers to realize more gains.</a:t>
            </a:r>
            <a:endParaRPr lang="en-IN" altLang="en-US"/>
          </a:p>
          <a:p>
            <a:r>
              <a:rPr lang="en-IN" altLang="en-US"/>
              <a:t>Reduction in stocks and appropriate price revision of Binders and other items which have a negative average profit margin.</a:t>
            </a:r>
            <a:endParaRPr lang="en-IN" altLang="en-US"/>
          </a:p>
          <a:p>
            <a:endParaRPr lang="en-IN" altLang="en-US"/>
          </a:p>
          <a:p>
            <a:endParaRPr lang="en-IN" altLang="en-US"/>
          </a:p>
        </p:txBody>
      </p:sp>
    </p:spTree>
  </p:cSld>
  <p:clrMapOvr>
    <a:masterClrMapping/>
  </p:clrMapOvr>
  <p:transition advTm="3787"/>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Superstore Data Visualization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p:transition advTm="1908"/>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Insights</a:t>
            </a:r>
            <a:endParaRPr lang="en-IN" altLang="en-US"/>
          </a:p>
        </p:txBody>
      </p:sp>
      <p:sp>
        <p:nvSpPr>
          <p:cNvPr id="3" name="Content Placeholder 2"/>
          <p:cNvSpPr>
            <a:spLocks noGrp="1"/>
          </p:cNvSpPr>
          <p:nvPr>
            <p:ph idx="1"/>
          </p:nvPr>
        </p:nvSpPr>
        <p:spPr/>
        <p:txBody>
          <a:bodyPr/>
          <a:p>
            <a:r>
              <a:rPr lang="en-US"/>
              <a:t>Most orders were shipped in standard class, followed by 2nd, 1st class and same day shipping.</a:t>
            </a:r>
            <a:r>
              <a:rPr lang="en-IN" altLang="en-US"/>
              <a:t> </a:t>
            </a:r>
            <a:r>
              <a:rPr lang="en-US"/>
              <a:t>Standard Class has contributed the most revenue as well as profit.</a:t>
            </a:r>
            <a:endParaRPr lang="en-US"/>
          </a:p>
          <a:p>
            <a:r>
              <a:rPr lang="en-IN" altLang="en-US"/>
              <a:t>Second class has the most profit margin followed by same day, first class and standard class.</a:t>
            </a:r>
            <a:endParaRPr lang="en-IN" altLang="en-US"/>
          </a:p>
          <a:p>
            <a:r>
              <a:rPr lang="en-IN" altLang="en-US"/>
              <a:t>Sales and profit follow the same trend as count of orders.</a:t>
            </a:r>
            <a:endParaRPr lang="en-IN" altLang="en-US"/>
          </a:p>
          <a:p>
            <a:r>
              <a:rPr lang="en-IN" altLang="en-US"/>
              <a:t>More orders were placed by the customer segment in standard class compared to other segments.</a:t>
            </a:r>
            <a:endParaRPr lang="en-IN" altLang="en-US"/>
          </a:p>
        </p:txBody>
      </p:sp>
    </p:spTree>
  </p:cSld>
  <p:clrMapOvr>
    <a:masterClrMapping/>
  </p:clrMapOvr>
  <p:transition advTm="3808"/>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uperstore Data Visualization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p:transition advTm="2437"/>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Superstore Data Visualization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p:transition advTm="1876"/>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Insights-</a:t>
            </a:r>
            <a:endParaRPr lang="en-IN" altLang="en-US"/>
          </a:p>
        </p:txBody>
      </p:sp>
      <p:sp>
        <p:nvSpPr>
          <p:cNvPr id="3" name="Content Placeholder 2"/>
          <p:cNvSpPr>
            <a:spLocks noGrp="1"/>
          </p:cNvSpPr>
          <p:nvPr>
            <p:ph idx="1"/>
          </p:nvPr>
        </p:nvSpPr>
        <p:spPr/>
        <p:txBody>
          <a:bodyPr/>
          <a:p>
            <a:r>
              <a:rPr lang="en-US"/>
              <a:t>Majority of orders placed by the customer segment in most of the states</a:t>
            </a:r>
            <a:r>
              <a:rPr lang="en-IN" altLang="en-US"/>
              <a:t>.</a:t>
            </a:r>
            <a:endParaRPr lang="en-US"/>
          </a:p>
          <a:p>
            <a:r>
              <a:rPr lang="en-US"/>
              <a:t>Large no. of orders placed by </a:t>
            </a:r>
            <a:r>
              <a:rPr lang="en-IN" altLang="en-US"/>
              <a:t>C</a:t>
            </a:r>
            <a:r>
              <a:rPr lang="en-US"/>
              <a:t>ali</a:t>
            </a:r>
            <a:r>
              <a:rPr lang="en-IN" altLang="en-US"/>
              <a:t>fornia</a:t>
            </a:r>
            <a:r>
              <a:rPr lang="en-US"/>
              <a:t>, </a:t>
            </a:r>
            <a:r>
              <a:rPr lang="en-IN" altLang="en-US"/>
              <a:t>N</a:t>
            </a:r>
            <a:r>
              <a:rPr lang="en-US"/>
              <a:t>ew </a:t>
            </a:r>
            <a:r>
              <a:rPr lang="en-IN" altLang="en-US"/>
              <a:t>York</a:t>
            </a:r>
            <a:r>
              <a:rPr lang="en-US"/>
              <a:t> and </a:t>
            </a:r>
            <a:r>
              <a:rPr lang="en-IN" altLang="en-US"/>
              <a:t>T</a:t>
            </a:r>
            <a:r>
              <a:rPr lang="en-US"/>
              <a:t>exas</a:t>
            </a:r>
            <a:r>
              <a:rPr lang="en-IN" altLang="en-US"/>
              <a:t>.</a:t>
            </a:r>
            <a:endParaRPr lang="en-IN" altLang="en-US"/>
          </a:p>
          <a:p>
            <a:r>
              <a:rPr lang="en-IN" altLang="en-US"/>
              <a:t>Customer segment generated most revenue as well as maximum profit. Home office segment is promising as well due to its higher profit margin.</a:t>
            </a:r>
            <a:endParaRPr lang="en-IN" altLang="en-US"/>
          </a:p>
          <a:p>
            <a:r>
              <a:rPr lang="en-IN" altLang="en-US"/>
              <a:t>In each segment, office supplies are the most in demand items.</a:t>
            </a:r>
            <a:endParaRPr lang="en-IN" altLang="en-US"/>
          </a:p>
          <a:p>
            <a:endParaRPr lang="en-IN" altLang="en-US"/>
          </a:p>
        </p:txBody>
      </p:sp>
    </p:spTree>
  </p:cSld>
  <p:clrMapOvr>
    <a:masterClrMapping/>
  </p:clrMapOvr>
  <p:transition advTm="3404"/>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Action-</a:t>
            </a:r>
            <a:endParaRPr lang="en-IN" altLang="en-US"/>
          </a:p>
        </p:txBody>
      </p:sp>
      <p:sp>
        <p:nvSpPr>
          <p:cNvPr id="3" name="Content Placeholder 2"/>
          <p:cNvSpPr>
            <a:spLocks noGrp="1"/>
          </p:cNvSpPr>
          <p:nvPr>
            <p:ph idx="1"/>
          </p:nvPr>
        </p:nvSpPr>
        <p:spPr/>
        <p:txBody>
          <a:bodyPr/>
          <a:p>
            <a:r>
              <a:rPr lang="en-IN" altLang="en-US"/>
              <a:t>Demand can be leveraged by increasing prices across high demand categories(office supplies in this case) and segments(Customer), especially in regions where orders are more.</a:t>
            </a:r>
            <a:endParaRPr lang="en-IN" altLang="en-US"/>
          </a:p>
          <a:p>
            <a:r>
              <a:rPr lang="en-IN" altLang="en-US"/>
              <a:t>Increased marketing of products in the “Home Office” genre can bring in additional revenue as well as more profit.</a:t>
            </a:r>
            <a:endParaRPr lang="en-IN" altLang="en-US"/>
          </a:p>
          <a:p>
            <a:endParaRPr lang="en-IN" altLang="en-US"/>
          </a:p>
          <a:p>
            <a:endParaRPr lang="en-IN" altLang="en-US"/>
          </a:p>
          <a:p>
            <a:endParaRPr lang="en-IN" altLang="en-US"/>
          </a:p>
        </p:txBody>
      </p:sp>
    </p:spTree>
  </p:cSld>
  <p:clrMapOvr>
    <a:masterClrMapping/>
  </p:clrMapOvr>
  <p:transition advTm="2252"/>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Superstore Data Visualization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p:transition advTm="1835"/>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Insights-</a:t>
            </a:r>
            <a:endParaRPr lang="en-IN" altLang="en-US"/>
          </a:p>
        </p:txBody>
      </p:sp>
      <p:sp>
        <p:nvSpPr>
          <p:cNvPr id="3" name="Content Placeholder 2"/>
          <p:cNvSpPr>
            <a:spLocks noGrp="1"/>
          </p:cNvSpPr>
          <p:nvPr>
            <p:ph idx="1"/>
          </p:nvPr>
        </p:nvSpPr>
        <p:spPr/>
        <p:txBody>
          <a:bodyPr/>
          <a:p>
            <a:r>
              <a:rPr lang="en-US"/>
              <a:t> California has the most returns</a:t>
            </a:r>
            <a:r>
              <a:rPr lang="en-IN" altLang="en-US"/>
              <a:t> by any state.</a:t>
            </a:r>
            <a:endParaRPr lang="en-IN" altLang="en-US"/>
          </a:p>
          <a:p>
            <a:r>
              <a:rPr lang="en-IN" altLang="en-US"/>
              <a:t>Office supplies are the most returned items.</a:t>
            </a:r>
            <a:endParaRPr lang="en-IN" altLang="en-US"/>
          </a:p>
          <a:p>
            <a:r>
              <a:rPr lang="en-IN" altLang="en-US"/>
              <a:t>Binders , Paper and Storage are the most returned subcategories.</a:t>
            </a:r>
            <a:endParaRPr lang="en-IN" altLang="en-US"/>
          </a:p>
        </p:txBody>
      </p:sp>
    </p:spTree>
  </p:cSld>
  <p:clrMapOvr>
    <a:masterClrMapping/>
  </p:clrMapOvr>
  <p:transition advTm="1894"/>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Action-</a:t>
            </a:r>
            <a:endParaRPr lang="en-IN" altLang="en-US"/>
          </a:p>
        </p:txBody>
      </p:sp>
      <p:sp>
        <p:nvSpPr>
          <p:cNvPr id="3" name="Content Placeholder 2"/>
          <p:cNvSpPr>
            <a:spLocks noGrp="1"/>
          </p:cNvSpPr>
          <p:nvPr>
            <p:ph idx="1"/>
          </p:nvPr>
        </p:nvSpPr>
        <p:spPr/>
        <p:txBody>
          <a:bodyPr/>
          <a:p>
            <a:r>
              <a:rPr lang="en-IN" altLang="en-US"/>
              <a:t>Seeing the large amount of returns in California, there is a need to invest in additional quality control mechanisms in that state as well as in Washington, Texas and New York.</a:t>
            </a:r>
            <a:endParaRPr lang="en-IN" altLang="en-US"/>
          </a:p>
          <a:p>
            <a:endParaRPr lang="en-IN" altLang="en-US"/>
          </a:p>
          <a:p>
            <a:r>
              <a:rPr lang="en-IN" altLang="en-US"/>
              <a:t>Increased quality control for office supplies, especially binders, paper and storage.</a:t>
            </a:r>
            <a:endParaRPr lang="en-IN" altLang="en-US"/>
          </a:p>
        </p:txBody>
      </p:sp>
    </p:spTree>
  </p:cSld>
  <p:clrMapOvr>
    <a:masterClrMapping/>
  </p:clrMapOvr>
  <p:transition advTm="1932"/>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Insights-</a:t>
            </a:r>
            <a:endParaRPr lang="en-IN" altLang="en-US"/>
          </a:p>
        </p:txBody>
      </p:sp>
      <p:sp>
        <p:nvSpPr>
          <p:cNvPr id="3" name="Content Placeholder 2"/>
          <p:cNvSpPr>
            <a:spLocks noGrp="1"/>
          </p:cNvSpPr>
          <p:nvPr>
            <p:ph idx="1"/>
          </p:nvPr>
        </p:nvSpPr>
        <p:spPr/>
        <p:txBody>
          <a:bodyPr>
            <a:normAutofit lnSpcReduction="20000"/>
          </a:bodyPr>
          <a:p>
            <a:r>
              <a:rPr lang="en-US"/>
              <a:t>Cali</a:t>
            </a:r>
            <a:r>
              <a:rPr lang="en-IN" altLang="en-US"/>
              <a:t>fornia</a:t>
            </a:r>
            <a:r>
              <a:rPr lang="en-US"/>
              <a:t> </a:t>
            </a:r>
            <a:r>
              <a:rPr lang="en-IN" altLang="en-US"/>
              <a:t>contributes</a:t>
            </a:r>
            <a:r>
              <a:rPr lang="en-US"/>
              <a:t> the most sales revenue followed by New York</a:t>
            </a:r>
            <a:r>
              <a:rPr lang="en-IN" altLang="en-US"/>
              <a:t>.</a:t>
            </a:r>
            <a:endParaRPr lang="en-US"/>
          </a:p>
          <a:p>
            <a:pPr marL="0" indent="0">
              <a:buNone/>
            </a:pPr>
            <a:endParaRPr lang="en-US"/>
          </a:p>
          <a:p>
            <a:r>
              <a:rPr lang="en-US"/>
              <a:t>Cali</a:t>
            </a:r>
            <a:r>
              <a:rPr lang="en-IN" altLang="en-US"/>
              <a:t>fornia</a:t>
            </a:r>
            <a:r>
              <a:rPr lang="en-US"/>
              <a:t> and N</a:t>
            </a:r>
            <a:r>
              <a:rPr lang="en-IN" altLang="en-US"/>
              <a:t>ew </a:t>
            </a:r>
            <a:r>
              <a:rPr lang="en-US"/>
              <a:t>Y</a:t>
            </a:r>
            <a:r>
              <a:rPr lang="en-IN" altLang="en-US"/>
              <a:t>ork</a:t>
            </a:r>
            <a:r>
              <a:rPr lang="en-US"/>
              <a:t> are the most profitable states while </a:t>
            </a:r>
            <a:r>
              <a:rPr lang="en-IN" altLang="en-US"/>
              <a:t>T</a:t>
            </a:r>
            <a:r>
              <a:rPr lang="en-US"/>
              <a:t>exas,</a:t>
            </a:r>
            <a:r>
              <a:rPr lang="en-IN" altLang="en-US"/>
              <a:t>P</a:t>
            </a:r>
            <a:r>
              <a:rPr lang="en-US"/>
              <a:t>ennsylvania</a:t>
            </a:r>
            <a:r>
              <a:rPr lang="en-IN" altLang="en-US"/>
              <a:t> and O</a:t>
            </a:r>
            <a:r>
              <a:rPr lang="en-US"/>
              <a:t>hio </a:t>
            </a:r>
            <a:r>
              <a:rPr lang="en-IN" altLang="en-US"/>
              <a:t>ar</a:t>
            </a:r>
            <a:r>
              <a:rPr lang="en-US"/>
              <a:t>e some of the </a:t>
            </a:r>
            <a:r>
              <a:rPr lang="en-IN" altLang="en-US"/>
              <a:t>highest</a:t>
            </a:r>
            <a:r>
              <a:rPr lang="en-US"/>
              <a:t> loss making</a:t>
            </a:r>
            <a:r>
              <a:rPr lang="en-IN" altLang="en-US"/>
              <a:t> states.</a:t>
            </a:r>
            <a:endParaRPr lang="en-IN" altLang="en-US"/>
          </a:p>
          <a:p>
            <a:pPr marL="0" indent="0">
              <a:buNone/>
            </a:pPr>
            <a:endParaRPr lang="en-IN" altLang="en-US"/>
          </a:p>
          <a:p>
            <a:r>
              <a:rPr lang="en-US"/>
              <a:t>A  majority of states </a:t>
            </a:r>
            <a:r>
              <a:rPr lang="en-IN" altLang="en-US"/>
              <a:t>have</a:t>
            </a:r>
            <a:r>
              <a:rPr lang="en-US"/>
              <a:t> a positive profit margin except Texas, Illinois, Ohio etc which have a negative profit margin</a:t>
            </a:r>
            <a:r>
              <a:rPr lang="en-IN" altLang="en-US"/>
              <a:t>.</a:t>
            </a:r>
            <a:endParaRPr lang="en-IN" altLang="en-US"/>
          </a:p>
          <a:p>
            <a:pPr marL="0" indent="0">
              <a:buNone/>
            </a:pPr>
            <a:endParaRPr lang="en-IN" altLang="en-US"/>
          </a:p>
          <a:p>
            <a:pPr marL="0" indent="0">
              <a:buNone/>
            </a:pPr>
            <a:r>
              <a:rPr lang="en-IN" altLang="en-US"/>
              <a:t>(Note: Profit margin is a calculated field obtained by dividing profit with sales)</a:t>
            </a:r>
            <a:endParaRPr lang="en-IN" altLang="en-US"/>
          </a:p>
        </p:txBody>
      </p:sp>
    </p:spTree>
  </p:cSld>
  <p:clrMapOvr>
    <a:masterClrMapping/>
  </p:clrMapOvr>
  <p:transition advTm="3742"/>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uperstore Data Visualization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p:transition advTm="1975"/>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uperstore Data Visualization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p:transition advTm="1852"/>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uperstore Data Visualization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p:transition advTm="2045"/>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Insights-</a:t>
            </a:r>
            <a:endParaRPr lang="en-IN" altLang="en-US"/>
          </a:p>
        </p:txBody>
      </p:sp>
      <p:sp>
        <p:nvSpPr>
          <p:cNvPr id="3" name="Content Placeholder 2"/>
          <p:cNvSpPr>
            <a:spLocks noGrp="1"/>
          </p:cNvSpPr>
          <p:nvPr>
            <p:ph idx="1"/>
          </p:nvPr>
        </p:nvSpPr>
        <p:spPr/>
        <p:txBody>
          <a:bodyPr>
            <a:normAutofit lnSpcReduction="20000"/>
          </a:bodyPr>
          <a:p>
            <a:r>
              <a:t>Most orders come from </a:t>
            </a:r>
            <a:r>
              <a:rPr lang="en-IN"/>
              <a:t>C</a:t>
            </a:r>
            <a:r>
              <a:t>ali</a:t>
            </a:r>
            <a:r>
              <a:rPr lang="en-IN"/>
              <a:t>fornia</a:t>
            </a:r>
            <a:r>
              <a:t>, N</a:t>
            </a:r>
            <a:r>
              <a:rPr lang="en-IN"/>
              <a:t>ew </a:t>
            </a:r>
            <a:r>
              <a:t>Y</a:t>
            </a:r>
            <a:r>
              <a:rPr lang="en-IN"/>
              <a:t>ork</a:t>
            </a:r>
            <a:r>
              <a:t>, </a:t>
            </a:r>
            <a:r>
              <a:rPr lang="en-IN"/>
              <a:t>T</a:t>
            </a:r>
            <a:r>
              <a:t>exas</a:t>
            </a:r>
            <a:r>
              <a:rPr lang="en-IN"/>
              <a:t>.</a:t>
            </a:r>
            <a:endParaRPr lang="en-IN"/>
          </a:p>
          <a:p>
            <a:r>
              <a:t>In most states, Office </a:t>
            </a:r>
            <a:r>
              <a:rPr lang="en-IN"/>
              <a:t>S</a:t>
            </a:r>
            <a:r>
              <a:t>uppl</a:t>
            </a:r>
            <a:r>
              <a:rPr lang="en-IN"/>
              <a:t>ies</a:t>
            </a:r>
            <a:r>
              <a:t> </a:t>
            </a:r>
            <a:r>
              <a:rPr lang="en-IN"/>
              <a:t>are</a:t>
            </a:r>
            <a:r>
              <a:t> the most sought</a:t>
            </a:r>
            <a:r>
              <a:rPr lang="en-IN"/>
              <a:t> after</a:t>
            </a:r>
            <a:r>
              <a:t> category</a:t>
            </a:r>
            <a:r>
              <a:rPr lang="en-IN"/>
              <a:t>.</a:t>
            </a:r>
            <a:endParaRPr lang="en-IN"/>
          </a:p>
          <a:p>
            <a:r>
              <a:t>Although </a:t>
            </a:r>
            <a:r>
              <a:rPr lang="en-IN"/>
              <a:t>i</a:t>
            </a:r>
            <a:r>
              <a:t>n most states, Office supply is the most sought category as established from the previous chart, most of the revenue comes from either tech or furniture sales</a:t>
            </a:r>
            <a:r>
              <a:rPr lang="en-IN"/>
              <a:t>.</a:t>
            </a:r>
            <a:endParaRPr lang="en-IN"/>
          </a:p>
          <a:p>
            <a:r>
              <a:rPr lang="en-IN"/>
              <a:t>New York City , Los Angeles, Seattle and San Francisco are some cities with the highest sales as well as highest profits, while Philadelphia, Houston and Chicago are some cities with high revenue but having losses.</a:t>
            </a:r>
            <a:endParaRPr lang="en-IN"/>
          </a:p>
          <a:p>
            <a:r>
              <a:rPr lang="en-IN"/>
              <a:t>(Note: Sales and revenue are used interchangably in this presentation)</a:t>
            </a:r>
            <a:endParaRPr lang="en-IN"/>
          </a:p>
        </p:txBody>
      </p:sp>
    </p:spTree>
  </p:cSld>
  <p:clrMapOvr>
    <a:masterClrMapping/>
  </p:clrMapOvr>
  <p:transition advTm="3749"/>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a:t>Actions-</a:t>
            </a:r>
            <a:endParaRPr lang="en-IN" altLang="en-US"/>
          </a:p>
        </p:txBody>
      </p:sp>
      <p:sp>
        <p:nvSpPr>
          <p:cNvPr id="3" name="Content Placeholder 2"/>
          <p:cNvSpPr>
            <a:spLocks noGrp="1"/>
          </p:cNvSpPr>
          <p:nvPr>
            <p:ph idx="1"/>
          </p:nvPr>
        </p:nvSpPr>
        <p:spPr/>
        <p:txBody>
          <a:bodyPr>
            <a:normAutofit fontScale="70000"/>
          </a:bodyPr>
          <a:p>
            <a:r>
              <a:rPr lang="en-IN" altLang="en-US"/>
              <a:t>In areas with low or negative profit like Philadelphia, Houston and Texas among others, the </a:t>
            </a:r>
            <a:r>
              <a:rPr lang="en-IN" altLang="en-US" u="sng"/>
              <a:t>company should strive towards cutting costs</a:t>
            </a:r>
            <a:r>
              <a:rPr lang="en-IN" altLang="en-US"/>
              <a:t> so that gains can be realized. Afterwards, focus can be given to marketing in case revenue is low as well.</a:t>
            </a:r>
            <a:endParaRPr lang="en-IN" altLang="en-US"/>
          </a:p>
          <a:p>
            <a:pPr marL="0" indent="0">
              <a:buNone/>
            </a:pPr>
            <a:endParaRPr lang="en-IN" altLang="en-US"/>
          </a:p>
          <a:p>
            <a:r>
              <a:rPr lang="en-IN" altLang="en-US"/>
              <a:t>In areas with high profit margin but low revenue (Iowa, Missouri, Arkansas,North &amp; South Dakota, Maine etc.), the company should </a:t>
            </a:r>
            <a:r>
              <a:rPr lang="en-IN" altLang="en-US" u="sng"/>
              <a:t>focus on enhancing marketing campaigns</a:t>
            </a:r>
            <a:r>
              <a:rPr lang="en-IN" altLang="en-US"/>
              <a:t> so that more audience can be reached. </a:t>
            </a:r>
            <a:r>
              <a:rPr lang="en-IN" altLang="en-US" u="sng"/>
              <a:t>Knowledge of items in demand and item categories providing the most revenue  in the area can be leveraged</a:t>
            </a:r>
            <a:r>
              <a:rPr lang="en-IN" altLang="en-US"/>
              <a:t> for this purpose as well.</a:t>
            </a:r>
            <a:endParaRPr lang="en-IN" altLang="en-US"/>
          </a:p>
          <a:p>
            <a:endParaRPr lang="en-IN" altLang="en-US"/>
          </a:p>
          <a:p>
            <a:r>
              <a:rPr lang="en-IN" altLang="en-US"/>
              <a:t>In areas with high profits as well as revenue( California, Washington, New York etc.) the company can focus on </a:t>
            </a:r>
            <a:r>
              <a:rPr lang="en-IN" altLang="en-US" u="sng"/>
              <a:t>expanding and hiring new people</a:t>
            </a:r>
            <a:r>
              <a:rPr lang="en-IN" altLang="en-US"/>
              <a:t> to leverage gains and further fortifying revenue and profits. It can also leverage the higher sales and profits by increasing marketing and outreach in those areas for higher returns in future.</a:t>
            </a:r>
            <a:endParaRPr lang="en-IN" altLang="en-US"/>
          </a:p>
        </p:txBody>
      </p:sp>
    </p:spTree>
  </p:cSld>
  <p:clrMapOvr>
    <a:masterClrMapping/>
  </p:clrMapOvr>
  <p:transition advTm="3757"/>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uperstore Data Visualization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cSld>
  <p:clrMapOvr>
    <a:masterClrMapping/>
  </p:clrMapOvr>
  <p:transition advTm="1953"/>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7049</Words>
  <Application>WPS Presentation</Application>
  <PresentationFormat>Widescreen</PresentationFormat>
  <Paragraphs>110</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25</vt:i4>
      </vt:variant>
    </vt:vector>
  </HeadingPairs>
  <TitlesOfParts>
    <vt:vector size="34" baseType="lpstr">
      <vt:lpstr>Arial</vt:lpstr>
      <vt:lpstr>SimSun</vt:lpstr>
      <vt:lpstr>Wingdings</vt:lpstr>
      <vt:lpstr>Calibri Light</vt:lpstr>
      <vt:lpstr>Calibri</vt:lpstr>
      <vt:lpstr>Microsoft YaHei</vt:lpstr>
      <vt:lpstr>Arial Unicode MS</vt:lpstr>
      <vt:lpstr>Office Theme</vt:lpstr>
      <vt:lpstr>1_Office Theme</vt:lpstr>
      <vt:lpstr>Superstore Data Visualization and Insight Generation</vt:lpstr>
      <vt:lpstr>PowerPoint 演示文稿</vt:lpstr>
      <vt:lpstr>Insights-</vt:lpstr>
      <vt:lpstr>PowerPoint 演示文稿</vt:lpstr>
      <vt:lpstr>PowerPoint 演示文稿</vt:lpstr>
      <vt:lpstr>PowerPoint 演示文稿</vt:lpstr>
      <vt:lpstr>Insights-</vt:lpstr>
      <vt:lpstr>Actions-</vt:lpstr>
      <vt:lpstr>PowerPoint 演示文稿</vt:lpstr>
      <vt:lpstr>Insights-</vt:lpstr>
      <vt:lpstr>Actions-</vt:lpstr>
      <vt:lpstr>PowerPoint 演示文稿</vt:lpstr>
      <vt:lpstr>Insights</vt:lpstr>
      <vt:lpstr>Actions - </vt:lpstr>
      <vt:lpstr>PowerPoint 演示文稿</vt:lpstr>
      <vt:lpstr>Insights-</vt:lpstr>
      <vt:lpstr>Actions-</vt:lpstr>
      <vt:lpstr>PowerPoint 演示文稿</vt:lpstr>
      <vt:lpstr>Insights</vt:lpstr>
      <vt:lpstr>PowerPoint 演示文稿</vt:lpstr>
      <vt:lpstr>Insights-</vt:lpstr>
      <vt:lpstr>Action-</vt:lpstr>
      <vt:lpstr>PowerPoint 演示文稿</vt:lpstr>
      <vt:lpstr>Insights-</vt:lpstr>
      <vt:lpstr>Action-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Ambarish Deb</cp:lastModifiedBy>
  <cp:revision>12</cp:revision>
  <dcterms:created xsi:type="dcterms:W3CDTF">2022-06-18T04:24:00Z</dcterms:created>
  <dcterms:modified xsi:type="dcterms:W3CDTF">2022-06-18T14:44:48Z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8002E947C9C64BB2B673F87AB853C7AE</vt:lpwstr>
  </property>
  <property fmtid="{D5CDD505-2E9C-101B-9397-08002B2CF9AE}" pid="3" name="KSOProductBuildVer">
    <vt:lpwstr>1033-11.2.0.11042</vt:lpwstr>
  </property>
</Properties>
</file>