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4" r:id="rId8"/>
    <p:sldId id="265" r:id="rId9"/>
    <p:sldId id="266" r:id="rId10"/>
    <p:sldId id="267" r:id="rId11"/>
    <p:sldId id="276" r:id="rId12"/>
    <p:sldId id="282" r:id="rId13"/>
    <p:sldId id="273" r:id="rId14"/>
    <p:sldId id="260" r:id="rId15"/>
    <p:sldId id="261" r:id="rId16"/>
    <p:sldId id="262" r:id="rId17"/>
    <p:sldId id="263"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1pPr>
    <a:lvl2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2pPr>
    <a:lvl3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3pPr>
    <a:lvl4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4pPr>
    <a:lvl5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5pPr>
    <a:lvl6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6pPr>
    <a:lvl7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7pPr>
    <a:lvl8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8pPr>
    <a:lvl9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p:txBody>
      </p:sp>
      <p:sp>
        <p:nvSpPr>
          <p:cNvPr id="107" name="Shape 10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panose="020B0604020202020204"/>
      </a:defRPr>
    </a:lvl1pPr>
    <a:lvl2pPr indent="228600" latinLnBrk="0">
      <a:defRPr sz="1400">
        <a:latin typeface="+mn-lt"/>
        <a:ea typeface="+mn-ea"/>
        <a:cs typeface="+mn-cs"/>
        <a:sym typeface="Arial" panose="020B0604020202020204"/>
      </a:defRPr>
    </a:lvl2pPr>
    <a:lvl3pPr indent="457200" latinLnBrk="0">
      <a:defRPr sz="1400">
        <a:latin typeface="+mn-lt"/>
        <a:ea typeface="+mn-ea"/>
        <a:cs typeface="+mn-cs"/>
        <a:sym typeface="Arial" panose="020B0604020202020204"/>
      </a:defRPr>
    </a:lvl3pPr>
    <a:lvl4pPr indent="685800" latinLnBrk="0">
      <a:defRPr sz="1400">
        <a:latin typeface="+mn-lt"/>
        <a:ea typeface="+mn-ea"/>
        <a:cs typeface="+mn-cs"/>
        <a:sym typeface="Arial" panose="020B0604020202020204"/>
      </a:defRPr>
    </a:lvl4pPr>
    <a:lvl5pPr indent="914400" latinLnBrk="0">
      <a:defRPr sz="1400">
        <a:latin typeface="+mn-lt"/>
        <a:ea typeface="+mn-ea"/>
        <a:cs typeface="+mn-cs"/>
        <a:sym typeface="Arial" panose="020B0604020202020204"/>
      </a:defRPr>
    </a:lvl5pPr>
    <a:lvl6pPr indent="1143000" latinLnBrk="0">
      <a:defRPr sz="1400">
        <a:latin typeface="+mn-lt"/>
        <a:ea typeface="+mn-ea"/>
        <a:cs typeface="+mn-cs"/>
        <a:sym typeface="Arial" panose="020B0604020202020204"/>
      </a:defRPr>
    </a:lvl6pPr>
    <a:lvl7pPr indent="1371600" latinLnBrk="0">
      <a:defRPr sz="1400">
        <a:latin typeface="+mn-lt"/>
        <a:ea typeface="+mn-ea"/>
        <a:cs typeface="+mn-cs"/>
        <a:sym typeface="Arial" panose="020B0604020202020204"/>
      </a:defRPr>
    </a:lvl7pPr>
    <a:lvl8pPr indent="1600200" latinLnBrk="0">
      <a:defRPr sz="1400">
        <a:latin typeface="+mn-lt"/>
        <a:ea typeface="+mn-ea"/>
        <a:cs typeface="+mn-cs"/>
        <a:sym typeface="Arial" panose="020B0604020202020204"/>
      </a:defRPr>
    </a:lvl8pPr>
    <a:lvl9pPr indent="1828800" latinLnBrk="0">
      <a:defRPr sz="1400">
        <a:latin typeface="+mn-lt"/>
        <a:ea typeface="+mn-ea"/>
        <a:cs typeface="+mn-cs"/>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p:nvPr>
            <p:ph type="title" hasCustomPrompt="1"/>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p:nvPr>
            <p:ph type="body" sz="quarter" idx="1" hasCustomPrompt="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p:nvPr>
            <p:ph type="title" hasCustomPrompt="1"/>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p:nvPr>
            <p:ph type="body" sz="half" idx="1" hasCustomPrompt="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p:nvPr>
            <p:ph type="title" hasCustomPrompt="1"/>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p:nvPr>
            <p:ph type="title" hasCustomPrompt="1"/>
          </p:nvPr>
        </p:nvSpPr>
        <p:spPr>
          <a:prstGeom prst="rect">
            <a:avLst/>
          </a:prstGeom>
        </p:spPr>
        <p:txBody>
          <a:bodyPr/>
          <a:lstStyle/>
          <a:p>
            <a:r>
              <a:t>Title Text</a:t>
            </a:r>
          </a:p>
        </p:txBody>
      </p:sp>
      <p:sp>
        <p:nvSpPr>
          <p:cNvPr id="29" name="Body Level One…"/>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p:nvPr>
            <p:ph type="title" hasCustomPrompt="1"/>
          </p:nvPr>
        </p:nvSpPr>
        <p:spPr>
          <a:prstGeom prst="rect">
            <a:avLst/>
          </a:prstGeom>
        </p:spPr>
        <p:txBody>
          <a:bodyPr/>
          <a:lstStyle/>
          <a:p>
            <a:r>
              <a:t>Title Text</a:t>
            </a:r>
          </a:p>
        </p:txBody>
      </p:sp>
      <p:sp>
        <p:nvSpPr>
          <p:cNvPr id="38" name="Body Level One…"/>
          <p:cNvSpPr/>
          <p:nvPr>
            <p:ph type="body" sz="half" idx="1" hasCustomPrompt="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p:nvPr>
            <p:ph type="body" sz="half" idx="13"/>
          </p:nvPr>
        </p:nvSpPr>
        <p:spPr>
          <a:xfrm>
            <a:off x="4832399" y="1152475"/>
            <a:ext cx="3999902" cy="3416400"/>
          </a:xfrm>
          <a:prstGeom prst="rect">
            <a:avLst/>
          </a:prstGeom>
        </p:spPr>
        <p:txBody>
          <a:bodyPr/>
          <a:lstStyle/>
          <a:p>
            <a:pPr indent="-317500">
              <a:buSzPts val="1400"/>
              <a:defRPr sz="1400"/>
            </a:pPr>
          </a:p>
        </p:txBody>
      </p:sp>
      <p:sp>
        <p:nvSpPr>
          <p:cNvPr id="40"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p:nvPr>
            <p:ph type="title" hasCustomPrompt="1"/>
          </p:nvPr>
        </p:nvSpPr>
        <p:spPr>
          <a:prstGeom prst="rect">
            <a:avLst/>
          </a:prstGeom>
        </p:spPr>
        <p:txBody>
          <a:bodyPr/>
          <a:lstStyle/>
          <a:p>
            <a:r>
              <a:t>Title Text</a:t>
            </a:r>
          </a:p>
        </p:txBody>
      </p:sp>
      <p:sp>
        <p:nvSpPr>
          <p:cNvPr id="48"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p:nvPr>
            <p:ph type="title" hasCustomPrompt="1"/>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p:nvPr>
            <p:ph type="body" sz="quarter" idx="1" hasCustomPrompt="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p:nvPr>
            <p:ph type="title" hasCustomPrompt="1"/>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p:txBody>
      </p:sp>
      <p:sp>
        <p:nvSpPr>
          <p:cNvPr id="73" name="Title Text"/>
          <p:cNvSpPr/>
          <p:nvPr>
            <p:ph type="title" hasCustomPrompt="1"/>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p:nvPr>
            <p:ph type="body" sz="quarter" idx="1" hasCustomPrompt="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p:nvPr>
            <p:ph type="body" sz="half" idx="13"/>
          </p:nvPr>
        </p:nvSpPr>
        <p:spPr>
          <a:xfrm>
            <a:off x="4939500" y="724074"/>
            <a:ext cx="3837000" cy="3695102"/>
          </a:xfrm>
          <a:prstGeom prst="rect">
            <a:avLst/>
          </a:prstGeom>
        </p:spPr>
        <p:txBody>
          <a:bodyPr anchor="ctr"/>
          <a:lstStyle/>
          <a:p/>
        </p:txBody>
      </p:sp>
      <p:sp>
        <p:nvSpPr>
          <p:cNvPr id="76"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p:nvPr>
            <p:ph type="body" sz="quarter" idx="1" hasCustomPrompt="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p:nvPr>
            <p:ph type="title"/>
          </p:nvPr>
        </p:nvSpPr>
        <p:spPr>
          <a:xfrm>
            <a:off x="311699" y="445025"/>
            <a:ext cx="8520602" cy="572701"/>
          </a:xfrm>
          <a:prstGeom prst="rect">
            <a:avLst/>
          </a:prstGeom>
          <a:ln w="12700">
            <a:miter lim="400000"/>
          </a:ln>
        </p:spPr>
        <p:txBody>
          <a:bodyPr lIns="91424" tIns="91424" rIns="91424" bIns="91424">
            <a:normAutofit/>
          </a:bodyPr>
          <a:lstStyle/>
          <a:p>
            <a:r>
              <a:t>Title Text</a:t>
            </a:r>
          </a:p>
        </p:txBody>
      </p:sp>
      <p:sp>
        <p:nvSpPr>
          <p:cNvPr id="3" name="Body Level One…"/>
          <p:cNvSpPr/>
          <p:nvPr>
            <p:ph type="body" idx="1"/>
          </p:nvPr>
        </p:nvSpPr>
        <p:spPr>
          <a:xfrm>
            <a:off x="311699" y="1152475"/>
            <a:ext cx="8520602" cy="3416400"/>
          </a:xfrm>
          <a:prstGeom prst="rect">
            <a:avLst/>
          </a:prstGeom>
          <a:ln w="12700">
            <a:miter lim="400000"/>
          </a:ln>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1pPr>
      <a:lvl2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2pPr>
      <a:lvl3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3pPr>
      <a:lvl4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4pPr>
      <a:lvl5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5pPr>
      <a:lvl6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6pPr>
      <a:lvl7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7pPr>
      <a:lvl8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8pPr>
      <a:lvl9pPr marL="0" marR="0" indent="0" algn="l" defTabSz="914400" rtl="0" latinLnBrk="0">
        <a:lnSpc>
          <a:spcPct val="100000"/>
        </a:lnSpc>
        <a:spcBef>
          <a:spcPts val="0"/>
        </a:spcBef>
        <a:spcAft>
          <a:spcPts val="0"/>
        </a:spcAft>
        <a:buClrTx/>
        <a:buSzTx/>
        <a:buFontTx/>
        <a:buNone/>
        <a:defRPr sz="2800" b="0" i="0" u="none" strike="noStrike" cap="none" spc="0" baseline="0">
          <a:ln>
            <a:noFill/>
          </a:ln>
          <a:solidFill>
            <a:srgbClr val="000000"/>
          </a:solidFill>
          <a:uFillTx/>
          <a:latin typeface="+mn-lt"/>
          <a:ea typeface="+mn-ea"/>
          <a:cs typeface="+mn-cs"/>
          <a:sym typeface="Arial" panose="020B0604020202020204"/>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1pPr>
      <a:lvl2pPr marL="1005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2pPr>
      <a:lvl3pPr marL="1462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3pPr>
      <a:lvl4pPr marL="1919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4pPr>
      <a:lvl5pPr marL="23768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5pPr>
      <a:lvl6pPr marL="28340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6pPr>
      <a:lvl7pPr marL="32912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7pPr>
      <a:lvl8pPr marL="37484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8pPr>
      <a:lvl9pPr marL="4205605" marR="0" indent="-408305" algn="l" defTabSz="914400" rtl="0" latinLnBrk="0">
        <a:lnSpc>
          <a:spcPct val="115000"/>
        </a:lnSpc>
        <a:spcBef>
          <a:spcPts val="0"/>
        </a:spcBef>
        <a:spcAft>
          <a:spcPts val="0"/>
        </a:spcAft>
        <a:buClr>
          <a:schemeClr val="accent2">
            <a:lumOff val="21764"/>
          </a:schemeClr>
        </a:buClr>
        <a:buSzPts val="1800"/>
        <a:buFont typeface="Arial" panose="020B0604020202020204"/>
        <a:buChar char="■"/>
        <a:defRPr sz="1800" b="0" i="0" u="none" strike="noStrike" cap="none" spc="0" baseline="0">
          <a:ln>
            <a:noFill/>
          </a:ln>
          <a:solidFill>
            <a:schemeClr val="accent2">
              <a:lumOff val="21764"/>
            </a:schemeClr>
          </a:solidFill>
          <a:uFillTx/>
          <a:latin typeface="+mn-lt"/>
          <a:ea typeface="+mn-ea"/>
          <a:cs typeface="+mn-cs"/>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1pPr>
      <a:lvl2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2pPr>
      <a:lvl3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3pPr>
      <a:lvl4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4pPr>
      <a:lvl5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5pPr>
      <a:lvl6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6pPr>
      <a:lvl7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7pPr>
      <a:lvl8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8pPr>
      <a:lvl9pPr marL="0" marR="0" indent="0" algn="r" defTabSz="914400" rtl="0" latinLnBrk="0">
        <a:lnSpc>
          <a:spcPct val="100000"/>
        </a:lnSpc>
        <a:spcBef>
          <a:spcPts val="0"/>
        </a:spcBef>
        <a:spcAft>
          <a:spcPts val="0"/>
        </a:spcAft>
        <a:buClrTx/>
        <a:buSzTx/>
        <a:buFontTx/>
        <a:buNone/>
        <a:defRPr sz="1000" b="0"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10" name="Shape 55"/>
          <p:cNvSpPr/>
          <p:nvPr/>
        </p:nvSpPr>
        <p:spPr>
          <a:xfrm>
            <a:off x="537899" y="1895175"/>
            <a:ext cx="3953102" cy="1376651"/>
          </a:xfrm>
          <a:prstGeom prst="rect">
            <a:avLst/>
          </a:prstGeom>
          <a:ln w="12700">
            <a:miter lim="400000"/>
          </a:ln>
        </p:spPr>
        <p:txBody>
          <a:bodyPr lIns="91424" tIns="91424" rIns="91424" bIns="91424">
            <a:spAutoFit/>
          </a:bodyPr>
          <a:lstStyle>
            <a:lvl1pPr>
              <a:defRPr sz="3500">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defRPr>
            </a:lvl1pPr>
          </a:lstStyle>
          <a:p>
            <a:r>
              <a:t>Sprocket Central Pty Ltd</a:t>
            </a:r>
          </a:p>
        </p:txBody>
      </p:sp>
      <p:sp>
        <p:nvSpPr>
          <p:cNvPr id="111" name="Shape 56"/>
          <p:cNvSpPr/>
          <p:nvPr/>
        </p:nvSpPr>
        <p:spPr>
          <a:xfrm>
            <a:off x="537900" y="3315475"/>
            <a:ext cx="5550600" cy="525751"/>
          </a:xfrm>
          <a:prstGeom prst="rect">
            <a:avLst/>
          </a:prstGeom>
          <a:ln w="12700">
            <a:miter lim="400000"/>
          </a:ln>
        </p:spPr>
        <p:txBody>
          <a:bodyPr lIns="91424" tIns="91424" rIns="91424" bIns="91424">
            <a:spAutoFit/>
          </a:bodyPr>
          <a:lstStyle>
            <a:lvl1pPr>
              <a:defRPr sz="20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t>Data analytics approach</a:t>
            </a:r>
          </a:p>
        </p:txBody>
      </p:sp>
      <p:pic>
        <p:nvPicPr>
          <p:cNvPr id="112" name="Shape 57" descr="Shape 57"/>
          <p:cNvPicPr>
            <a:picLocks noChangeAspect="1"/>
          </p:cNvPicPr>
          <p:nvPr/>
        </p:nvPicPr>
        <p:blipFill>
          <a:blip r:embed="rId1"/>
          <a:stretch>
            <a:fillRect/>
          </a:stretch>
        </p:blipFill>
        <p:spPr>
          <a:xfrm>
            <a:off x="614100" y="1275524"/>
            <a:ext cx="1982300" cy="238701"/>
          </a:xfrm>
          <a:prstGeom prst="rect">
            <a:avLst/>
          </a:prstGeom>
          <a:ln w="12700">
            <a:miter lim="400000"/>
            <a:headEnd/>
            <a:tailEnd/>
          </a:ln>
        </p:spPr>
      </p:pic>
      <p:sp>
        <p:nvSpPr>
          <p:cNvPr id="113" name="Shape 58"/>
          <p:cNvSpPr/>
          <p:nvPr/>
        </p:nvSpPr>
        <p:spPr>
          <a:xfrm>
            <a:off x="537900" y="3666599"/>
            <a:ext cx="6249600" cy="398751"/>
          </a:xfrm>
          <a:prstGeom prst="rect">
            <a:avLst/>
          </a:prstGeom>
          <a:ln w="12700">
            <a:miter lim="400000"/>
          </a:ln>
        </p:spPr>
        <p:txBody>
          <a:bodyPr lIns="91424" tIns="91424" rIns="91424" bIns="91424">
            <a:spAutoFit/>
          </a:bodyPr>
          <a:lstStyle>
            <a:lvl1pPr>
              <a:defRPr sz="1200">
                <a:solidFill>
                  <a:srgbClr val="FFFFFF"/>
                </a:solidFill>
                <a:latin typeface="Open Sans Light" panose="020B0606030504020204"/>
                <a:ea typeface="Open Sans Light" panose="020B0606030504020204"/>
                <a:cs typeface="Open Sans Light" panose="020B0606030504020204"/>
                <a:sym typeface="Open Sans Light" panose="020B0606030504020204"/>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-state</a:t>
            </a:r>
            <a:endParaRPr lang="en-IN"/>
          </a:p>
        </p:txBody>
      </p:sp>
      <p:sp>
        <p:nvSpPr>
          <p:cNvPr id="132" name="Shape 81"/>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Analysis by State</a:t>
            </a:r>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sp>
        <p:nvSpPr>
          <p:cNvPr id="7" name="Text Box 6"/>
          <p:cNvSpPr txBox="1"/>
          <p:nvPr/>
        </p:nvSpPr>
        <p:spPr>
          <a:xfrm>
            <a:off x="395605" y="1851660"/>
            <a:ext cx="2540000" cy="9518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rPr>
              <a:t>We can see here that customers from NSW constitute the biggest share of the customer base</a:t>
            </a: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p:txBody>
      </p:sp>
      <p:pic>
        <p:nvPicPr>
          <p:cNvPr id="2" name="Picture 1" descr="download"/>
          <p:cNvPicPr>
            <a:picLocks noChangeAspect="1"/>
          </p:cNvPicPr>
          <p:nvPr/>
        </p:nvPicPr>
        <p:blipFill>
          <a:blip r:embed="rId1"/>
          <a:stretch>
            <a:fillRect/>
          </a:stretch>
        </p:blipFill>
        <p:spPr>
          <a:xfrm>
            <a:off x="4860290" y="1949450"/>
            <a:ext cx="4316730" cy="308038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a:t>
            </a:r>
            <a:endParaRPr lang="en-IN"/>
          </a:p>
        </p:txBody>
      </p:sp>
      <p:sp>
        <p:nvSpPr>
          <p:cNvPr id="132" name="Shape 81"/>
          <p:cNvSpPr/>
          <p:nvPr/>
        </p:nvSpPr>
        <p:spPr>
          <a:xfrm>
            <a:off x="205025" y="1083299"/>
            <a:ext cx="8565600" cy="889000"/>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Analysis by </a:t>
            </a:r>
            <a:r>
              <a:rPr lang="en-IN">
                <a:sym typeface="+mn-ea"/>
              </a:rPr>
              <a:t>state and by car ownership</a:t>
            </a:r>
            <a:endParaRPr lang="en-IN"/>
          </a:p>
          <a:p>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sp>
        <p:nvSpPr>
          <p:cNvPr id="7" name="Text Box 6"/>
          <p:cNvSpPr txBox="1"/>
          <p:nvPr/>
        </p:nvSpPr>
        <p:spPr>
          <a:xfrm>
            <a:off x="395605" y="1851660"/>
            <a:ext cx="2540000" cy="18135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rPr>
              <a:t>We can see here that people from NSW not owning cars have made the most bike related purchases.</a:t>
            </a: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a:p>
            <a:pPr marL="0" marR="0" indent="0" algn="l" defTabSz="9144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rPr>
              <a:t>In general, car ownership doesn’t seem to affect bike related purchases.</a:t>
            </a: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p:txBody>
      </p:sp>
      <p:pic>
        <p:nvPicPr>
          <p:cNvPr id="2" name="Picture 1" descr="download"/>
          <p:cNvPicPr>
            <a:picLocks noChangeAspect="1"/>
          </p:cNvPicPr>
          <p:nvPr/>
        </p:nvPicPr>
        <p:blipFill>
          <a:blip r:embed="rId1"/>
          <a:stretch>
            <a:fillRect/>
          </a:stretch>
        </p:blipFill>
        <p:spPr>
          <a:xfrm>
            <a:off x="4356100" y="1898015"/>
            <a:ext cx="4670425" cy="318262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0" name="Shape 89"/>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Model Development</a:t>
            </a:r>
          </a:p>
        </p:txBody>
      </p:sp>
      <p:sp>
        <p:nvSpPr>
          <p:cNvPr id="141" name="Shape 90"/>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High Value Customers to be targeted-</a:t>
            </a:r>
            <a:endParaRPr lang="en-IN"/>
          </a:p>
        </p:txBody>
      </p:sp>
      <p:sp>
        <p:nvSpPr>
          <p:cNvPr id="142" name="Shape 91"/>
          <p:cNvSpPr/>
          <p:nvPr/>
        </p:nvSpPr>
        <p:spPr>
          <a:xfrm>
            <a:off x="205025" y="2164724"/>
            <a:ext cx="4134600" cy="2083435"/>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965200" lvl="1" indent="-361950" algn="l" rtl="0">
              <a:lnSpc>
                <a:spcPct val="115000"/>
              </a:lnSpc>
              <a:spcBef>
                <a:spcPts val="0"/>
              </a:spcBef>
              <a:spcAft>
                <a:spcPts val="0"/>
              </a:spcAft>
              <a:buClr>
                <a:schemeClr val="dk1"/>
              </a:buClr>
              <a:buSzPts val="1500"/>
              <a:buFont typeface="Open Sans" panose="020B0606030504020204"/>
              <a:buChar char="❑"/>
            </a:pPr>
            <a:r>
              <a:rPr lang="en-IN" altLang="en-GB">
                <a:solidFill>
                  <a:schemeClr val="dk1"/>
                </a:solidFill>
                <a:sym typeface="Open Sans" panose="020B0606030504020204"/>
              </a:rPr>
              <a:t>Mass Customer</a:t>
            </a:r>
            <a:endParaRPr lang="en-GB">
              <a:solidFill>
                <a:schemeClr val="dk1"/>
              </a:solidFill>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a:solidFill>
                  <a:schemeClr val="dk1"/>
                </a:solidFill>
                <a:sym typeface="Open Sans" panose="020B0606030504020204"/>
              </a:rPr>
              <a:t>Aged </a:t>
            </a:r>
            <a:r>
              <a:rPr lang="en-IN" altLang="en-GB">
                <a:solidFill>
                  <a:schemeClr val="dk1"/>
                </a:solidFill>
                <a:sym typeface="Open Sans" panose="020B0606030504020204"/>
              </a:rPr>
              <a:t>60+</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IN" altLang="en-GB">
                <a:solidFill>
                  <a:schemeClr val="dk1"/>
                </a:solidFill>
                <a:sym typeface="Open Sans" panose="020B0606030504020204"/>
              </a:rPr>
              <a:t>Female</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lnSpc>
                <a:spcPct val="115000"/>
              </a:lnSpc>
              <a:spcBef>
                <a:spcPts val="0"/>
              </a:spcBef>
              <a:spcAft>
                <a:spcPts val="0"/>
              </a:spcAft>
              <a:buClr>
                <a:schemeClr val="dk1"/>
              </a:buClr>
              <a:buSzPts val="1500"/>
              <a:buFont typeface="Open Sans" panose="020B0606030504020204"/>
              <a:buChar char="❑"/>
            </a:pPr>
            <a:r>
              <a:rPr lang="en-GB">
                <a:solidFill>
                  <a:schemeClr val="dk1"/>
                </a:solidFill>
                <a:sym typeface="Open Sans" panose="020B0606030504020204"/>
              </a:rPr>
              <a:t>Working in Financial Service, Manufacturing and Health.</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965200" lvl="1" indent="-361950" algn="l" rtl="0">
              <a:spcBef>
                <a:spcPts val="0"/>
              </a:spcBef>
              <a:spcAft>
                <a:spcPts val="0"/>
              </a:spcAft>
              <a:buClr>
                <a:schemeClr val="dk1"/>
              </a:buClr>
              <a:buSzPts val="1500"/>
              <a:buFont typeface="Open Sans" panose="020B0606030504020204"/>
              <a:buChar char="❑"/>
            </a:pPr>
            <a:r>
              <a:rPr lang="en-IN" altLang="en-GB">
                <a:solidFill>
                  <a:schemeClr val="dk1"/>
                </a:solidFill>
                <a:sym typeface="Open Sans" panose="020B0606030504020204"/>
              </a:rPr>
              <a:t>C</a:t>
            </a:r>
            <a:r>
              <a:rPr lang="en-GB">
                <a:solidFill>
                  <a:schemeClr val="dk1"/>
                </a:solidFill>
                <a:sym typeface="Open Sans" panose="020B0606030504020204"/>
              </a:rPr>
              <a:t>urrently living in New South Wales and Victoria.</a:t>
            </a:r>
            <a:endParaRPr>
              <a:solidFill>
                <a:schemeClr val="dk1"/>
              </a:solidFill>
              <a:latin typeface="Open Sans" panose="020B0606030504020204"/>
              <a:ea typeface="Open Sans" panose="020B0606030504020204"/>
              <a:cs typeface="Open Sans" panose="020B0606030504020204"/>
              <a:sym typeface="Open Sans" panose="020B0606030504020204"/>
            </a:endParaRPr>
          </a:p>
          <a:p>
            <a:pPr marL="965200" lvl="0" indent="0" algn="l" rtl="0">
              <a:lnSpc>
                <a:spcPct val="115000"/>
              </a:lnSpc>
              <a:spcBef>
                <a:spcPts val="0"/>
              </a:spcBef>
              <a:spcAft>
                <a:spcPts val="0"/>
              </a:spcAft>
              <a:buNone/>
            </a:pPr>
          </a:p>
        </p:txBody>
      </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49" name="Shape 98"/>
          <p:cNvSpPr/>
          <p:nvPr/>
        </p:nvSpPr>
        <p:spPr>
          <a:xfrm>
            <a:off x="205025" y="263974"/>
            <a:ext cx="8565600" cy="758742"/>
          </a:xfrm>
          <a:prstGeom prst="rect">
            <a:avLst/>
          </a:prstGeom>
          <a:ln w="12700">
            <a:miter lim="400000"/>
          </a:ln>
        </p:spPr>
        <p:txBody>
          <a:bodyPr lIns="91424" tIns="91424" rIns="91424" bIns="91424">
            <a:spAutoFit/>
          </a:bodyPr>
          <a:lstStyle>
            <a:lvl1pPr>
              <a:defRPr sz="2000" b="1">
                <a:solidFill>
                  <a:srgbClr val="FFFFFF"/>
                </a:solidFill>
              </a:defRPr>
            </a:lvl1pPr>
          </a:lstStyle>
          <a:p>
            <a:r>
              <a:t>Interpretation</a:t>
            </a:r>
          </a:p>
        </p:txBody>
      </p:sp>
      <p:sp>
        <p:nvSpPr>
          <p:cNvPr id="150" name="Shape 99"/>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High Value Customer Summary </a:t>
            </a:r>
            <a:endParaRPr lang="en-IN"/>
          </a:p>
        </p:txBody>
      </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pic>
        <p:nvPicPr>
          <p:cNvPr id="3" name="Picture 2" descr="summary"/>
          <p:cNvPicPr>
            <a:picLocks noChangeAspect="1"/>
          </p:cNvPicPr>
          <p:nvPr/>
        </p:nvPicPr>
        <p:blipFill>
          <a:blip r:embed="rId1"/>
          <a:stretch>
            <a:fillRect/>
          </a:stretch>
        </p:blipFill>
        <p:spPr>
          <a:xfrm>
            <a:off x="90170" y="1995805"/>
            <a:ext cx="8899525" cy="161226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p:txBody>
      </p:sp>
      <p:sp>
        <p:nvSpPr>
          <p:cNvPr id="158" name="Shape 107"/>
          <p:cNvSpPr/>
          <p:nvPr/>
        </p:nvSpPr>
        <p:spPr>
          <a:xfrm>
            <a:off x="537899" y="1895175"/>
            <a:ext cx="3953102" cy="779751"/>
          </a:xfrm>
          <a:prstGeom prst="rect">
            <a:avLst/>
          </a:prstGeom>
          <a:ln w="12700">
            <a:miter lim="400000"/>
          </a:ln>
        </p:spPr>
        <p:txBody>
          <a:bodyPr lIns="91424" tIns="91424" rIns="91424" bIns="91424">
            <a:spAutoFit/>
          </a:bodyPr>
          <a:lstStyle>
            <a:lvl1pPr>
              <a:defRPr sz="3500">
                <a:solidFill>
                  <a:srgbClr val="FFFFFF"/>
                </a:solidFill>
                <a:latin typeface="Open Sans ExtraBold" panose="020B0906030804020204"/>
                <a:ea typeface="Open Sans ExtraBold" panose="020B0906030804020204"/>
                <a:cs typeface="Open Sans ExtraBold" panose="020B0906030804020204"/>
                <a:sym typeface="Open Sans ExtraBold" panose="020B0906030804020204"/>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62" name="Shape 114"/>
          <p:cNvSpPr/>
          <p:nvPr/>
        </p:nvSpPr>
        <p:spPr>
          <a:xfrm>
            <a:off x="205025" y="263974"/>
            <a:ext cx="8565600" cy="758742"/>
          </a:xfrm>
          <a:prstGeom prst="rect">
            <a:avLst/>
          </a:prstGeom>
          <a:ln w="12700">
            <a:miter lim="400000"/>
          </a:ln>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920086"/>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t>This is an optional slide where you may place any supporting items.</a:t>
            </a:r>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17" name="Shape 64"/>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p:spPr>
        <p:txBody>
          <a:bodyPr lIns="91424" tIns="91424" rIns="91424" bIns="91424">
            <a:spAutoFit/>
          </a:bodyPr>
          <a:lstStyle/>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Introduction</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Data Exploration</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Model Development</a:t>
            </a:r>
          </a:p>
          <a:p>
            <a:pPr marL="457200" indent="-355600">
              <a:lnSpc>
                <a:spcPct val="115000"/>
              </a:lnSpc>
              <a:buClr>
                <a:srgbClr val="000000"/>
              </a:buClr>
              <a:buSzPts val="2000"/>
              <a:buAutoNum type="arabicPeriod"/>
              <a:defRPr sz="2000">
                <a:latin typeface="Open Sans" panose="020B0606030504020204"/>
                <a:ea typeface="Open Sans" panose="020B0606030504020204"/>
                <a:cs typeface="Open Sans" panose="020B0606030504020204"/>
                <a:sym typeface="Open Sans" panose="020B0606030504020204"/>
              </a:defRPr>
            </a:pPr>
            <a:r>
              <a:t>Interpretation</a:t>
            </a:r>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22" name="Shape 71"/>
          <p:cNvSpPr/>
          <p:nvPr/>
        </p:nvSpPr>
        <p:spPr>
          <a:xfrm>
            <a:off x="205025" y="263974"/>
            <a:ext cx="8565600" cy="466642"/>
          </a:xfrm>
          <a:prstGeom prst="rect">
            <a:avLst/>
          </a:prstGeom>
          <a:ln w="12700">
            <a:miter lim="400000"/>
          </a:ln>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920086"/>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t>Place headline insight or information here. This should be the most important point for this slide.</a:t>
            </a:r>
          </a:p>
        </p:txBody>
      </p:sp>
      <p:sp>
        <p:nvSpPr>
          <p:cNvPr id="124" name="Shape 73"/>
          <p:cNvSpPr/>
          <p:nvPr/>
        </p:nvSpPr>
        <p:spPr>
          <a:xfrm>
            <a:off x="205025" y="2164724"/>
            <a:ext cx="4134600" cy="177419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pPr marL="285750" indent="-285750">
              <a:buFont typeface="Wingdings" panose="05000000000000000000" pitchFamily="2" charset="2"/>
              <a:buChar char="v"/>
            </a:pPr>
            <a:r>
              <a:rPr lang="en-IN" altLang="en-US" dirty="0" smtClean="0">
                <a:latin typeface="Comic Sans MS" panose="030F0702030302020204" pitchFamily="66" charset="0"/>
                <a:cs typeface="Times New Roman" panose="02020603050405020304" pitchFamily="18" charset="0"/>
                <a:sym typeface="+mn-ea"/>
              </a:rPr>
              <a:t>Gender-wise Distribution</a:t>
            </a:r>
            <a:endParaRPr lang="en-US" dirty="0" smtClean="0">
              <a:latin typeface="Comic Sans MS" panose="030F0702030302020204" pitchFamily="66" charset="0"/>
              <a:cs typeface="Times New Roman" panose="02020603050405020304" pitchFamily="18" charset="0"/>
              <a:sym typeface="+mn-ea"/>
            </a:endParaRPr>
          </a:p>
          <a:p>
            <a:pPr marL="285750" indent="-285750">
              <a:buFont typeface="Wingdings" panose="05000000000000000000" pitchFamily="2" charset="2"/>
              <a:buChar char="v"/>
            </a:pPr>
            <a:r>
              <a:rPr lang="en-US" dirty="0" smtClean="0">
                <a:latin typeface="Comic Sans MS" panose="030F0702030302020204" pitchFamily="66" charset="0"/>
                <a:cs typeface="Times New Roman" panose="02020603050405020304" pitchFamily="18" charset="0"/>
                <a:sym typeface="+mn-ea"/>
              </a:rPr>
              <a:t>Age distribution</a:t>
            </a:r>
            <a:endParaRPr lang="en-US" dirty="0" smtClean="0">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v"/>
            </a:pPr>
            <a:r>
              <a:rPr lang="en-US" dirty="0" smtClean="0">
                <a:latin typeface="Comic Sans MS" panose="030F0702030302020204" pitchFamily="66" charset="0"/>
                <a:cs typeface="Times New Roman" panose="02020603050405020304" pitchFamily="18" charset="0"/>
                <a:sym typeface="+mn-ea"/>
              </a:rPr>
              <a:t>Job industry category.</a:t>
            </a:r>
            <a:endParaRPr lang="en-US" dirty="0" smtClean="0">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v"/>
            </a:pPr>
            <a:r>
              <a:rPr lang="en-US" dirty="0" smtClean="0">
                <a:latin typeface="Comic Sans MS" panose="030F0702030302020204" pitchFamily="66" charset="0"/>
                <a:cs typeface="Times New Roman" panose="02020603050405020304" pitchFamily="18" charset="0"/>
                <a:sym typeface="+mn-ea"/>
              </a:rPr>
              <a:t>Wealth segments</a:t>
            </a:r>
            <a:endParaRPr lang="en-US" dirty="0" smtClean="0">
              <a:latin typeface="Comic Sans MS" panose="030F0702030302020204" pitchFamily="66" charset="0"/>
              <a:cs typeface="Times New Roman" panose="02020603050405020304" pitchFamily="18" charset="0"/>
              <a:sym typeface="+mn-ea"/>
            </a:endParaRPr>
          </a:p>
          <a:p>
            <a:pPr marL="285750" indent="-285750">
              <a:buFont typeface="Wingdings" panose="05000000000000000000" pitchFamily="2" charset="2"/>
              <a:buChar char="v"/>
            </a:pPr>
            <a:r>
              <a:rPr lang="en-IN" altLang="en-US" dirty="0" smtClean="0">
                <a:latin typeface="Comic Sans MS" panose="030F0702030302020204" pitchFamily="66" charset="0"/>
                <a:cs typeface="Times New Roman" panose="02020603050405020304" pitchFamily="18" charset="0"/>
                <a:sym typeface="+mn-ea"/>
              </a:rPr>
              <a:t>Statewise Analysis</a:t>
            </a:r>
            <a:endParaRPr lang="en-US" dirty="0" smtClean="0">
              <a:latin typeface="Comic Sans MS" panose="030F0702030302020204" pitchFamily="66" charset="0"/>
              <a:cs typeface="Times New Roman" panose="02020603050405020304" pitchFamily="18" charset="0"/>
            </a:endParaRPr>
          </a:p>
          <a:p>
            <a:pPr marL="285750" indent="-285750">
              <a:buFont typeface="Wingdings" panose="05000000000000000000" pitchFamily="2" charset="2"/>
              <a:buChar char="v"/>
            </a:pPr>
            <a:r>
              <a:rPr lang="en-US" dirty="0" smtClean="0">
                <a:latin typeface="Comic Sans MS" panose="030F0702030302020204" pitchFamily="66" charset="0"/>
                <a:cs typeface="Times New Roman" panose="02020603050405020304" pitchFamily="18" charset="0"/>
                <a:sym typeface="+mn-ea"/>
              </a:rPr>
              <a:t>Number of cars own</a:t>
            </a:r>
            <a:r>
              <a:rPr lang="en-IN" altLang="en-US" dirty="0" smtClean="0">
                <a:latin typeface="Comic Sans MS" panose="030F0702030302020204" pitchFamily="66" charset="0"/>
                <a:cs typeface="Times New Roman" panose="02020603050405020304" pitchFamily="18" charset="0"/>
                <a:sym typeface="+mn-ea"/>
              </a:rPr>
              <a:t>ed</a:t>
            </a:r>
            <a:r>
              <a:rPr lang="en-US" dirty="0" smtClean="0">
                <a:latin typeface="Comic Sans MS" panose="030F0702030302020204" pitchFamily="66" charset="0"/>
                <a:cs typeface="Times New Roman" panose="02020603050405020304" pitchFamily="18" charset="0"/>
                <a:sym typeface="+mn-ea"/>
              </a:rPr>
              <a:t> </a:t>
            </a:r>
            <a:r>
              <a:rPr lang="en-IN" altLang="en-US" dirty="0" smtClean="0">
                <a:latin typeface="Comic Sans MS" panose="030F0702030302020204" pitchFamily="66" charset="0"/>
                <a:cs typeface="Times New Roman" panose="02020603050405020304" pitchFamily="18" charset="0"/>
                <a:sym typeface="+mn-ea"/>
              </a:rPr>
              <a:t>i</a:t>
            </a:r>
            <a:r>
              <a:rPr lang="en-US" dirty="0" smtClean="0">
                <a:latin typeface="Comic Sans MS" panose="030F0702030302020204" pitchFamily="66" charset="0"/>
                <a:cs typeface="Times New Roman" panose="02020603050405020304" pitchFamily="18" charset="0"/>
                <a:sym typeface="+mn-ea"/>
              </a:rPr>
              <a:t>n each state</a:t>
            </a:r>
            <a:endParaRPr lang="en-US" dirty="0" smtClean="0">
              <a:latin typeface="Comic Sans MS" panose="030F0702030302020204" pitchFamily="66" charset="0"/>
              <a:cs typeface="Times New Roman" panose="02020603050405020304" pitchFamily="18" charset="0"/>
              <a:sym typeface="+mn-ea"/>
            </a:endParaRPr>
          </a:p>
        </p:txBody>
      </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-Gender</a:t>
            </a:r>
            <a:endParaRPr lang="en-IN"/>
          </a:p>
        </p:txBody>
      </p:sp>
      <p:sp>
        <p:nvSpPr>
          <p:cNvPr id="132" name="Shape 81"/>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Genderwise Distribution of Bike Purchases</a:t>
            </a:r>
            <a:endParaRPr lang="en-IN"/>
          </a:p>
        </p:txBody>
      </p:sp>
      <p:sp>
        <p:nvSpPr>
          <p:cNvPr id="133" name="Shape 82"/>
          <p:cNvSpPr/>
          <p:nvPr/>
        </p:nvSpPr>
        <p:spPr>
          <a:xfrm>
            <a:off x="205025" y="2164724"/>
            <a:ext cx="4134600" cy="150876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endParaRPr lang="en-IN"/>
          </a:p>
          <a:p>
            <a:r>
              <a:rPr lang="en-IN"/>
              <a:t>As we can see, more purchases were made by women than by men. Hence women can be a high value target audience.</a:t>
            </a:r>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t>       Note: </a:t>
            </a:r>
            <a:r>
              <a:rPr b="0"/>
              <a:t>The data and information in this document is reflective of a hypothetical situation and client. This document is to be used for KPMG Virtual Internship purposes only. </a:t>
            </a:r>
            <a:endParaRPr b="0"/>
          </a:p>
        </p:txBody>
      </p:sp>
      <p:pic>
        <p:nvPicPr>
          <p:cNvPr id="2" name="Picture 1" descr="download"/>
          <p:cNvPicPr>
            <a:picLocks noChangeAspect="1"/>
          </p:cNvPicPr>
          <p:nvPr/>
        </p:nvPicPr>
        <p:blipFill>
          <a:blip r:embed="rId1"/>
          <a:stretch>
            <a:fillRect/>
          </a:stretch>
        </p:blipFill>
        <p:spPr>
          <a:xfrm>
            <a:off x="5076190" y="1924050"/>
            <a:ext cx="3809365" cy="294703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r>
              <a:rPr lang="en-IN"/>
              <a:t>-</a:t>
            </a:r>
            <a:endParaRPr lang="en-IN"/>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-Age</a:t>
            </a:r>
            <a:endParaRPr lang="en-IN"/>
          </a:p>
        </p:txBody>
      </p:sp>
      <p:sp>
        <p:nvSpPr>
          <p:cNvPr id="132" name="Shape 81"/>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sym typeface="+mn-ea"/>
              </a:rPr>
              <a:t>Agewise Distribution of Bike Purchases</a:t>
            </a:r>
            <a:endParaRPr lang="en-IN">
              <a:sym typeface="+mn-ea"/>
            </a:endParaRPr>
          </a:p>
        </p:txBody>
      </p:sp>
      <p:sp>
        <p:nvSpPr>
          <p:cNvPr id="133" name="Shape 82"/>
          <p:cNvSpPr/>
          <p:nvPr/>
        </p:nvSpPr>
        <p:spPr>
          <a:xfrm>
            <a:off x="205025" y="2164724"/>
            <a:ext cx="4134600" cy="124333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r>
              <a:rPr lang="en-IN"/>
              <a:t>This plot shows the distribution of custoers by age. As we can see here, people aged 60 and more form a significant portion of the customers. </a:t>
            </a:r>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pic>
        <p:nvPicPr>
          <p:cNvPr id="3" name="Picture 2" descr="download"/>
          <p:cNvPicPr>
            <a:picLocks noChangeAspect="1"/>
          </p:cNvPicPr>
          <p:nvPr/>
        </p:nvPicPr>
        <p:blipFill>
          <a:blip r:embed="rId1"/>
          <a:stretch>
            <a:fillRect/>
          </a:stretch>
        </p:blipFill>
        <p:spPr>
          <a:xfrm>
            <a:off x="4428490" y="2211705"/>
            <a:ext cx="4632325" cy="27990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-Gender and Age</a:t>
            </a:r>
            <a:endParaRPr lang="en-IN"/>
          </a:p>
        </p:txBody>
      </p:sp>
      <p:sp>
        <p:nvSpPr>
          <p:cNvPr id="132" name="Shape 81"/>
          <p:cNvSpPr/>
          <p:nvPr/>
        </p:nvSpPr>
        <p:spPr>
          <a:xfrm>
            <a:off x="205025" y="1083299"/>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sym typeface="+mn-ea"/>
              </a:rPr>
              <a:t>Age and Genderwise Distribution of Bike Purchases</a:t>
            </a:r>
            <a:endParaRPr lang="en-IN">
              <a:sym typeface="+mn-ea"/>
            </a:endParaRPr>
          </a:p>
        </p:txBody>
      </p:sp>
      <p:sp>
        <p:nvSpPr>
          <p:cNvPr id="133" name="Shape 82"/>
          <p:cNvSpPr/>
          <p:nvPr/>
        </p:nvSpPr>
        <p:spPr>
          <a:xfrm>
            <a:off x="205025" y="2164724"/>
            <a:ext cx="4134600" cy="177419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r>
              <a:rPr lang="en-IN"/>
              <a:t>Combining the two categories, we can have a deeper look at how customers are distributed. Here we can see that women aged 60 and above have made the most bike related purchases, followed by men aged 60 and above.</a:t>
            </a:r>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pic>
        <p:nvPicPr>
          <p:cNvPr id="2" name="Picture 1" descr="download"/>
          <p:cNvPicPr>
            <a:picLocks noChangeAspect="1"/>
          </p:cNvPicPr>
          <p:nvPr/>
        </p:nvPicPr>
        <p:blipFill>
          <a:blip r:embed="rId1"/>
          <a:stretch>
            <a:fillRect/>
          </a:stretch>
        </p:blipFill>
        <p:spPr>
          <a:xfrm>
            <a:off x="4788535" y="2139950"/>
            <a:ext cx="4297045" cy="296799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 sales and number of purchases by industry</a:t>
            </a:r>
            <a:endParaRPr lang="en-IN"/>
          </a:p>
        </p:txBody>
      </p:sp>
      <p:sp>
        <p:nvSpPr>
          <p:cNvPr id="132" name="Shape 81"/>
          <p:cNvSpPr/>
          <p:nvPr/>
        </p:nvSpPr>
        <p:spPr>
          <a:xfrm>
            <a:off x="252015" y="939154"/>
            <a:ext cx="8565600" cy="535305"/>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Trend of sales and number of purchases by job industry</a:t>
            </a:r>
            <a:endParaRPr lang="en-IN"/>
          </a:p>
        </p:txBody>
      </p:sp>
      <p:sp>
        <p:nvSpPr>
          <p:cNvPr id="133" name="Shape 82"/>
          <p:cNvSpPr/>
          <p:nvPr/>
        </p:nvSpPr>
        <p:spPr>
          <a:xfrm>
            <a:off x="205025" y="1635769"/>
            <a:ext cx="4134600" cy="3101340"/>
          </a:xfrm>
          <a:prstGeom prst="rect">
            <a:avLst/>
          </a:prstGeom>
          <a:ln w="12700">
            <a:miter lim="400000"/>
          </a:ln>
        </p:spPr>
        <p:txBody>
          <a:bodyPr lIns="91424" tIns="91424" rIns="91424" bIns="91424">
            <a:spAutoFit/>
          </a:bodyPr>
          <a:lstStyle>
            <a:lvl1pPr>
              <a:lnSpc>
                <a:spcPct val="115000"/>
              </a:lnSpc>
              <a:defRPr sz="1500">
                <a:latin typeface="Open Sans" panose="020B0606030504020204"/>
                <a:ea typeface="Open Sans" panose="020B0606030504020204"/>
                <a:cs typeface="Open Sans" panose="020B0606030504020204"/>
                <a:sym typeface="Open Sans" panose="020B0606030504020204"/>
              </a:defRPr>
            </a:lvl1pPr>
          </a:lstStyle>
          <a:p>
            <a:endParaRPr lang="en-IN"/>
          </a:p>
          <a:p>
            <a:r>
              <a:rPr lang="en-IN">
                <a:sym typeface="+mn-ea"/>
              </a:rPr>
              <a:t>As per count of purchases, Manufacturing, Financial Services and health are the top 3 industries while as per total amount of revenue contributed, Financial Services comes at the top followed by Manufacturing and Health. Moreover, a significant proportion of both plots have an unknown job industry.</a:t>
            </a:r>
            <a:endParaRPr lang="en-IN"/>
          </a:p>
          <a:p>
            <a:endParaRPr lang="en-IN"/>
          </a:p>
        </p:txBody>
      </p:sp>
      <p:grpSp>
        <p:nvGrpSpPr>
          <p:cNvPr id="136" name="Shape 83"/>
          <p:cNvGrpSpPr/>
          <p:nvPr/>
        </p:nvGrpSpPr>
        <p:grpSpPr>
          <a:xfrm>
            <a:off x="4969973" y="2164723"/>
            <a:ext cx="3800704" cy="2649304"/>
            <a:chOff x="-1" y="-1"/>
            <a:chExt cx="3800702" cy="2649302"/>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126213"/>
              <a:ext cx="3800702" cy="396875"/>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pic>
        <p:nvPicPr>
          <p:cNvPr id="2" name="Picture 1" descr="download"/>
          <p:cNvPicPr>
            <a:picLocks noChangeAspect="1"/>
          </p:cNvPicPr>
          <p:nvPr/>
        </p:nvPicPr>
        <p:blipFill>
          <a:blip r:embed="rId1"/>
          <a:stretch>
            <a:fillRect/>
          </a:stretch>
        </p:blipFill>
        <p:spPr>
          <a:xfrm>
            <a:off x="5220335" y="1513840"/>
            <a:ext cx="3749675" cy="1738630"/>
          </a:xfrm>
          <a:prstGeom prst="rect">
            <a:avLst/>
          </a:prstGeom>
        </p:spPr>
      </p:pic>
      <p:pic>
        <p:nvPicPr>
          <p:cNvPr id="4" name="Picture 3" descr="download"/>
          <p:cNvPicPr>
            <a:picLocks noChangeAspect="1"/>
          </p:cNvPicPr>
          <p:nvPr/>
        </p:nvPicPr>
        <p:blipFill>
          <a:blip r:embed="rId2"/>
          <a:stretch>
            <a:fillRect/>
          </a:stretch>
        </p:blipFill>
        <p:spPr>
          <a:xfrm>
            <a:off x="5220335" y="3291840"/>
            <a:ext cx="3749675" cy="186626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a:t>
            </a:r>
            <a:endParaRPr lang="en-IN"/>
          </a:p>
        </p:txBody>
      </p:sp>
      <p:sp>
        <p:nvSpPr>
          <p:cNvPr id="132" name="Shape 81"/>
          <p:cNvSpPr/>
          <p:nvPr/>
        </p:nvSpPr>
        <p:spPr>
          <a:xfrm>
            <a:off x="205025" y="1083299"/>
            <a:ext cx="8565600" cy="889000"/>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Analysis by </a:t>
            </a:r>
            <a:r>
              <a:rPr lang="en-IN">
                <a:sym typeface="+mn-ea"/>
              </a:rPr>
              <a:t>wealth segment</a:t>
            </a:r>
            <a:endParaRPr lang="en-IN"/>
          </a:p>
          <a:p>
            <a:endParaRPr lang="en-IN"/>
          </a:p>
        </p:txBody>
      </p:sp>
      <p:grpSp>
        <p:nvGrpSpPr>
          <p:cNvPr id="136" name="Shape 83"/>
          <p:cNvGrpSpPr/>
          <p:nvPr/>
        </p:nvGrpSpPr>
        <p:grpSpPr>
          <a:xfrm>
            <a:off x="4969974" y="216472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pic>
        <p:nvPicPr>
          <p:cNvPr id="3" name="Picture 2" descr="download"/>
          <p:cNvPicPr>
            <a:picLocks noChangeAspect="1"/>
          </p:cNvPicPr>
          <p:nvPr/>
        </p:nvPicPr>
        <p:blipFill>
          <a:blip r:embed="rId1"/>
          <a:stretch>
            <a:fillRect/>
          </a:stretch>
        </p:blipFill>
        <p:spPr>
          <a:xfrm>
            <a:off x="5076190" y="1812925"/>
            <a:ext cx="3874135" cy="3299460"/>
          </a:xfrm>
          <a:prstGeom prst="rect">
            <a:avLst/>
          </a:prstGeom>
        </p:spPr>
      </p:pic>
      <p:sp>
        <p:nvSpPr>
          <p:cNvPr id="7" name="Text Box 6"/>
          <p:cNvSpPr txBox="1"/>
          <p:nvPr/>
        </p:nvSpPr>
        <p:spPr>
          <a:xfrm>
            <a:off x="395605" y="1851660"/>
            <a:ext cx="2540000" cy="9518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rPr>
              <a:t>We can see here that mass customers constitute the biggest share of the customer base.</a:t>
            </a: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p:txBody>
      </p:sp>
      <p:sp>
        <p:nvSpPr>
          <p:cNvPr id="131" name="Shape 80"/>
          <p:cNvSpPr/>
          <p:nvPr/>
        </p:nvSpPr>
        <p:spPr>
          <a:xfrm>
            <a:off x="205025" y="263974"/>
            <a:ext cx="8565600" cy="488950"/>
          </a:xfrm>
          <a:prstGeom prst="rect">
            <a:avLst/>
          </a:prstGeom>
          <a:ln w="12700">
            <a:miter lim="400000"/>
          </a:ln>
        </p:spPr>
        <p:txBody>
          <a:bodyPr lIns="91424" tIns="91424" rIns="91424" bIns="91424">
            <a:spAutoFit/>
          </a:bodyPr>
          <a:lstStyle>
            <a:lvl1pPr>
              <a:defRPr sz="2000" b="1">
                <a:solidFill>
                  <a:srgbClr val="FFFFFF"/>
                </a:solidFill>
              </a:defRPr>
            </a:lvl1pPr>
          </a:lstStyle>
          <a:p>
            <a:r>
              <a:t>Data Exploration</a:t>
            </a:r>
            <a:r>
              <a:rPr lang="en-IN"/>
              <a:t>-</a:t>
            </a:r>
            <a:endParaRPr lang="en-IN"/>
          </a:p>
        </p:txBody>
      </p:sp>
      <p:sp>
        <p:nvSpPr>
          <p:cNvPr id="132" name="Shape 81"/>
          <p:cNvSpPr/>
          <p:nvPr/>
        </p:nvSpPr>
        <p:spPr>
          <a:xfrm>
            <a:off x="205025" y="1083299"/>
            <a:ext cx="8565600" cy="889000"/>
          </a:xfrm>
          <a:prstGeom prst="rect">
            <a:avLst/>
          </a:prstGeom>
          <a:ln w="12700">
            <a:miter lim="400000"/>
          </a:ln>
        </p:spPr>
        <p:txBody>
          <a:bodyPr lIns="91424" tIns="91424" rIns="91424" bIns="91424">
            <a:spAutoFit/>
          </a:bodyPr>
          <a:lstStyle>
            <a:lvl1pPr>
              <a:lnSpc>
                <a:spcPct val="115000"/>
              </a:lnSpc>
              <a:defRPr sz="2000" b="1">
                <a:latin typeface="Open Sans" panose="020B0606030504020204"/>
                <a:ea typeface="Open Sans" panose="020B0606030504020204"/>
                <a:cs typeface="Open Sans" panose="020B0606030504020204"/>
                <a:sym typeface="Open Sans" panose="020B0606030504020204"/>
              </a:defRPr>
            </a:lvl1pPr>
          </a:lstStyle>
          <a:p>
            <a:r>
              <a:rPr lang="en-IN"/>
              <a:t>Analysis by </a:t>
            </a:r>
            <a:r>
              <a:rPr lang="en-IN">
                <a:sym typeface="+mn-ea"/>
              </a:rPr>
              <a:t>wealth segment and gender</a:t>
            </a:r>
            <a:endParaRPr lang="en-IN"/>
          </a:p>
          <a:p>
            <a:endParaRPr lang="en-IN"/>
          </a:p>
        </p:txBody>
      </p:sp>
      <p:grpSp>
        <p:nvGrpSpPr>
          <p:cNvPr id="136" name="Shape 83"/>
          <p:cNvGrpSpPr/>
          <p:nvPr/>
        </p:nvGrpSpPr>
        <p:grpSpPr>
          <a:xfrm>
            <a:off x="6228544" y="3410594"/>
            <a:ext cx="3800702" cy="2649302"/>
            <a:chOff x="0" y="0"/>
            <a:chExt cx="3800700" cy="2649300"/>
          </a:xfrm>
        </p:grpSpPr>
        <p:sp>
          <p:nvSpPr>
            <p:cNvPr id="134"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p>
          </p:txBody>
        </p:sp>
        <p:sp>
          <p:nvSpPr>
            <p:cNvPr id="135" name="Place any supporting images, graphs, data or extra text here."/>
            <p:cNvSpPr/>
            <p:nvPr/>
          </p:nvSpPr>
          <p:spPr>
            <a:xfrm>
              <a:off x="-1" y="1032933"/>
              <a:ext cx="3800702" cy="583434"/>
            </a:xfrm>
            <a:prstGeom prst="rect">
              <a:avLst/>
            </a:prstGeom>
            <a:noFill/>
            <a:ln w="12700" cap="flat">
              <a:noFill/>
              <a:miter lim="400000"/>
            </a:ln>
            <a:effec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p:spPr>
        <p:txBody>
          <a:bodyPr lIns="45719" rIns="45719" anchor="ctr"/>
          <a:lstStyle/>
          <a:p>
            <a:pPr defTabSz="457200">
              <a:defRPr sz="500" b="1">
                <a:latin typeface="Calibri" panose="020F0502020204030204"/>
                <a:ea typeface="Calibri" panose="020F0502020204030204"/>
                <a:cs typeface="Calibri" panose="020F0502020204030204"/>
                <a:sym typeface="Calibri" panose="020F0502020204030204"/>
              </a:defRPr>
            </a:pPr>
            <a:r>
              <a:rPr sz="1400"/>
              <a:t>       Note: </a:t>
            </a:r>
            <a:r>
              <a:rPr sz="1400" b="0"/>
              <a:t>The data and information in this document is reflective of a hypothetical situation and client. This document is to be used for KPMG Virtual Internship purposes only. </a:t>
            </a:r>
            <a:endParaRPr sz="1400" b="0"/>
          </a:p>
        </p:txBody>
      </p:sp>
      <p:sp>
        <p:nvSpPr>
          <p:cNvPr id="7" name="Text Box 6"/>
          <p:cNvSpPr txBox="1"/>
          <p:nvPr/>
        </p:nvSpPr>
        <p:spPr>
          <a:xfrm>
            <a:off x="395605" y="1851660"/>
            <a:ext cx="2540000" cy="1598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45719" tIns="45719" rIns="45719" bIns="45719"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rPr>
              <a:t>This plot confirms the insights made by the genderwise and wealth segmentwise plots i.e. women and mass customers form a significant portion of the customer base.</a:t>
            </a:r>
            <a:endParaRPr kumimoji="0" lang="en-IN" altLang="en-US" sz="1400" b="0" i="0" u="none" strike="noStrike" cap="none" spc="0" normalizeH="0" baseline="0">
              <a:ln>
                <a:noFill/>
              </a:ln>
              <a:solidFill>
                <a:srgbClr val="000000"/>
              </a:solidFill>
              <a:effectLst/>
              <a:uFillTx/>
              <a:latin typeface="Sanskrit Text" panose="02020503050405020304" charset="0"/>
              <a:ea typeface="+mn-ea"/>
              <a:cs typeface="Sanskrit Text" panose="02020503050405020304" charset="0"/>
              <a:sym typeface="Arial" panose="020B0604020202020204"/>
            </a:endParaRPr>
          </a:p>
        </p:txBody>
      </p:sp>
      <p:pic>
        <p:nvPicPr>
          <p:cNvPr id="3" name="Picture 2" descr="wealth segment+gender"/>
          <p:cNvPicPr>
            <a:picLocks noChangeAspect="1"/>
          </p:cNvPicPr>
          <p:nvPr/>
        </p:nvPicPr>
        <p:blipFill>
          <a:blip r:embed="rId1"/>
          <a:stretch>
            <a:fillRect/>
          </a:stretch>
        </p:blipFill>
        <p:spPr>
          <a:xfrm>
            <a:off x="4788535" y="1923415"/>
            <a:ext cx="4189095" cy="2988945"/>
          </a:xfrm>
          <a:prstGeom prst="rect">
            <a:avLst/>
          </a:prstGeom>
        </p:spPr>
      </p:pic>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400" b="0"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5644</Words>
  <Application>WPS Presentation</Application>
  <PresentationFormat/>
  <Paragraphs>145</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Arial</vt:lpstr>
      <vt:lpstr>Open Sans ExtraBold</vt:lpstr>
      <vt:lpstr>Open Sans Light</vt:lpstr>
      <vt:lpstr>Calibri</vt:lpstr>
      <vt:lpstr>Open Sans</vt:lpstr>
      <vt:lpstr>Comic Sans MS</vt:lpstr>
      <vt:lpstr>Times New Roman</vt:lpstr>
      <vt:lpstr>Sanskrit Text</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Ambarish Deb</cp:lastModifiedBy>
  <cp:revision>3</cp:revision>
  <dcterms:created xsi:type="dcterms:W3CDTF">2022-01-31T21:43:00Z</dcterms:created>
  <dcterms:modified xsi:type="dcterms:W3CDTF">2022-02-19T19:57:50Z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0075C537F45A4305BD5926160D08EA94</vt:lpwstr>
  </property>
  <property fmtid="{D5CDD505-2E9C-101B-9397-08002B2CF9AE}" pid="3" name="KSOProductBuildVer">
    <vt:lpwstr>1033-11.2.0.10463</vt:lpwstr>
  </property>
</Properties>
</file>