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4D2DAC-FB3B-406D-BC6C-CC3CC5153B81}">
  <a:tblStyle styleId="{9B4D2DAC-FB3B-406D-BC6C-CC3CC5153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327000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9327000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ef777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ef777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93270009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93270009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327000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327000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9327000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9327000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9327000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9327000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327000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327000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9327000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9327000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825f9da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9825f9da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825f9da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9825f9da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825f9da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825f9da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93270009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93270009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825f9d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825f9d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9825f9d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9825f9d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932700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932700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327000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327000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327000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327000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327000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327000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df6f7f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df6f7f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b3iOa2WPmdWDVH8bPaIeCyEMgNzWPO_/view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0">
                <a:solidFill>
                  <a:srgbClr val="EF6C00"/>
                </a:solidFill>
              </a:rPr>
              <a:t>When mistaking “car tyre” for “Kaitaia” is not okay – Towards quantifying language bias in speech technology</a:t>
            </a:r>
            <a:endParaRPr sz="34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ECSE Project #18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153800" y="3313525"/>
            <a:ext cx="485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Louis Chuo &amp; Henry An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Supervisors: Jesin James &amp; Josh Bensemann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Methods for </a:t>
            </a:r>
            <a:r>
              <a:rPr lang="en-GB"/>
              <a:t>Minimising</a:t>
            </a:r>
            <a:r>
              <a:rPr lang="en-GB"/>
              <a:t> Accent Bias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01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Single Model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Ensembling </a:t>
            </a:r>
            <a:r>
              <a:rPr lang="en-GB"/>
              <a:t>- train multiple ASR models then combines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Sequence to Sequence - map input speech sequence to text output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Multitask modelling - solve multiple learning tasks same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 title="Lit_Review_Presentation_Recording_lchu09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Stage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86500" y="1014625"/>
            <a:ext cx="85206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Bias in current </a:t>
            </a:r>
            <a:r>
              <a:rPr lang="en-GB"/>
              <a:t>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Comparing Word Error Rates of different commercial ASR systems (Google, Amazon)</a:t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2198750" y="4305000"/>
            <a:ext cx="4496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flipH="1">
            <a:off x="2561378" y="2172625"/>
            <a:ext cx="1301100" cy="7014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flipH="1">
            <a:off x="4560013" y="2172625"/>
            <a:ext cx="1301100" cy="7014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flipH="1">
            <a:off x="6474899" y="2194874"/>
            <a:ext cx="1301100" cy="7014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 flipH="1">
            <a:off x="700387" y="2811486"/>
            <a:ext cx="1301100" cy="7014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flipH="1">
            <a:off x="2561378" y="3471157"/>
            <a:ext cx="1301100" cy="7014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4641175" y="3512737"/>
            <a:ext cx="1301100" cy="7014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 flipH="1">
            <a:off x="6474899" y="3512737"/>
            <a:ext cx="1301100" cy="7014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903973" y="2993483"/>
            <a:ext cx="10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NZ English Datasets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678357" y="3680221"/>
            <a:ext cx="10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Custom ASR Results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752115" y="2277185"/>
            <a:ext cx="109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764836" y="3636037"/>
            <a:ext cx="10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Custom ASR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651666" y="2356837"/>
            <a:ext cx="10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“Ground Truth” Results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776171" y="2277185"/>
            <a:ext cx="109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Commercial &amp; Existing ASR Models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/>
          <p:nvPr/>
        </p:nvSpPr>
        <p:spPr>
          <a:xfrm rot="-5400000">
            <a:off x="6574685" y="3185108"/>
            <a:ext cx="740700" cy="206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7002983" y="3140389"/>
            <a:ext cx="8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Compare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4"/>
          <p:cNvSpPr/>
          <p:nvPr/>
        </p:nvSpPr>
        <p:spPr>
          <a:xfrm rot="-1385828">
            <a:off x="1958968" y="2597765"/>
            <a:ext cx="756326" cy="189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2039849">
            <a:off x="2057419" y="3628065"/>
            <a:ext cx="651338" cy="1949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 rot="2612">
            <a:off x="3918136" y="2492513"/>
            <a:ext cx="7896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2458">
            <a:off x="3918125" y="3771713"/>
            <a:ext cx="8391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2886">
            <a:off x="5894071" y="2492513"/>
            <a:ext cx="7146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rot="3076">
            <a:off x="5957012" y="3815897"/>
            <a:ext cx="6705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4859368" y="3658508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898625" y="1984775"/>
            <a:ext cx="6151800" cy="11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Methods for Minimising Accent Bias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66325"/>
            <a:ext cx="544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 accent detection, then use pre-trained accent models for recognition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Advantages: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Pre-trained models for that accent ensure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Accents </a:t>
            </a:r>
            <a:r>
              <a:rPr lang="en-GB"/>
              <a:t>recognizable</a:t>
            </a:r>
            <a:r>
              <a:rPr lang="en-GB"/>
              <a:t> are limited to the amount the system can handle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Need large amounts of space for storing multiple trained neural models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Accents with less data available cannot be represented accurately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5843850" y="2593825"/>
            <a:ext cx="101670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7094000" y="2132975"/>
            <a:ext cx="101670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7094000" y="3121300"/>
            <a:ext cx="101670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 rot="-2275931">
            <a:off x="6762642" y="2424865"/>
            <a:ext cx="368943" cy="2259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2254116">
            <a:off x="6807915" y="3210384"/>
            <a:ext cx="369027" cy="2259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8133342" y="2278356"/>
            <a:ext cx="369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110692" y="3332206"/>
            <a:ext cx="369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-5400000">
            <a:off x="6167692" y="3332206"/>
            <a:ext cx="3690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5915550" y="3558100"/>
            <a:ext cx="87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Speech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843850" y="2593825"/>
            <a:ext cx="87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Accent Classifier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094000" y="2132975"/>
            <a:ext cx="10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Pre-trained Model #1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094000" y="3146350"/>
            <a:ext cx="10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Pre-trained Model #2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133350" y="2656625"/>
            <a:ext cx="101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Translated Speech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791125" y="1841700"/>
            <a:ext cx="320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Figure: Accent </a:t>
            </a: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Classifier</a:t>
            </a: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 with Pre-trained Models</a:t>
            </a:r>
            <a:r>
              <a:rPr baseline="30000" lang="en-GB" sz="900">
                <a:latin typeface="Open Sans"/>
                <a:ea typeface="Open Sans"/>
                <a:cs typeface="Open Sans"/>
                <a:sym typeface="Open Sans"/>
              </a:rPr>
              <a:t>[3]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-220975" y="4841825"/>
            <a:ext cx="858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      3.	</a:t>
            </a: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C. Huang, T. Chen, and E. Chang, “Accent issues in large vocabulary continuous speech recognition.” International Journal of Speech Technology. 7(2):141-53, April 2004.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Methods for Minimising Accent Bias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266325"/>
            <a:ext cx="508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Dual Model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systems, Accent classification and embedding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Divergence of accented </a:t>
            </a:r>
            <a:r>
              <a:rPr lang="en-GB"/>
              <a:t>speech</a:t>
            </a:r>
            <a:r>
              <a:rPr lang="en-GB"/>
              <a:t> is detected and quantified to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Embeddings are used to </a:t>
            </a:r>
            <a:r>
              <a:rPr lang="en-GB"/>
              <a:t>introduce</a:t>
            </a:r>
            <a:r>
              <a:rPr lang="en-GB"/>
              <a:t> “bias” to the normal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Solves</a:t>
            </a:r>
            <a:r>
              <a:rPr lang="en-GB"/>
              <a:t> problem as model is now dynamically trained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095906" y="2701289"/>
            <a:ext cx="922800" cy="6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7310426" y="2199596"/>
            <a:ext cx="1080900" cy="6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7310426" y="3213847"/>
            <a:ext cx="1080900" cy="6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 rot="-2351120">
            <a:off x="6905460" y="2480586"/>
            <a:ext cx="464840" cy="2877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rot="-8311552">
            <a:off x="6904871" y="3286578"/>
            <a:ext cx="465663" cy="2871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5400000">
            <a:off x="6424793" y="3412936"/>
            <a:ext cx="2649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6229528" y="3610199"/>
            <a:ext cx="108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Speech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095906" y="2701289"/>
            <a:ext cx="108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Main ASR System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7310425" y="2199600"/>
            <a:ext cx="92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Accent Classifier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7402288" y="3224497"/>
            <a:ext cx="12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Embedding extraction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6"/>
          <p:cNvSpPr/>
          <p:nvPr/>
        </p:nvSpPr>
        <p:spPr>
          <a:xfrm rot="5400000">
            <a:off x="7635998" y="2909830"/>
            <a:ext cx="3447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rot="-5400000">
            <a:off x="6424793" y="2460323"/>
            <a:ext cx="2649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6057645" y="2024738"/>
            <a:ext cx="115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Translated Speech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004950" y="1765300"/>
            <a:ext cx="320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Figure: A Dual Model Accent-aware ASR System</a:t>
            </a:r>
            <a:r>
              <a:rPr baseline="30000" lang="en-GB" sz="900">
                <a:latin typeface="Open Sans"/>
                <a:ea typeface="Open Sans"/>
                <a:cs typeface="Open Sans"/>
                <a:sym typeface="Open Sans"/>
              </a:rPr>
              <a:t>[4]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-220975" y="4841825"/>
            <a:ext cx="754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      4.	</a:t>
            </a: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A. Jain, M. Upreti, and P. Jyothi. "Improved Accented Speech Recognition Using Accent Embeddings and Multi-task Learning." In </a:t>
            </a:r>
            <a:r>
              <a:rPr i="1" lang="en-GB" sz="700">
                <a:latin typeface="Open Sans"/>
                <a:ea typeface="Open Sans"/>
                <a:cs typeface="Open Sans"/>
                <a:sym typeface="Open Sans"/>
              </a:rPr>
              <a:t>INTERSPEECH,</a:t>
            </a: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pp. 2454-2458. 2018.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the NZ English accent?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 should be conducted from NZ by NZ English speakers as we are the most affected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Comprehensive datasets are available to be used to represent NZ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Frequently underrepresented in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NZ has around 4.9 million currently (US has 332 million by comparison)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Big companies do not have much monetary incentive to invest in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constraints limit the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Project Output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>
            <a:off x="2487125" y="1298400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 flipH="1">
            <a:off x="4823450" y="1298400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 flipH="1">
            <a:off x="7061875" y="1328525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 flipH="1">
            <a:off x="311700" y="2163425"/>
            <a:ext cx="1521000" cy="9495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flipH="1">
            <a:off x="2487125" y="3056625"/>
            <a:ext cx="1521000" cy="9495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 flipH="1">
            <a:off x="4918325" y="3112925"/>
            <a:ext cx="1521000" cy="9495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 flipH="1">
            <a:off x="7061875" y="3112925"/>
            <a:ext cx="1521000" cy="9495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549750" y="240985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NZ English Datasets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7299775" y="333970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Custom ASR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5173450" y="3279875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5048075" y="1483200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725025" y="3279875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Custom ASR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7268575" y="1547825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“Ground Truth”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2725025" y="1547825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Comercial ASR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8"/>
          <p:cNvSpPr/>
          <p:nvPr/>
        </p:nvSpPr>
        <p:spPr>
          <a:xfrm rot="-5400000">
            <a:off x="7110050" y="2688400"/>
            <a:ext cx="1002900" cy="24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7679250" y="2608763"/>
            <a:ext cx="9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Compare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8"/>
          <p:cNvSpPr/>
          <p:nvPr/>
        </p:nvSpPr>
        <p:spPr>
          <a:xfrm rot="-1577627">
            <a:off x="1771512" y="1878168"/>
            <a:ext cx="906825" cy="2483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 rot="2280178">
            <a:off x="1878339" y="3276983"/>
            <a:ext cx="801037" cy="2483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 rot="2234">
            <a:off x="4073186" y="1731425"/>
            <a:ext cx="9231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 rot="2103">
            <a:off x="4073174" y="3463475"/>
            <a:ext cx="98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 rot="2469">
            <a:off x="6382976" y="1731425"/>
            <a:ext cx="8355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 rot="2631">
            <a:off x="6456552" y="3523300"/>
            <a:ext cx="7839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Intent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 we</a:t>
            </a:r>
            <a:r>
              <a:rPr b="1" lang="en-GB"/>
              <a:t> </a:t>
            </a:r>
            <a:r>
              <a:rPr b="1" lang="en-GB"/>
              <a:t>improve an ASR model to be more accurate at recognising New Zealand English accented speech using linguistic analysis to provide bias compensation?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the </a:t>
            </a:r>
            <a:r>
              <a:rPr b="1" lang="en-GB"/>
              <a:t>accuracy</a:t>
            </a:r>
            <a:r>
              <a:rPr lang="en-GB"/>
              <a:t> of current speech recognition systems on the NZ accented speech?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an </a:t>
            </a:r>
            <a:r>
              <a:rPr b="1" lang="en-GB"/>
              <a:t>appropriate quantitative measure</a:t>
            </a:r>
            <a:r>
              <a:rPr lang="en-GB"/>
              <a:t> for identifying errors in current Speech Recognition Systems?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can the </a:t>
            </a:r>
            <a:r>
              <a:rPr b="1" lang="en-GB"/>
              <a:t>accuracy</a:t>
            </a:r>
            <a:r>
              <a:rPr lang="en-GB"/>
              <a:t> of ASR systems be </a:t>
            </a:r>
            <a:r>
              <a:rPr b="1" lang="en-GB"/>
              <a:t>improved</a:t>
            </a:r>
            <a:r>
              <a:rPr lang="en-GB"/>
              <a:t> with regards to </a:t>
            </a:r>
            <a:r>
              <a:rPr lang="en-GB"/>
              <a:t>recognition</a:t>
            </a:r>
            <a:r>
              <a:rPr lang="en-GB"/>
              <a:t> of the NZ English accented speech?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Objectives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Research on any current </a:t>
            </a:r>
            <a:r>
              <a:rPr b="1" lang="en-GB"/>
              <a:t>open-source Speech </a:t>
            </a:r>
            <a:r>
              <a:rPr b="1" lang="en-GB"/>
              <a:t>Recognition</a:t>
            </a:r>
            <a:r>
              <a:rPr b="1" lang="en-GB"/>
              <a:t> projects</a:t>
            </a:r>
            <a:r>
              <a:rPr lang="en-GB"/>
              <a:t> that we can use to build upon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Determine how the </a:t>
            </a:r>
            <a:r>
              <a:rPr b="1" lang="en-GB"/>
              <a:t>NZ English accent is </a:t>
            </a:r>
            <a:r>
              <a:rPr b="1" lang="en-GB"/>
              <a:t>performing</a:t>
            </a:r>
            <a:r>
              <a:rPr lang="en-GB"/>
              <a:t> on currently available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</a:t>
            </a:r>
            <a:r>
              <a:rPr b="1" lang="en-GB"/>
              <a:t>current results</a:t>
            </a:r>
            <a:r>
              <a:rPr lang="en-GB"/>
              <a:t> on different projects for our results to compare upon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Research on </a:t>
            </a:r>
            <a:r>
              <a:rPr b="1" lang="en-GB"/>
              <a:t>current methods</a:t>
            </a:r>
            <a:r>
              <a:rPr lang="en-GB"/>
              <a:t> for how ASRs are interpreting accents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Research on </a:t>
            </a:r>
            <a:r>
              <a:rPr b="1" lang="en-GB"/>
              <a:t>other methods</a:t>
            </a:r>
            <a:r>
              <a:rPr lang="en-GB"/>
              <a:t> of </a:t>
            </a:r>
            <a:r>
              <a:rPr b="1" lang="en-GB"/>
              <a:t>quantifying</a:t>
            </a:r>
            <a:r>
              <a:rPr lang="en-GB"/>
              <a:t> accents that may have not been implemented on current ASRs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Determine the </a:t>
            </a:r>
            <a:r>
              <a:rPr b="1" lang="en-GB"/>
              <a:t>best suited method</a:t>
            </a:r>
            <a:r>
              <a:rPr lang="en-GB"/>
              <a:t> for </a:t>
            </a:r>
            <a:r>
              <a:rPr b="1" lang="en-GB"/>
              <a:t>quantifying </a:t>
            </a:r>
            <a:r>
              <a:rPr lang="en-GB"/>
              <a:t>the errors due to accented speech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407550" y="1302825"/>
            <a:ext cx="8328900" cy="11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</a:t>
            </a:r>
            <a:r>
              <a:rPr lang="en-GB"/>
              <a:t>Recognition</a:t>
            </a:r>
            <a:r>
              <a:rPr lang="en-GB"/>
              <a:t> Toolkits</a:t>
            </a:r>
            <a:endParaRPr/>
          </a:p>
        </p:txBody>
      </p:sp>
      <p:pic>
        <p:nvPicPr>
          <p:cNvPr descr="Image"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100" y="852125"/>
            <a:ext cx="1905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563" y="1492863"/>
            <a:ext cx="2719474" cy="135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113" y="2893275"/>
            <a:ext cx="1626350" cy="16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2" name="Google Shape;282;p31"/>
          <p:cNvGraphicFramePr/>
          <p:nvPr/>
        </p:nvGraphicFramePr>
        <p:xfrm>
          <a:off x="244650" y="12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{9B4D2DAC-FB3B-406D-BC6C-CC3CC5153B81}</a:tableStyleId>
              </a:tblPr>
              <a:tblGrid>
                <a:gridCol w="1460325"/>
                <a:gridCol w="1932950"/>
                <a:gridCol w="3269575"/>
              </a:tblGrid>
              <a:tr h="4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Toolkit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 Framework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Advantages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Vosk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Kaldi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Portability, ease of use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SpeechBrain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active development, flexibility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FairSeq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Comprehensive, well-documented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872525" y="1141425"/>
            <a:ext cx="41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 being used</a:t>
            </a:r>
            <a:endParaRPr/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139150" y="12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{9B4D2DAC-FB3B-406D-BC6C-CC3CC5153B81}</a:tableStyleId>
              </a:tblPr>
              <a:tblGrid>
                <a:gridCol w="1731700"/>
                <a:gridCol w="1596150"/>
                <a:gridCol w="1867250"/>
                <a:gridCol w="1731700"/>
                <a:gridCol w="1731700"/>
              </a:tblGrid>
              <a:tr h="46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 Name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Open Source?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 Accent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Lines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Metadata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JLCorpus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NZ English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2,400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Emotion, Gender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Mozilla Common Voice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International English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81,085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Gender, Age, Accent 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Mansfield Corpus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NZ English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2,693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Females, 2 Males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3600" y="1530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methods for addressing accent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Scope &amp;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 Intent and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62000"/>
            <a:ext cx="85206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is currently being widely used in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systems aren’t the most accurate in interpreting accented speech.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Forces people to learn a new language or imitate a new accent to use technology – people who need technology for accessibility  are disadvantaged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03950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Technology that allows voice to be used as an input for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Typically uses Machine Learning to be able to properly translate </a:t>
            </a:r>
            <a:r>
              <a:rPr lang="en-GB"/>
              <a:t>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 speech-to-text services, virtual assistants, even voice biometry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44336" l="0" r="0" t="0"/>
          <a:stretch/>
        </p:blipFill>
        <p:spPr>
          <a:xfrm>
            <a:off x="1102624" y="2958450"/>
            <a:ext cx="7255449" cy="17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716750" y="4540925"/>
            <a:ext cx="320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Figure: A Simple Automatic Speech Recognition Block Diagram</a:t>
            </a:r>
            <a:r>
              <a:rPr baseline="30000" lang="en-GB" sz="900"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-121700" y="4864025"/>
            <a:ext cx="7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AutoNum type="arabicPeriod"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L. R. Rabiner and B.-H. Juang, Fundamentals of Speech Recognition vol. 14: PTR Prentice Hall Englewood Cliffs, 1993.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99500"/>
            <a:ext cx="72096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b="1" lang="en-GB"/>
              <a:t>Automatic Speech Recognition</a:t>
            </a:r>
            <a:r>
              <a:rPr lang="en-GB"/>
              <a:t> (ASR)?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649225"/>
            <a:ext cx="85206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b="1" lang="en-GB"/>
              <a:t>Accent Bias?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 the Oxford dictionary, </a:t>
            </a:r>
            <a:r>
              <a:rPr b="1" lang="en-GB"/>
              <a:t>Accent</a:t>
            </a:r>
            <a:r>
              <a:rPr lang="en-GB"/>
              <a:t> is defined as “a distinctive way of pronouncing a language, especially one associated with a particular country, area, or social class.”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 NZ English vs US English vs Australian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Bias </a:t>
            </a:r>
            <a:r>
              <a:rPr lang="en-GB"/>
              <a:t>we define in terms of it being used in Machine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</a:t>
            </a:r>
            <a:r>
              <a:rPr b="1" lang="en-GB"/>
              <a:t> Machine Learning Bias?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Learning needs a set of data to “learn”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happens if this data is skewed in one aspect or another?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produced inherits the skew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skewed algorithm produces biased results, favouring certain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ASR, some accents are recognised better than others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0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47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Word Error Rate</a:t>
            </a:r>
            <a:r>
              <a:rPr lang="en-GB"/>
              <a:t> = 1- Correct Words/ Total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Lower values are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WER for non standard English Accents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NZ English has a greater variability, slig</a:t>
            </a:r>
            <a:r>
              <a:rPr lang="en-GB"/>
              <a:t>htly higher </a:t>
            </a:r>
            <a:r>
              <a:rPr lang="en-GB"/>
              <a:t>average</a:t>
            </a:r>
            <a:r>
              <a:rPr lang="en-GB"/>
              <a:t> WER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275" y="1167100"/>
            <a:ext cx="3748500" cy="350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090975" y="994725"/>
            <a:ext cx="34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Figure: Y</a:t>
            </a: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ouTube automatic caption word error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rate by speaker’s dialect region.</a:t>
            </a:r>
            <a:r>
              <a:rPr baseline="30000" lang="en-GB" sz="900">
                <a:latin typeface="Open Sans"/>
                <a:ea typeface="Open Sans"/>
                <a:cs typeface="Open Sans"/>
                <a:sym typeface="Open Sans"/>
              </a:rPr>
              <a:t>[2]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-219575" y="4841450"/>
            <a:ext cx="754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      2.	R. Tatman. "Gender and dialect bias in YouTube’s automatic captions." </a:t>
            </a:r>
            <a:r>
              <a:rPr i="1" lang="en-GB" sz="700">
                <a:latin typeface="Open Sans"/>
                <a:ea typeface="Open Sans"/>
                <a:cs typeface="Open Sans"/>
                <a:sym typeface="Open Sans"/>
              </a:rPr>
              <a:t>In Proceedings of the first ACL workshop on ethics in natural language processing,</a:t>
            </a: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 pp. 53-59. 2017.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71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flipH="1">
            <a:off x="2487125" y="1298400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flipH="1">
            <a:off x="4823450" y="1298400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 flipH="1">
            <a:off x="7061875" y="1328525"/>
            <a:ext cx="1521000" cy="9495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 flipH="1">
            <a:off x="311700" y="2163425"/>
            <a:ext cx="1521000" cy="9495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flipH="1">
            <a:off x="2487125" y="3056625"/>
            <a:ext cx="1521000" cy="9495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 flipH="1">
            <a:off x="4918325" y="3112925"/>
            <a:ext cx="1521000" cy="9495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 flipH="1">
            <a:off x="7061875" y="3112925"/>
            <a:ext cx="1521000" cy="9495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49750" y="240985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NZ English Datasets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299775" y="333970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Custom ASR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048075" y="1439975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725025" y="3279875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Custom ASR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268575" y="1547825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“Ground Truth”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738275" y="1439975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Commercial &amp;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Existing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ASR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 rot="-5400000">
            <a:off x="7110050" y="2688400"/>
            <a:ext cx="1002900" cy="24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679250" y="2608763"/>
            <a:ext cx="9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Compare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 rot="-1577627">
            <a:off x="1771512" y="1878168"/>
            <a:ext cx="906825" cy="2483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2280178">
            <a:off x="1878339" y="3276983"/>
            <a:ext cx="801037" cy="2483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2234">
            <a:off x="4073186" y="1731425"/>
            <a:ext cx="9231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2103">
            <a:off x="4073174" y="3463475"/>
            <a:ext cx="98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2469">
            <a:off x="6382976" y="1731425"/>
            <a:ext cx="8355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2631">
            <a:off x="6456552" y="3523300"/>
            <a:ext cx="7839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173450" y="3310300"/>
            <a:ext cx="1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Word Error Rate 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