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74CEFE-8BCD-4A25-ADCA-C2BDBEEB7AE8}">
  <a:tblStyle styleId="{DC74CEFE-8BCD-4A25-ADCA-C2BDBEEB7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6ff4c9ef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b6ff4c9e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c445be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c445be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b6ff4c9ef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b6ff4c9ef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c445beb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c445beb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c445beb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c445beb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c445beb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c445beb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edda65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edda65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c445beb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c445beb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c445beb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c445beb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b6ff4c9ef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b6ff4c9ef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55c65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55c65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cd240b9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cd240b9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c445beb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c445beb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dedda6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dedda6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b6ff4c9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b6ff4c9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b6ff4c9e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b6ff4c9e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b6ff4c9e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b6ff4c9e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6ff4c9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6ff4c9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6ff4c9e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6ff4c9e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6ff4c9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6ff4c9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6ff4c9e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6ff4c9e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6ff4c9e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b6ff4c9e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6ff4c9e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6ff4c9e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b6ff4c9e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b6ff4c9e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57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18 Mid-Year Progress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Louis Chuo &amp; Henry 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Supervisors: Jesin James &amp; Josh Bensemann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19150" y="694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Analysing ASR Performance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819150" y="1923025"/>
            <a:ext cx="7505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WIL and MER looks to better represent edge cases vs WER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MER is less </a:t>
            </a:r>
            <a:r>
              <a:rPr lang="en-GB" sz="1500"/>
              <a:t>computationally</a:t>
            </a:r>
            <a:r>
              <a:rPr lang="en-GB" sz="1500"/>
              <a:t> expensive than WIL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MER is similar in value with WER for non-edge cases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will use MER as our main measuring technique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MER and WIL are still </a:t>
            </a:r>
            <a:r>
              <a:rPr lang="en-GB" sz="1500"/>
              <a:t>calculated</a:t>
            </a:r>
            <a:r>
              <a:rPr lang="en-GB" sz="1500"/>
              <a:t> for comparison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19150" y="740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ASR Testing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819150" y="1883700"/>
            <a:ext cx="39855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Main programming language: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IDE: Visual Studio Code, Pycharm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Python packages: pandas, seaborn, jiwer, pydub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Pandas: data processing and extraction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Seaborn: graph plotting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Jiwer: WER, MER, WIL 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Pydub: converts mp3 files to wav files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600" y="1168475"/>
            <a:ext cx="3155349" cy="13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775" y="2157670"/>
            <a:ext cx="1942824" cy="10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303" y="3404850"/>
            <a:ext cx="2040001" cy="12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4591" y="2688175"/>
            <a:ext cx="1136546" cy="1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517925" y="27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Corpora Properties</a:t>
            </a:r>
            <a:endParaRPr/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233150" y="97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{DC74CEFE-8BCD-4A25-ADCA-C2BDBEEB7AE8}</a:tableStyleId>
              </a:tblPr>
              <a:tblGrid>
                <a:gridCol w="1095450"/>
                <a:gridCol w="1009675"/>
                <a:gridCol w="1095450"/>
                <a:gridCol w="1095450"/>
                <a:gridCol w="1095450"/>
                <a:gridCol w="1095450"/>
                <a:gridCol w="1095450"/>
                <a:gridCol w="1095450"/>
              </a:tblGrid>
              <a:tr h="6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 Name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Open Source?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Lines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Average Sentence Word Length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Metadata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Type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Sentence Type</a:t>
                      </a:r>
                      <a:endParaRPr b="1"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Baseline Format</a:t>
                      </a:r>
                      <a:endParaRPr b="1" sz="13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JL Corpus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2,400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5.39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Emotion, Gender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.wav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 of sentences, repeated per emotion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Separate</a:t>
                      </a:r>
                      <a:r>
                        <a:rPr lang="en-GB" sz="13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text files</a:t>
                      </a:r>
                      <a:endParaRPr sz="13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Mozilla Common Voice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4,366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10.411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Gender, Age, Accent 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.mp3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Unique sentences sampled from internet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CSV</a:t>
                      </a:r>
                      <a:endParaRPr sz="13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Mansfield Corpus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1,863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9.78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Females, 2 Males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.wav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Unique sentences from NZ literature</a:t>
                      </a:r>
                      <a:endParaRPr sz="12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CSV</a:t>
                      </a:r>
                      <a:endParaRPr sz="1300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698675" y="55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ASR Testing</a:t>
            </a:r>
            <a:endParaRPr/>
          </a:p>
        </p:txBody>
      </p:sp>
      <p:graphicFrame>
        <p:nvGraphicFramePr>
          <p:cNvPr id="237" name="Google Shape;237;p25"/>
          <p:cNvGraphicFramePr/>
          <p:nvPr/>
        </p:nvGraphicFramePr>
        <p:xfrm>
          <a:off x="284100" y="14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{DC74CEFE-8BCD-4A25-ADCA-C2BDBEEB7AE8}</a:tableStyleId>
              </a:tblPr>
              <a:tblGrid>
                <a:gridCol w="1415500"/>
                <a:gridCol w="1415500"/>
                <a:gridCol w="1415500"/>
                <a:gridCol w="1415500"/>
                <a:gridCol w="1415500"/>
                <a:gridCol w="1415500"/>
              </a:tblGrid>
              <a:tr h="60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Commercial ASR</a:t>
                      </a:r>
                      <a:endParaRPr b="1">
                        <a:solidFill>
                          <a:srgbClr val="695D4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95D46"/>
                          </a:solidFill>
                        </a:rPr>
                        <a:t>Free Credits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95D46"/>
                          </a:solidFill>
                        </a:rPr>
                        <a:t>Pricing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95D46"/>
                          </a:solidFill>
                        </a:rPr>
                        <a:t>Has NZ Model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95D46"/>
                          </a:solidFill>
                        </a:rPr>
                        <a:t>Local File Support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95D46"/>
                          </a:solidFill>
                        </a:rPr>
                        <a:t>Native mp3 file support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Microsoft Azure Speech-to-text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US $200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$1 per hour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No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Google Speech-to-text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US $300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$0.006 per 15 seconds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Amazon Web Services Transcribe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None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$0.024 per minute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No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95D46"/>
                          </a:solidFill>
                        </a:rPr>
                        <a:t>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19150" y="664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ASR Testing for Microsoft and Google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19150" y="1619475"/>
            <a:ext cx="43845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Corpus files are located within </a:t>
            </a:r>
            <a:r>
              <a:rPr lang="en-GB"/>
              <a:t>their</a:t>
            </a:r>
            <a:r>
              <a:rPr lang="en-GB"/>
              <a:t> respective folders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Files looped through, fed into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 makes API calls to </a:t>
            </a:r>
            <a:r>
              <a:rPr lang="en-GB"/>
              <a:t>google/microsoft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Outputs the result of ASR as 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Saved in excel files for later processing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75" y="1362750"/>
            <a:ext cx="3275157" cy="32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181500" y="199500"/>
            <a:ext cx="8781000" cy="474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81500" y="199500"/>
            <a:ext cx="8781000" cy="4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'GOOGLE_APPLICATION_CREDENTIALS'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'service.json'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listdir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"speech/Mansfield"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".wav"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"speech/Mansfield/"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translated_result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transcribe_file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translated_result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translated_result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'speech/Mansfield_output_google_NZ.csv'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newline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out_file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tsv_writer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out_file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tsv_writer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writerow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ASR Testing for Amazon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Upload wav file onto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 file names from local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Loop over files and create </a:t>
            </a:r>
            <a:r>
              <a:rPr lang="en-GB"/>
              <a:t>transcribe</a:t>
            </a:r>
            <a:r>
              <a:rPr lang="en-GB"/>
              <a:t>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finished transcriptions with same name into named 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Transcriptions are matched with their truth values by the </a:t>
            </a:r>
            <a:r>
              <a:rPr lang="en-GB"/>
              <a:t>name</a:t>
            </a:r>
            <a:r>
              <a:rPr lang="en-GB"/>
              <a:t> </a:t>
            </a:r>
            <a:r>
              <a:rPr lang="en-GB"/>
              <a:t>of</a:t>
            </a:r>
            <a:r>
              <a:rPr lang="en-GB"/>
              <a:t> the 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88" y="3395938"/>
            <a:ext cx="50006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819150" y="664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 Calculation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90700" y="1905600"/>
            <a:ext cx="398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Loops through ASR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Matches filenames to the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Extracts info then use jiwer for </a:t>
            </a:r>
            <a:r>
              <a:rPr lang="en-GB"/>
              <a:t>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Saved in excel files for plot graphing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asr and baseline results also saved for reference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50" y="1762200"/>
            <a:ext cx="4642801" cy="21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181500" y="199500"/>
            <a:ext cx="8781000" cy="474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181500" y="199500"/>
            <a:ext cx="8781000" cy="4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result_file_names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control_file_names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control_file_names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".wav"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result_file_names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control_match_array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control_contents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result_contents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measures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jiwer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compute_measures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control_match_array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result_contents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truth_transform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wer_preprocess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hypothesis_transform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wer_preprocess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wer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measures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CE9178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'wer'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mer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measures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CE9178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'mer'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wil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measures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CE9178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'wil'</a:t>
            </a:r>
            <a:r>
              <a:rPr lang="en-GB" sz="1050">
                <a:solidFill>
                  <a:srgbClr val="D4D4D4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WER_array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MER_array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WIL_array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wil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WER_array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MER_array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WIL_array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'speech/Measurement Results/Mansfield_measures_speechbrain.csv'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newline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out_file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tsv_writer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out_file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result_file_names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tsv_writer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writerow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result_file_names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result_contents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control_match_array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WER_array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MER_array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WIL_array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GB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819150" y="68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ASR Testing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819150" y="1573925"/>
            <a:ext cx="750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call made was  2 to 3 seconds on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process whole corpora: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2400 + 4366 + 1863 = 8629 x 3 = </a:t>
            </a:r>
            <a:r>
              <a:rPr b="1" lang="en-GB"/>
              <a:t>25,887 seconds or 7.2 hours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Models processed: Google NZ &amp; US, Microsoft NZ &amp; 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Total time for processing: </a:t>
            </a:r>
            <a:r>
              <a:rPr b="1" lang="en-GB"/>
              <a:t>~ 29 hours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68300" y="936400"/>
            <a:ext cx="8756100" cy="374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549750" y="41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2487125" y="1298400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>
            <a:off x="4494900" y="1328500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flipH="1">
            <a:off x="6457425" y="1326150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966125" y="2216538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 flipH="1">
            <a:off x="2487125" y="3056625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flipH="1">
            <a:off x="4572000" y="3056625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>
            <a:off x="6436550" y="3056625"/>
            <a:ext cx="1521000" cy="9495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204025" y="2470313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NZ English Datasets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674450" y="3390525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Finetuned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809900" y="323185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MER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Calculation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742575" y="149310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MER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Calculation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2730438" y="323185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Finetuned ASR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674450" y="160095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Commercial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2738275" y="148320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Commercial ASR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4"/>
          <p:cNvSpPr/>
          <p:nvPr/>
        </p:nvSpPr>
        <p:spPr>
          <a:xfrm rot="-5400000">
            <a:off x="6716475" y="2657675"/>
            <a:ext cx="1002900" cy="24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7302675" y="2608763"/>
            <a:ext cx="9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Compare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4"/>
          <p:cNvSpPr/>
          <p:nvPr/>
        </p:nvSpPr>
        <p:spPr>
          <a:xfrm rot="1823">
            <a:off x="4073175" y="1731275"/>
            <a:ext cx="5658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rot="1649">
            <a:off x="4073175" y="3463325"/>
            <a:ext cx="6255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 rot="1823">
            <a:off x="6025675" y="1784550"/>
            <a:ext cx="5658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 rot="2068">
            <a:off x="6093000" y="3523300"/>
            <a:ext cx="4986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2120675" y="1543263"/>
            <a:ext cx="565800" cy="615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flipH="1" rot="10800000">
            <a:off x="2061800" y="3223425"/>
            <a:ext cx="591300" cy="615900"/>
          </a:xfrm>
          <a:prstGeom prst="bentArrow">
            <a:avLst>
              <a:gd fmla="val 25000" name="adj1"/>
              <a:gd fmla="val 25487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25" y="100525"/>
            <a:ext cx="3336675" cy="25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750" y="100525"/>
            <a:ext cx="3336675" cy="25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0748" y="2535250"/>
            <a:ext cx="3336675" cy="250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7425" y="2535250"/>
            <a:ext cx="3336675" cy="250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100" y="987637"/>
            <a:ext cx="4224374" cy="3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75" y="987599"/>
            <a:ext cx="4224374" cy="316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88" y="152400"/>
            <a:ext cx="69124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Tentative Results 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of the </a:t>
            </a:r>
            <a:r>
              <a:rPr lang="en-GB"/>
              <a:t>results are for NZ english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New Zealand model of google performs worse than the US model on NZ English</a:t>
            </a:r>
            <a:br>
              <a:rPr lang="en-GB"/>
            </a:br>
            <a:r>
              <a:rPr b="1" lang="en-GB"/>
              <a:t>Why?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NZ model could be less refined, </a:t>
            </a:r>
            <a:r>
              <a:rPr lang="en-GB"/>
              <a:t>less resources spent on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NZ model could be outdated, less priority for training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NZ English ASR Models exist for major Commercial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 the </a:t>
            </a:r>
            <a:r>
              <a:rPr lang="en-GB"/>
              <a:t>performance</a:t>
            </a:r>
            <a:r>
              <a:rPr lang="en-GB"/>
              <a:t> </a:t>
            </a:r>
            <a:r>
              <a:rPr lang="en-GB"/>
              <a:t>of</a:t>
            </a:r>
            <a:r>
              <a:rPr lang="en-GB"/>
              <a:t> these models is lacking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on open source ASR Systems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Speech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Fairseq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Ultimately - Creating/Modifying a model for NZ English, likely based on one of these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502875" y="38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Objectives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819150" y="1107025"/>
            <a:ext cx="75057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Research on any current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open-source Speech Recognition projects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that we can use to build upon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Determine how the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NZ English accent is performing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on currently available systems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Find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current results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on different projects for our results to compare upon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Research on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current methods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for how ASRs are interpreting accents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Research on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other methods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quantifying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accents that may have not been implemented on current ASRs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Determine the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best suited method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quantifying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the errors due to accented speech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07550" y="1107025"/>
            <a:ext cx="8328900" cy="11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356625" y="3247550"/>
            <a:ext cx="8379900" cy="58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849275" y="694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Word Errors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517900" y="1799850"/>
            <a:ext cx="43167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Broken down into word “hits” (H) and errors (S, D, 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Hits (H) = </a:t>
            </a:r>
            <a:r>
              <a:rPr lang="en-GB"/>
              <a:t>matched</a:t>
            </a:r>
            <a:r>
              <a:rPr lang="en-GB"/>
              <a:t>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Substitutions (S) = words that are replaced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Deletions (D) = words that were removed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Insertions (I) = words that have been added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 is the total number of words in the </a:t>
            </a:r>
            <a:r>
              <a:rPr lang="en-GB"/>
              <a:t>ground truth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00" y="1687225"/>
            <a:ext cx="3502325" cy="1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0" y="4733750"/>
            <a:ext cx="890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Open Sans"/>
                <a:ea typeface="Open Sans"/>
                <a:cs typeface="Open Sans"/>
                <a:sym typeface="Open Sans"/>
              </a:rPr>
              <a:t>       1.	</a:t>
            </a:r>
            <a:r>
              <a:rPr lang="en-GB" sz="600"/>
              <a:t>Morris, Andrew Cameron, Viktoria Maier, and Phil Green. "From WER and RIL to MER and WIL: improved evaluation measures for connected speech recognition." In </a:t>
            </a:r>
            <a:r>
              <a:rPr i="1" lang="en-GB" sz="600"/>
              <a:t>Eighth International Conference on Spoken Language Processing</a:t>
            </a:r>
            <a:r>
              <a:rPr lang="en-GB" sz="600"/>
              <a:t>. 2004.</a:t>
            </a:r>
            <a:endParaRPr sz="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5070563" y="3397000"/>
            <a:ext cx="344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Figure: Breaking down how Word Error Rate is matched between the result and ground truth.</a:t>
            </a:r>
            <a:r>
              <a:rPr baseline="30000" lang="en-GB" sz="900"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19150" y="63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Error Rate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35100" y="1724550"/>
            <a:ext cx="75057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Result:</a:t>
            </a:r>
            <a:r>
              <a:rPr lang="en-GB"/>
              <a:t> “</a:t>
            </a:r>
            <a:r>
              <a:rPr lang="en-GB">
                <a:highlight>
                  <a:srgbClr val="FFFF00"/>
                </a:highlight>
              </a:rPr>
              <a:t>let's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flicking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is</a:t>
            </a:r>
            <a:r>
              <a:rPr lang="en-GB"/>
              <a:t> the last remaining fuel </a:t>
            </a:r>
            <a:r>
              <a:rPr lang="en-GB">
                <a:highlight>
                  <a:srgbClr val="FFFF00"/>
                </a:highlight>
              </a:rPr>
              <a:t>drain</a:t>
            </a:r>
            <a:r>
              <a:rPr lang="en-GB"/>
              <a:t> from the generator”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Baseline:</a:t>
            </a:r>
            <a:r>
              <a:rPr lang="en-GB"/>
              <a:t> “Lights flickered as the last remaining fuel drained from the generator”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 = 11, </a:t>
            </a:r>
            <a:r>
              <a:rPr lang="en-GB">
                <a:highlight>
                  <a:srgbClr val="FFFF00"/>
                </a:highlight>
              </a:rPr>
              <a:t>S = 4</a:t>
            </a:r>
            <a:r>
              <a:rPr lang="en-GB"/>
              <a:t>, D = 0, I = 0, </a:t>
            </a:r>
            <a:r>
              <a:rPr b="1" lang="en-GB"/>
              <a:t>WER = 4/11 = 0.3636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Result:</a:t>
            </a:r>
            <a:r>
              <a:rPr lang="en-GB"/>
              <a:t> “the </a:t>
            </a:r>
            <a:r>
              <a:rPr lang="en-GB">
                <a:highlight>
                  <a:srgbClr val="FFFF00"/>
                </a:highlight>
              </a:rPr>
              <a:t>fox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go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to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Thomas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Arvada</a:t>
            </a:r>
            <a:r>
              <a:rPr lang="en-GB"/>
              <a:t> and the </a:t>
            </a:r>
            <a:r>
              <a:rPr lang="en-GB">
                <a:highlight>
                  <a:srgbClr val="FFFF00"/>
                </a:highlight>
              </a:rPr>
              <a:t>great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Baseline:</a:t>
            </a:r>
            <a:r>
              <a:rPr lang="en-GB"/>
              <a:t> “The Vlachs called it Tomisovara and the Greeks </a:t>
            </a:r>
            <a:r>
              <a:rPr lang="en-GB">
                <a:highlight>
                  <a:srgbClr val="E06666"/>
                </a:highlight>
              </a:rPr>
              <a:t>called</a:t>
            </a:r>
            <a:r>
              <a:rPr lang="en-GB"/>
              <a:t> </a:t>
            </a:r>
            <a:r>
              <a:rPr lang="en-GB">
                <a:highlight>
                  <a:srgbClr val="E06666"/>
                </a:highlight>
              </a:rPr>
              <a:t>it</a:t>
            </a:r>
            <a:r>
              <a:rPr lang="en-GB"/>
              <a:t> </a:t>
            </a:r>
            <a:r>
              <a:rPr lang="en-GB">
                <a:highlight>
                  <a:srgbClr val="E06666"/>
                </a:highlight>
              </a:rPr>
              <a:t>Panglicara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 = 11, </a:t>
            </a:r>
            <a:r>
              <a:rPr lang="en-GB">
                <a:highlight>
                  <a:srgbClr val="FFFF00"/>
                </a:highlight>
              </a:rPr>
              <a:t>S = 5</a:t>
            </a:r>
            <a:r>
              <a:rPr lang="en-GB"/>
              <a:t>, </a:t>
            </a:r>
            <a:r>
              <a:rPr lang="en-GB">
                <a:highlight>
                  <a:srgbClr val="FF9900"/>
                </a:highlight>
              </a:rPr>
              <a:t>I = 1</a:t>
            </a:r>
            <a:r>
              <a:rPr lang="en-GB"/>
              <a:t>, </a:t>
            </a:r>
            <a:r>
              <a:rPr lang="en-GB">
                <a:highlight>
                  <a:srgbClr val="E06666"/>
                </a:highlight>
              </a:rPr>
              <a:t>D = 3,</a:t>
            </a:r>
            <a:r>
              <a:rPr lang="en-GB"/>
              <a:t> </a:t>
            </a:r>
            <a:r>
              <a:rPr b="1" lang="en-GB"/>
              <a:t>WER = 9/11 = 0.8181</a:t>
            </a:r>
            <a:endParaRPr b="1"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888" y="1136138"/>
            <a:ext cx="14382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19150" y="58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Error Rate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819150" y="1287775"/>
            <a:ext cx="75057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Problem: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Result</a:t>
            </a:r>
            <a:r>
              <a:rPr b="1" lang="en-GB"/>
              <a:t>:</a:t>
            </a:r>
            <a:r>
              <a:rPr lang="en-GB"/>
              <a:t> “</a:t>
            </a:r>
            <a:r>
              <a:rPr lang="en-GB">
                <a:highlight>
                  <a:srgbClr val="FFFF00"/>
                </a:highlight>
              </a:rPr>
              <a:t>Mark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as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he</a:t>
            </a:r>
            <a:r>
              <a:rPr lang="en-GB"/>
              <a:t> lies in. </a:t>
            </a:r>
            <a:r>
              <a:rPr lang="en-GB">
                <a:highlight>
                  <a:srgbClr val="FFFF00"/>
                </a:highlight>
              </a:rPr>
              <a:t>Whiston around </a:t>
            </a:r>
            <a:r>
              <a:rPr lang="en-GB">
                <a:highlight>
                  <a:srgbClr val="FF9900"/>
                </a:highlight>
              </a:rPr>
              <a:t>it</a:t>
            </a:r>
            <a:r>
              <a:rPr lang="en-GB"/>
              <a:t>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Baseline:</a:t>
            </a:r>
            <a:r>
              <a:rPr lang="en-GB"/>
              <a:t> “Markazi lies in western Iran”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 = 5, </a:t>
            </a:r>
            <a:r>
              <a:rPr lang="en-GB">
                <a:highlight>
                  <a:srgbClr val="FFFF00"/>
                </a:highlight>
              </a:rPr>
              <a:t>S = 3,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I = 3, </a:t>
            </a:r>
            <a:r>
              <a:rPr lang="en-GB">
                <a:highlight>
                  <a:schemeClr val="dk1"/>
                </a:highlight>
              </a:rPr>
              <a:t>D = 0, </a:t>
            </a:r>
            <a:r>
              <a:rPr b="1" lang="en-GB">
                <a:highlight>
                  <a:schemeClr val="dk1"/>
                </a:highlight>
              </a:rPr>
              <a:t>WER = 6/5 = </a:t>
            </a:r>
            <a:r>
              <a:rPr b="1" lang="en-GB">
                <a:highlight>
                  <a:srgbClr val="00FF00"/>
                </a:highlight>
              </a:rPr>
              <a:t>1.2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dk1"/>
                </a:highlight>
              </a:rPr>
              <a:t>Result:</a:t>
            </a:r>
            <a:r>
              <a:rPr lang="en-GB">
                <a:highlight>
                  <a:schemeClr val="dk1"/>
                </a:highlight>
              </a:rPr>
              <a:t> “</a:t>
            </a:r>
            <a:r>
              <a:rPr lang="en-GB">
                <a:highlight>
                  <a:srgbClr val="FFFF00"/>
                </a:highlight>
              </a:rPr>
              <a:t>Avenger bro bro</a:t>
            </a:r>
            <a:r>
              <a:rPr lang="en-GB">
                <a:highlight>
                  <a:schemeClr val="dk1"/>
                </a:highlight>
              </a:rPr>
              <a:t>”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dk1"/>
                </a:highlight>
              </a:rPr>
              <a:t>Baseline:</a:t>
            </a:r>
            <a:r>
              <a:rPr lang="en-GB">
                <a:highlight>
                  <a:schemeClr val="dk1"/>
                </a:highlight>
              </a:rPr>
              <a:t> “Avengebrol Avencebrol Avicebrol </a:t>
            </a:r>
            <a:r>
              <a:rPr lang="en-GB">
                <a:highlight>
                  <a:srgbClr val="E06666"/>
                </a:highlight>
              </a:rPr>
              <a:t>and finally Avicebron</a:t>
            </a:r>
            <a:r>
              <a:rPr lang="en-GB">
                <a:highlight>
                  <a:schemeClr val="dk1"/>
                </a:highlight>
              </a:rPr>
              <a:t>”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highlight>
                  <a:schemeClr val="dk1"/>
                </a:highlight>
              </a:rPr>
              <a:t>N = 6, </a:t>
            </a:r>
            <a:r>
              <a:rPr lang="en-GB">
                <a:highlight>
                  <a:srgbClr val="FFFF00"/>
                </a:highlight>
              </a:rPr>
              <a:t>S = 3</a:t>
            </a:r>
            <a:r>
              <a:rPr lang="en-GB">
                <a:highlight>
                  <a:schemeClr val="dk1"/>
                </a:highlight>
              </a:rPr>
              <a:t>, I = 0, </a:t>
            </a:r>
            <a:r>
              <a:rPr lang="en-GB">
                <a:highlight>
                  <a:srgbClr val="E06666"/>
                </a:highlight>
              </a:rPr>
              <a:t>D = 3</a:t>
            </a:r>
            <a:r>
              <a:rPr lang="en-GB">
                <a:highlight>
                  <a:schemeClr val="dk1"/>
                </a:highlight>
              </a:rPr>
              <a:t>, </a:t>
            </a:r>
            <a:r>
              <a:rPr b="1" lang="en-GB">
                <a:highlight>
                  <a:schemeClr val="dk1"/>
                </a:highlight>
              </a:rPr>
              <a:t>WER = 6/6 = </a:t>
            </a:r>
            <a:r>
              <a:rPr b="1" lang="en-GB">
                <a:highlight>
                  <a:srgbClr val="00FF00"/>
                </a:highlight>
              </a:rPr>
              <a:t>1</a:t>
            </a:r>
            <a:endParaRPr b="1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819150" y="64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 Error Rate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819150" y="1724550"/>
            <a:ext cx="7505700" cy="27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Hypothesis:</a:t>
            </a:r>
            <a:r>
              <a:rPr lang="en-GB"/>
              <a:t> “</a:t>
            </a:r>
            <a:r>
              <a:rPr lang="en-GB">
                <a:highlight>
                  <a:srgbClr val="FFFF00"/>
                </a:highlight>
              </a:rPr>
              <a:t>Mark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as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he</a:t>
            </a:r>
            <a:r>
              <a:rPr lang="en-GB"/>
              <a:t> </a:t>
            </a:r>
            <a:r>
              <a:rPr lang="en-GB">
                <a:highlight>
                  <a:srgbClr val="6AA84F"/>
                </a:highlight>
              </a:rPr>
              <a:t>lies in</a:t>
            </a:r>
            <a:r>
              <a:rPr lang="en-GB"/>
              <a:t>. </a:t>
            </a:r>
            <a:r>
              <a:rPr lang="en-GB">
                <a:highlight>
                  <a:srgbClr val="FFFF00"/>
                </a:highlight>
              </a:rPr>
              <a:t>Whiston around </a:t>
            </a:r>
            <a:r>
              <a:rPr lang="en-GB">
                <a:highlight>
                  <a:srgbClr val="FF9900"/>
                </a:highlight>
              </a:rPr>
              <a:t>it</a:t>
            </a:r>
            <a:r>
              <a:rPr lang="en-GB"/>
              <a:t>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Baseline:</a:t>
            </a:r>
            <a:r>
              <a:rPr lang="en-GB"/>
              <a:t> “Markazi lies in western Iran”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6AA84F"/>
                </a:highlight>
              </a:rPr>
              <a:t>H = 2</a:t>
            </a:r>
            <a:r>
              <a:rPr lang="en-GB"/>
              <a:t>, </a:t>
            </a:r>
            <a:r>
              <a:rPr lang="en-GB">
                <a:highlight>
                  <a:srgbClr val="FFFF00"/>
                </a:highlight>
              </a:rPr>
              <a:t>S = 3,</a:t>
            </a:r>
            <a:r>
              <a:rPr lang="en-GB"/>
              <a:t> </a:t>
            </a:r>
            <a:r>
              <a:rPr lang="en-GB">
                <a:highlight>
                  <a:srgbClr val="FF9900"/>
                </a:highlight>
              </a:rPr>
              <a:t>I = 3, </a:t>
            </a:r>
            <a:r>
              <a:rPr lang="en-GB">
                <a:highlight>
                  <a:schemeClr val="dk1"/>
                </a:highlight>
              </a:rPr>
              <a:t>D = 0, </a:t>
            </a:r>
            <a:r>
              <a:rPr b="1" lang="en-GB">
                <a:highlight>
                  <a:schemeClr val="dk1"/>
                </a:highlight>
              </a:rPr>
              <a:t>MER = 1 - 2/(2 + 3 + 3) = </a:t>
            </a:r>
            <a:r>
              <a:rPr b="1" lang="en-GB">
                <a:highlight>
                  <a:srgbClr val="00FF00"/>
                </a:highlight>
              </a:rPr>
              <a:t>0.75 vs WER = 1.2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dk1"/>
                </a:highlight>
              </a:rPr>
              <a:t>Hypothesis:</a:t>
            </a:r>
            <a:r>
              <a:rPr lang="en-GB">
                <a:highlight>
                  <a:schemeClr val="dk1"/>
                </a:highlight>
              </a:rPr>
              <a:t> “</a:t>
            </a:r>
            <a:r>
              <a:rPr lang="en-GB">
                <a:highlight>
                  <a:srgbClr val="FFFF00"/>
                </a:highlight>
              </a:rPr>
              <a:t>Avenger bro bro</a:t>
            </a:r>
            <a:r>
              <a:rPr lang="en-GB">
                <a:highlight>
                  <a:schemeClr val="dk1"/>
                </a:highlight>
              </a:rPr>
              <a:t>”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dk1"/>
                </a:highlight>
              </a:rPr>
              <a:t>Baseline:</a:t>
            </a:r>
            <a:r>
              <a:rPr lang="en-GB">
                <a:highlight>
                  <a:schemeClr val="dk1"/>
                </a:highlight>
              </a:rPr>
              <a:t> “Avengebrol Avencebrol Avicebrol </a:t>
            </a:r>
            <a:r>
              <a:rPr lang="en-GB">
                <a:highlight>
                  <a:srgbClr val="E06666"/>
                </a:highlight>
              </a:rPr>
              <a:t>and finally Avicebron</a:t>
            </a:r>
            <a:r>
              <a:rPr lang="en-GB">
                <a:highlight>
                  <a:schemeClr val="dk1"/>
                </a:highlight>
              </a:rPr>
              <a:t>”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highlight>
                  <a:schemeClr val="dk1"/>
                </a:highlight>
              </a:rPr>
              <a:t>H = 0, </a:t>
            </a:r>
            <a:r>
              <a:rPr lang="en-GB">
                <a:highlight>
                  <a:srgbClr val="FFFF00"/>
                </a:highlight>
              </a:rPr>
              <a:t>S = 3</a:t>
            </a:r>
            <a:r>
              <a:rPr lang="en-GB">
                <a:highlight>
                  <a:schemeClr val="dk1"/>
                </a:highlight>
              </a:rPr>
              <a:t>, I = 0, </a:t>
            </a:r>
            <a:r>
              <a:rPr lang="en-GB">
                <a:highlight>
                  <a:srgbClr val="E06666"/>
                </a:highlight>
              </a:rPr>
              <a:t>D = 3</a:t>
            </a:r>
            <a:r>
              <a:rPr lang="en-GB">
                <a:highlight>
                  <a:schemeClr val="dk1"/>
                </a:highlight>
              </a:rPr>
              <a:t>, </a:t>
            </a:r>
            <a:r>
              <a:rPr b="1" lang="en-GB">
                <a:highlight>
                  <a:schemeClr val="dk1"/>
                </a:highlight>
              </a:rPr>
              <a:t>MER = 1 - 0/6 = </a:t>
            </a:r>
            <a:r>
              <a:rPr b="1" lang="en-GB">
                <a:highlight>
                  <a:srgbClr val="00FF00"/>
                </a:highlight>
              </a:rPr>
              <a:t>1 vs WER = 1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800" y="1247500"/>
            <a:ext cx="2187098" cy="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19150" y="70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 Error Rate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819150" y="1551325"/>
            <a:ext cx="75057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Hypothesis:</a:t>
            </a:r>
            <a:r>
              <a:rPr lang="en-GB"/>
              <a:t> “</a:t>
            </a:r>
            <a:r>
              <a:rPr lang="en-GB">
                <a:highlight>
                  <a:srgbClr val="FFFF00"/>
                </a:highlight>
              </a:rPr>
              <a:t>let's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flicking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is</a:t>
            </a:r>
            <a:r>
              <a:rPr lang="en-GB"/>
              <a:t> </a:t>
            </a:r>
            <a:r>
              <a:rPr lang="en-GB">
                <a:highlight>
                  <a:srgbClr val="6AA84F"/>
                </a:highlight>
              </a:rPr>
              <a:t>the last remaining fuel</a:t>
            </a:r>
            <a:r>
              <a:rPr lang="en-GB"/>
              <a:t> </a:t>
            </a:r>
            <a:r>
              <a:rPr lang="en-GB">
                <a:highlight>
                  <a:srgbClr val="FFFF00"/>
                </a:highlight>
              </a:rPr>
              <a:t>drain</a:t>
            </a:r>
            <a:r>
              <a:rPr lang="en-GB"/>
              <a:t> </a:t>
            </a:r>
            <a:r>
              <a:rPr lang="en-GB">
                <a:highlight>
                  <a:srgbClr val="6AA84F"/>
                </a:highlight>
              </a:rPr>
              <a:t>from the generator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Baseline:</a:t>
            </a:r>
            <a:r>
              <a:rPr lang="en-GB"/>
              <a:t> “Lights flickered as the last remaining fuel drained from the generator”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 = 11,</a:t>
            </a:r>
            <a:r>
              <a:rPr lang="en-GB">
                <a:highlight>
                  <a:srgbClr val="6AA84F"/>
                </a:highlight>
              </a:rPr>
              <a:t>H = 7</a:t>
            </a:r>
            <a:r>
              <a:rPr lang="en-GB"/>
              <a:t>, </a:t>
            </a:r>
            <a:r>
              <a:rPr lang="en-GB">
                <a:highlight>
                  <a:srgbClr val="FFFF00"/>
                </a:highlight>
              </a:rPr>
              <a:t>S = 4</a:t>
            </a:r>
            <a:r>
              <a:rPr lang="en-GB"/>
              <a:t>, D = 0, I =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WER = 4/11 = 0.3636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MER = 1 - 7/(7 + 4) = 0.3636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49275" y="67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Information Lost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819150" y="1920350"/>
            <a:ext cx="75057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Derived from the Relative Information Lost measure as a statistical means to derive the “information” of the word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Can be simplified granted that the number of hits is bigger than errors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Can be considered more accurate than the other two, but more </a:t>
            </a:r>
            <a:r>
              <a:rPr lang="en-GB"/>
              <a:t>computationally</a:t>
            </a:r>
            <a:r>
              <a:rPr lang="en-GB"/>
              <a:t> expensive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Hypothesis:</a:t>
            </a:r>
            <a:r>
              <a:rPr lang="en-GB"/>
              <a:t> “</a:t>
            </a:r>
            <a:r>
              <a:rPr lang="en-GB">
                <a:highlight>
                  <a:schemeClr val="dk1"/>
                </a:highlight>
              </a:rPr>
              <a:t>let's flicking is </a:t>
            </a:r>
            <a:r>
              <a:rPr lang="en-GB">
                <a:highlight>
                  <a:srgbClr val="6AA84F"/>
                </a:highlight>
              </a:rPr>
              <a:t>the last remaining fuel</a:t>
            </a:r>
            <a:r>
              <a:rPr lang="en-GB"/>
              <a:t> </a:t>
            </a:r>
            <a:r>
              <a:rPr lang="en-GB">
                <a:highlight>
                  <a:schemeClr val="dk1"/>
                </a:highlight>
              </a:rPr>
              <a:t>drain</a:t>
            </a:r>
            <a:r>
              <a:rPr lang="en-GB"/>
              <a:t> </a:t>
            </a:r>
            <a:r>
              <a:rPr lang="en-GB">
                <a:highlight>
                  <a:srgbClr val="6AA84F"/>
                </a:highlight>
              </a:rPr>
              <a:t>from the generator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Baseline:</a:t>
            </a:r>
            <a:r>
              <a:rPr lang="en-GB"/>
              <a:t> “Lights flickered as the last remaining fuel drained from the generator”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(N1 is number of words on  baseline, N2 is number of words on hypothesis)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N1 = 11, N2 = 11, </a:t>
            </a:r>
            <a:r>
              <a:rPr lang="en-GB">
                <a:highlight>
                  <a:srgbClr val="6AA84F"/>
                </a:highlight>
              </a:rPr>
              <a:t>H = 7,</a:t>
            </a:r>
            <a:r>
              <a:rPr lang="en-GB">
                <a:highlight>
                  <a:schemeClr val="dk1"/>
                </a:highlight>
              </a:rPr>
              <a:t>  </a:t>
            </a:r>
            <a:r>
              <a:rPr b="1" lang="en-GB">
                <a:highlight>
                  <a:schemeClr val="dk1"/>
                </a:highlight>
              </a:rPr>
              <a:t>WIL = 1 - (7/11)(7/11) = 0.595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00" y="1399413"/>
            <a:ext cx="1752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4">
            <a:alphaModFix/>
          </a:blip>
          <a:srcRect b="-28238" l="0" r="4789" t="0"/>
          <a:stretch/>
        </p:blipFill>
        <p:spPr>
          <a:xfrm>
            <a:off x="3287100" y="1516188"/>
            <a:ext cx="1607875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350" y="1343874"/>
            <a:ext cx="3051925" cy="6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