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5.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Lst>
  <p:sldSz cy="5143500" cx="9144000"/>
  <p:notesSz cx="6858000" cy="9144000"/>
  <p:embeddedFontLst>
    <p:embeddedFont>
      <p:font typeface="Average"/>
      <p:regular r:id="rId39"/>
    </p:embeddedFont>
    <p:embeddedFont>
      <p:font typeface="Oswald"/>
      <p:regular r:id="rId40"/>
      <p:bold r:id="rId41"/>
    </p:embeddedFont>
    <p:embeddedFont>
      <p:font typeface="Roboto Mono"/>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4" name="Yulia Pechorina"/>
  <p:cmAuthor clrIdx="1" id="1" initials="" lastIdx="1" name="Keith Anderso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7E0640B-3816-424F-BF2D-A1FA60683FB5}">
  <a:tblStyle styleId="{67E0640B-3816-424F-BF2D-A1FA60683FB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5ABAF5D2-89CB-4B6A-B408-8F409984B73B}"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swald-regular.fntdata"/><Relationship Id="rId20" Type="http://schemas.openxmlformats.org/officeDocument/2006/relationships/slide" Target="slides/slide13.xml"/><Relationship Id="rId42" Type="http://schemas.openxmlformats.org/officeDocument/2006/relationships/font" Target="fonts/RobotoMono-regular.fntdata"/><Relationship Id="rId41" Type="http://schemas.openxmlformats.org/officeDocument/2006/relationships/font" Target="fonts/Oswald-bold.fntdata"/><Relationship Id="rId22" Type="http://schemas.openxmlformats.org/officeDocument/2006/relationships/slide" Target="slides/slide15.xml"/><Relationship Id="rId44" Type="http://schemas.openxmlformats.org/officeDocument/2006/relationships/font" Target="fonts/RobotoMono-italic.fntdata"/><Relationship Id="rId21" Type="http://schemas.openxmlformats.org/officeDocument/2006/relationships/slide" Target="slides/slide14.xml"/><Relationship Id="rId43" Type="http://schemas.openxmlformats.org/officeDocument/2006/relationships/font" Target="fonts/RobotoMono-bold.fntdata"/><Relationship Id="rId24" Type="http://schemas.openxmlformats.org/officeDocument/2006/relationships/slide" Target="slides/slide17.xml"/><Relationship Id="rId23" Type="http://schemas.openxmlformats.org/officeDocument/2006/relationships/slide" Target="slides/slide16.xml"/><Relationship Id="rId45" Type="http://schemas.openxmlformats.org/officeDocument/2006/relationships/font" Target="fonts/RobotoMon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commentAuthors" Target="commentAuthors.xml"/><Relationship Id="rId6" Type="http://schemas.openxmlformats.org/officeDocument/2006/relationships/slideMaster" Target="slideMasters/slideMaster1.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font" Target="fonts/Average-regular.fntdata"/><Relationship Id="rId16" Type="http://schemas.openxmlformats.org/officeDocument/2006/relationships/slide" Target="slides/slide9.xml"/><Relationship Id="rId38" Type="http://schemas.openxmlformats.org/officeDocument/2006/relationships/slide" Target="slides/slide31.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2-05-11T07:20:48.957">
    <p:pos x="6000" y="0"/>
    <p:text>woooww i like</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1" dt="2022-04-28T05:22:45.152">
    <p:pos x="196" y="280"/>
    <p:text>Very abrupt start to the lit review
Maybe start with defining problem solving etc.</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2-04-28T05:19:05.587">
    <p:pos x="196" y="280"/>
    <p:text>Mention that we will be talking about these various interventions that have had positive results</p:tex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2-05-04T23:27:40.830">
    <p:pos x="406" y="712"/>
    <p:text>Can multiple interventions be effectively combined in an IDE</p:tex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 dt="2022-05-04T23:28:52.841">
    <p:pos x="406" y="694"/>
    <p:text>Is combining multiple interventions in an IDE able to increase student performance?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arentheticallyspeaking.org/articles/pedagogic-ide/"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Hi, I’m Keith and this is Yulia. Our part four project is called a pedagogic ide.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22784dad5d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22784dad5d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Because Loksa’s framework is more general, we decided to use it when categorising the papers covered in the rest of the literature review.</a:t>
            </a:r>
            <a:br>
              <a:rPr lang="en-GB"/>
            </a:br>
            <a:r>
              <a:rPr lang="en-GB"/>
              <a:t>These </a:t>
            </a:r>
            <a:r>
              <a:rPr lang="en-GB"/>
              <a:t>papers focus on “interventions”, which are strategies we can take to assist students throughout the problem-solving process.</a:t>
            </a:r>
            <a:endParaRPr/>
          </a:p>
          <a:p>
            <a:pPr indent="0" lvl="0" marL="0" rtl="0" algn="l">
              <a:spcBef>
                <a:spcPts val="0"/>
              </a:spcBef>
              <a:spcAft>
                <a:spcPts val="0"/>
              </a:spcAft>
              <a:buNone/>
            </a:pPr>
            <a:r>
              <a:rPr lang="en-GB"/>
              <a:t>These are some of the interventions that we will cover, which were found to have positive effects on students problem solving abilities.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22784dad5d_1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22784dad5d_1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Reinterpreting the problem prompt is the first step in Loksa’s problem-solving framework.</a:t>
            </a:r>
            <a:endParaRPr/>
          </a:p>
          <a:p>
            <a:pPr indent="0" lvl="0" marL="0" rtl="0" algn="l">
              <a:spcBef>
                <a:spcPts val="0"/>
              </a:spcBef>
              <a:spcAft>
                <a:spcPts val="0"/>
              </a:spcAft>
              <a:buClr>
                <a:schemeClr val="dk1"/>
              </a:buClr>
              <a:buSzPts val="1100"/>
              <a:buFont typeface="Arial"/>
              <a:buNone/>
            </a:pPr>
            <a:r>
              <a:rPr lang="en-GB"/>
              <a:t>Often students will read the problem prompt, and form an understanding of the problem which is incomplete or incorrect.</a:t>
            </a:r>
            <a:endParaRPr/>
          </a:p>
          <a:p>
            <a:pPr indent="0" lvl="0" marL="0" rtl="0" algn="l">
              <a:spcBef>
                <a:spcPts val="0"/>
              </a:spcBef>
              <a:spcAft>
                <a:spcPts val="0"/>
              </a:spcAft>
              <a:buClr>
                <a:schemeClr val="dk1"/>
              </a:buClr>
              <a:buSzPts val="1100"/>
              <a:buFont typeface="Arial"/>
              <a:buNone/>
            </a:pPr>
            <a:r>
              <a:rPr lang="en-GB"/>
              <a:t>One of the popular interventions for this in the literature is getting students to manually solve test-cases, before beginning the implementation of their solution.</a:t>
            </a:r>
            <a:endParaRPr/>
          </a:p>
          <a:p>
            <a:pPr indent="0" lvl="0" marL="0" rtl="0" algn="l">
              <a:spcBef>
                <a:spcPts val="0"/>
              </a:spcBef>
              <a:spcAft>
                <a:spcPts val="0"/>
              </a:spcAft>
              <a:buClr>
                <a:schemeClr val="dk1"/>
              </a:buClr>
              <a:buSzPts val="1100"/>
              <a:buFont typeface="Arial"/>
              <a:buNone/>
            </a:pPr>
            <a:r>
              <a:rPr lang="en-GB"/>
              <a:t>This forces students to check their own understanding of the problem.</a:t>
            </a:r>
            <a:endParaRPr/>
          </a:p>
          <a:p>
            <a:pPr indent="0" lvl="0" marL="0" rtl="0" algn="l">
              <a:spcBef>
                <a:spcPts val="0"/>
              </a:spcBef>
              <a:spcAft>
                <a:spcPts val="0"/>
              </a:spcAft>
              <a:buClr>
                <a:schemeClr val="dk1"/>
              </a:buClr>
              <a:buSzPts val="1100"/>
              <a:buFont typeface="Arial"/>
              <a:buNone/>
            </a:pPr>
            <a:r>
              <a:rPr lang="en-GB"/>
              <a:t>Interestingly, students who understood why they were being forced to solve test cases were more likely to submit a correct solution, which emphasises the importance of metacognition when problem solving.</a:t>
            </a:r>
            <a:endParaRPr/>
          </a:p>
          <a:p>
            <a:pPr indent="0" lvl="0" marL="0" rtl="0" algn="l">
              <a:spcBef>
                <a:spcPts val="0"/>
              </a:spcBef>
              <a:spcAft>
                <a:spcPts val="0"/>
              </a:spcAft>
              <a:buClr>
                <a:schemeClr val="dk1"/>
              </a:buClr>
              <a:buSzPts val="1100"/>
              <a:buFont typeface="Arial"/>
              <a:buNone/>
            </a:pPr>
            <a:r>
              <a:rPr lang="en-GB"/>
              <a:t>Overall, the group that </a:t>
            </a:r>
            <a:r>
              <a:rPr lang="en-GB"/>
              <a:t>received</a:t>
            </a:r>
            <a:r>
              <a:rPr lang="en-GB"/>
              <a:t> this intervention were found to be more likely to submit a correct solution.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26dac34320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26dac34320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Similar work has been done around encouraging students to develop full test suites before </a:t>
            </a:r>
            <a:r>
              <a:rPr lang="en-GB"/>
              <a:t>beginning</a:t>
            </a:r>
            <a:r>
              <a:rPr lang="en-GB"/>
              <a:t> implementation.</a:t>
            </a:r>
            <a:endParaRPr/>
          </a:p>
          <a:p>
            <a:pPr indent="0" lvl="0" marL="0" rtl="0" algn="l">
              <a:spcBef>
                <a:spcPts val="0"/>
              </a:spcBef>
              <a:spcAft>
                <a:spcPts val="0"/>
              </a:spcAft>
              <a:buNone/>
            </a:pPr>
            <a:r>
              <a:rPr lang="en-GB"/>
              <a:t>By providing feedback on the validity and thoroughness of the test-suite students are able to ensure that their understanding is both complete and correct.</a:t>
            </a:r>
            <a:br>
              <a:rPr lang="en-GB"/>
            </a:br>
            <a:r>
              <a:rPr lang="en-GB"/>
              <a:t>Students were found to develop test suites which were more valid, while being of a similar size, when given the opportunity to use this tool.</a:t>
            </a:r>
            <a:endParaRPr/>
          </a:p>
          <a:p>
            <a:pPr indent="0" lvl="0" marL="0" rtl="0" algn="l">
              <a:spcBef>
                <a:spcPts val="0"/>
              </a:spcBef>
              <a:spcAft>
                <a:spcPts val="0"/>
              </a:spcAft>
              <a:buNone/>
            </a:pPr>
            <a:r>
              <a:rPr lang="en-GB"/>
              <a:t>I’ll now hand over to Yulia for the next half of the literature review.</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22784dad5d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22784dad5d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GB"/>
              <a:t>Parsons problems are another intervention that we found. Parsons problems are where students are given lines of code in the wrong order and are asked to arrange them to form a solution. There are many variations of Parsons problems, some of which can be used as interventions for steps 2 and 4 of Loksa’s framework.</a:t>
            </a:r>
            <a:endParaRPr/>
          </a:p>
          <a:p>
            <a:pPr indent="0" lvl="0" marL="0" rtl="0" algn="l">
              <a:lnSpc>
                <a:spcPct val="115000"/>
              </a:lnSpc>
              <a:spcBef>
                <a:spcPts val="1200"/>
              </a:spcBef>
              <a:spcAft>
                <a:spcPts val="0"/>
              </a:spcAft>
              <a:buNone/>
            </a:pPr>
            <a:r>
              <a:rPr lang="en-GB"/>
              <a:t>Typically, when solving a problem, students will draw upon problems they have solved previously.</a:t>
            </a:r>
            <a:endParaRPr/>
          </a:p>
          <a:p>
            <a:pPr indent="0" lvl="0" marL="0" rtl="0" algn="l">
              <a:lnSpc>
                <a:spcPct val="115000"/>
              </a:lnSpc>
              <a:spcBef>
                <a:spcPts val="1200"/>
              </a:spcBef>
              <a:spcAft>
                <a:spcPts val="0"/>
              </a:spcAft>
              <a:buNone/>
            </a:pPr>
            <a:r>
              <a:rPr lang="en-GB"/>
              <a:t> In Loksas framework, this stage is called “searching for analogous problems”. Faded Parsons problems are a variation of Parsons problems that can be used as an intervention for this stage. </a:t>
            </a:r>
            <a:endParaRPr/>
          </a:p>
          <a:p>
            <a:pPr indent="0" lvl="0" marL="0" rtl="0" algn="l">
              <a:lnSpc>
                <a:spcPct val="115000"/>
              </a:lnSpc>
              <a:spcBef>
                <a:spcPts val="1200"/>
              </a:spcBef>
              <a:spcAft>
                <a:spcPts val="0"/>
              </a:spcAft>
              <a:buClr>
                <a:schemeClr val="dk1"/>
              </a:buClr>
              <a:buSzPts val="1100"/>
              <a:buFont typeface="Arial"/>
              <a:buNone/>
            </a:pPr>
            <a:r>
              <a:rPr lang="en-GB"/>
              <a:t>Faded Parsons problems differ from regular Parsons problems in that each line of code contains blank spaces. They teach students common programming patterns, which helps to build a repository of patterns that they can recall later.</a:t>
            </a:r>
            <a:endParaRPr/>
          </a:p>
          <a:p>
            <a:pPr indent="0" lvl="0" marL="0" rtl="0" algn="l">
              <a:lnSpc>
                <a:spcPct val="115000"/>
              </a:lnSpc>
              <a:spcBef>
                <a:spcPts val="1200"/>
              </a:spcBef>
              <a:spcAft>
                <a:spcPts val="0"/>
              </a:spcAft>
              <a:buClr>
                <a:schemeClr val="dk1"/>
              </a:buClr>
              <a:buSzPts val="1100"/>
              <a:buFont typeface="Arial"/>
              <a:buNone/>
            </a:pPr>
            <a:r>
              <a:rPr lang="en-GB"/>
              <a:t>Previous work found that students who solved Faded Parsons problems used the patterns they learned in later exercises.</a:t>
            </a:r>
            <a:endParaRPr/>
          </a:p>
          <a:p>
            <a:pPr indent="0" lvl="0" marL="0" rtl="0" algn="l">
              <a:lnSpc>
                <a:spcPct val="115000"/>
              </a:lnSpc>
              <a:spcBef>
                <a:spcPts val="1200"/>
              </a:spcBef>
              <a:spcAft>
                <a:spcPts val="0"/>
              </a:spcAft>
              <a:buClr>
                <a:schemeClr val="dk1"/>
              </a:buClr>
              <a:buSzPts val="1100"/>
              <a:buFont typeface="Arial"/>
              <a:buNone/>
            </a:pPr>
            <a:r>
              <a:rPr lang="en-GB"/>
              <a:t>Step 4 is “Evaluating a potential solution. Design-Level Parsons problems are an intervention for this stage.</a:t>
            </a:r>
            <a:endParaRPr/>
          </a:p>
          <a:p>
            <a:pPr indent="0" lvl="0" marL="0" rtl="0" algn="l">
              <a:lnSpc>
                <a:spcPct val="115000"/>
              </a:lnSpc>
              <a:spcBef>
                <a:spcPts val="1200"/>
              </a:spcBef>
              <a:spcAft>
                <a:spcPts val="0"/>
              </a:spcAft>
              <a:buClr>
                <a:schemeClr val="dk1"/>
              </a:buClr>
              <a:buSzPts val="1100"/>
              <a:buFont typeface="Arial"/>
              <a:buNone/>
            </a:pPr>
            <a:r>
              <a:rPr lang="en-GB"/>
              <a:t>In Design Level Parsons problems, rather than being provided fragments of code, students are given fragments of the algorithm’s strategy as sentences. These can assist students with designing solutions.</a:t>
            </a:r>
            <a:endParaRPr/>
          </a:p>
          <a:p>
            <a:pPr indent="0" lvl="0" marL="0" rtl="0" algn="l">
              <a:lnSpc>
                <a:spcPct val="115000"/>
              </a:lnSpc>
              <a:spcBef>
                <a:spcPts val="1200"/>
              </a:spcBef>
              <a:spcAft>
                <a:spcPts val="0"/>
              </a:spcAft>
              <a:buClr>
                <a:schemeClr val="dk1"/>
              </a:buClr>
              <a:buSzPts val="1100"/>
              <a:buFont typeface="Arial"/>
              <a:buNone/>
            </a:pPr>
            <a:r>
              <a:rPr lang="en-GB"/>
              <a:t>Design-level parsons problems have been found to be effective in helping students design a solution and validate their problem-solving approach.</a:t>
            </a:r>
            <a:endParaRPr/>
          </a:p>
          <a:p>
            <a:pPr indent="0" lvl="0" marL="0" rtl="0" algn="l">
              <a:lnSpc>
                <a:spcPct val="115000"/>
              </a:lnSpc>
              <a:spcBef>
                <a:spcPts val="1200"/>
              </a:spcBef>
              <a:spcAft>
                <a:spcPts val="0"/>
              </a:spcAft>
              <a:buNone/>
            </a:pPr>
            <a:r>
              <a:t/>
            </a:r>
            <a:endParaRPr/>
          </a:p>
          <a:p>
            <a:pPr indent="0" lvl="0" marL="0" rtl="0" algn="l">
              <a:spcBef>
                <a:spcPts val="120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298e8f6bb9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298e8f6bb9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GB"/>
              <a:t>Once students are ready to write code, they start the “Implementing a solution” stage. It’s well known that one of the challenges related to this stage is cryptic error messages. Enhanced compiler error messages are an intervention that can make it easier for students to debug.</a:t>
            </a:r>
            <a:endParaRPr/>
          </a:p>
          <a:p>
            <a:pPr indent="0" lvl="0" marL="0" rtl="0" algn="l">
              <a:lnSpc>
                <a:spcPct val="115000"/>
              </a:lnSpc>
              <a:spcBef>
                <a:spcPts val="1200"/>
              </a:spcBef>
              <a:spcAft>
                <a:spcPts val="0"/>
              </a:spcAft>
              <a:buClr>
                <a:schemeClr val="dk1"/>
              </a:buClr>
              <a:buSzPts val="1100"/>
              <a:buFont typeface="Arial"/>
              <a:buNone/>
            </a:pPr>
            <a:r>
              <a:rPr lang="en-GB"/>
              <a:t>Enhanced compiler error messages are error messages with wording and structure better suited to novices.</a:t>
            </a:r>
            <a:endParaRPr/>
          </a:p>
          <a:p>
            <a:pPr indent="0" lvl="0" marL="0" rtl="0" algn="l">
              <a:lnSpc>
                <a:spcPct val="115000"/>
              </a:lnSpc>
              <a:spcBef>
                <a:spcPts val="1200"/>
              </a:spcBef>
              <a:spcAft>
                <a:spcPts val="0"/>
              </a:spcAft>
              <a:buClr>
                <a:schemeClr val="dk1"/>
              </a:buClr>
              <a:buSzPts val="1100"/>
              <a:buFont typeface="Arial"/>
              <a:buNone/>
            </a:pPr>
            <a:r>
              <a:rPr lang="en-GB"/>
              <a:t>On the screen, you can see a normal compiler error message.</a:t>
            </a:r>
            <a:endParaRPr/>
          </a:p>
          <a:p>
            <a:pPr indent="0" lvl="0" marL="0" rtl="0" algn="l">
              <a:lnSpc>
                <a:spcPct val="115000"/>
              </a:lnSpc>
              <a:spcBef>
                <a:spcPts val="1200"/>
              </a:spcBef>
              <a:spcAft>
                <a:spcPts val="0"/>
              </a:spcAft>
              <a:buNone/>
            </a:pPr>
            <a:r>
              <a:rPr lang="en-GB"/>
              <a:t>Can you guess what this error is caused by?</a:t>
            </a:r>
            <a:endParaRPr/>
          </a:p>
          <a:p>
            <a:pPr indent="0" lvl="0" marL="0" rtl="0" algn="l">
              <a:spcBef>
                <a:spcPts val="120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en-GB" sz="1600">
                <a:solidFill>
                  <a:schemeClr val="lt1"/>
                </a:solidFill>
                <a:latin typeface="Average"/>
                <a:ea typeface="Average"/>
                <a:cs typeface="Average"/>
                <a:sym typeface="Average"/>
              </a:rPr>
              <a: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122784dad5d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122784dad5d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GB"/>
              <a:t>Now I’ve brought up the enhanced version. Is the cause of this error much more clear?</a:t>
            </a:r>
            <a:endParaRPr/>
          </a:p>
          <a:p>
            <a:pPr indent="0" lvl="0" marL="0" rtl="0" algn="l">
              <a:lnSpc>
                <a:spcPct val="115000"/>
              </a:lnSpc>
              <a:spcBef>
                <a:spcPts val="1200"/>
              </a:spcBef>
              <a:spcAft>
                <a:spcPts val="0"/>
              </a:spcAft>
              <a:buClr>
                <a:schemeClr val="dk1"/>
              </a:buClr>
              <a:buSzPts val="1100"/>
              <a:buFont typeface="Arial"/>
              <a:buNone/>
            </a:pPr>
            <a:r>
              <a:rPr lang="en-GB"/>
              <a:t>Seeing the normal compiler error message can be quite daunting to a novice. In contrast, an enhanced compiler error message can be more readable and less discouraging.</a:t>
            </a:r>
            <a:endParaRPr/>
          </a:p>
          <a:p>
            <a:pPr indent="0" lvl="0" marL="0" rtl="0" algn="l">
              <a:lnSpc>
                <a:spcPct val="115000"/>
              </a:lnSpc>
              <a:spcBef>
                <a:spcPts val="1200"/>
              </a:spcBef>
              <a:spcAft>
                <a:spcPts val="0"/>
              </a:spcAft>
              <a:buClr>
                <a:schemeClr val="dk1"/>
              </a:buClr>
              <a:buSzPts val="1100"/>
              <a:buFont typeface="Arial"/>
              <a:buNone/>
            </a:pPr>
            <a:r>
              <a:rPr lang="en-GB"/>
              <a:t>Giving novices enhanced compiler error messages has been found to decrease debugging time and decrease the number of submissions they make.</a:t>
            </a:r>
            <a:endParaRPr/>
          </a:p>
          <a:p>
            <a:pPr indent="0" lvl="0" marL="0" rtl="0" algn="l">
              <a:spcBef>
                <a:spcPts val="120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22784dad5d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22784dad5d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Much of the existing work focuses on one intervention at a time.</a:t>
            </a:r>
            <a:endParaRPr/>
          </a:p>
          <a:p>
            <a:pPr indent="0" lvl="0" marL="0" rtl="0" algn="l">
              <a:spcBef>
                <a:spcPts val="0"/>
              </a:spcBef>
              <a:spcAft>
                <a:spcPts val="0"/>
              </a:spcAft>
              <a:buNone/>
            </a:pPr>
            <a:r>
              <a:rPr lang="en-GB"/>
              <a:t>This leaves us with the opportunity to develop a platform that combines multiple interventions, and provides metacognitive scaffolding.</a:t>
            </a:r>
            <a:endParaRPr/>
          </a:p>
          <a:p>
            <a:pPr indent="0" lvl="0" marL="0" rtl="0" algn="l">
              <a:spcBef>
                <a:spcPts val="0"/>
              </a:spcBef>
              <a:spcAft>
                <a:spcPts val="0"/>
              </a:spcAft>
              <a:buNone/>
            </a:pPr>
            <a:r>
              <a:rPr lang="en-GB"/>
              <a:t>We will call this “A Pedagogic IDE”.</a:t>
            </a:r>
            <a:br>
              <a:rPr lang="en-GB"/>
            </a:br>
            <a:r>
              <a:rPr lang="en-GB"/>
              <a:t>This is an existing idea in literature.</a:t>
            </a:r>
            <a:endParaRPr>
              <a:solidFill>
                <a:schemeClr val="dk1"/>
              </a:solidFill>
            </a:endParaRPr>
          </a:p>
          <a:p>
            <a:pPr indent="0" lvl="0" marL="0" rtl="0" algn="l">
              <a:spcBef>
                <a:spcPts val="0"/>
              </a:spcBef>
              <a:spcAft>
                <a:spcPts val="0"/>
              </a:spcAft>
              <a:buNone/>
            </a:pPr>
            <a:r>
              <a:rPr lang="en-GB">
                <a:solidFill>
                  <a:schemeClr val="dk1"/>
                </a:solidFill>
              </a:rPr>
              <a:t>When we are building tools for students we have a lot more information at our fingertips, and a pedagogic ide takes advantage of that knowledge.</a:t>
            </a:r>
            <a:endParaRPr>
              <a:solidFill>
                <a:schemeClr val="dk1"/>
              </a:solidFill>
            </a:endParaRPr>
          </a:p>
          <a:p>
            <a:pPr indent="0" lvl="0" marL="0" rtl="0" algn="l">
              <a:spcBef>
                <a:spcPts val="0"/>
              </a:spcBef>
              <a:spcAft>
                <a:spcPts val="0"/>
              </a:spcAft>
              <a:buNone/>
            </a:pPr>
            <a:br>
              <a:rPr lang="en-GB"/>
            </a:br>
            <a:r>
              <a:rPr lang="en-GB"/>
              <a:t>As part of this project, we will attempt to answer two research questions.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u="sng">
                <a:solidFill>
                  <a:schemeClr val="hlink"/>
                </a:solidFill>
                <a:hlinkClick r:id="rId2"/>
              </a:rPr>
              <a:t>https://parentheticallyspeaking.org/articles/pedagogic-ide/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22784dad5d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22784dad5d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first of which is “To what extent can a pedgogic IDE offer features that explicitly target distinct steps in a problem solving process?”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22784dad5d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22784dad5d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And the second is “</a:t>
            </a:r>
            <a:r>
              <a:rPr lang="en-GB"/>
              <a:t>What are the benefits of metacognitive and problem-solving interventions in a pedagogic IDE?”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22784dad5d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22784dad5d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Now I’ll highlight our next steps.</a:t>
            </a:r>
            <a:endParaRPr/>
          </a:p>
          <a:p>
            <a:pPr indent="0" lvl="0" marL="0" rtl="0" algn="l">
              <a:spcBef>
                <a:spcPts val="0"/>
              </a:spcBef>
              <a:spcAft>
                <a:spcPts val="0"/>
              </a:spcAft>
              <a:buNone/>
            </a:pPr>
            <a:r>
              <a:rPr lang="en-GB"/>
              <a:t>The first step will be selecting which interventions we would like to incorporate into our IDE.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26dac34320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26dac34320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If you recognise the New Zealand Road Atlas, you’ve probably gotten extremely lost while driving at least once.</a:t>
            </a:r>
            <a:endParaRPr/>
          </a:p>
          <a:p>
            <a:pPr indent="0" lvl="0" marL="0" rtl="0" algn="l">
              <a:spcBef>
                <a:spcPts val="0"/>
              </a:spcBef>
              <a:spcAft>
                <a:spcPts val="0"/>
              </a:spcAft>
              <a:buNone/>
            </a:pPr>
            <a:r>
              <a:rPr lang="en-GB"/>
              <a:t>Navigating unfamiliar roads can be a frustrating experience, and this is due to not having a mental model of the area you’re in, and a route you can take to get from your current location to your destination.</a:t>
            </a:r>
            <a:endParaRPr/>
          </a:p>
          <a:p>
            <a:pPr indent="0" lvl="0" marL="0" rtl="0" algn="l">
              <a:spcBef>
                <a:spcPts val="0"/>
              </a:spcBef>
              <a:spcAft>
                <a:spcPts val="0"/>
              </a:spcAft>
              <a:buNone/>
            </a:pPr>
            <a:r>
              <a:rPr lang="en-GB"/>
              <a:t>Everybody here is probably familiar with the unique feeling of despair and slowly rising panic that getting lost can cause.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Unfortunately, this feeling is common in students who are just learning to code, they don’t have a mental model for the programming problem solving process, which leads into our problem statement…</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298e8f6bb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298e8f6bb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second step will be creating a web-based IDE, which should implement the interventions we choose, and be able to run student code submissions.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298e8f6bb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298e8f6bb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Thirdly, t</a:t>
            </a:r>
            <a:r>
              <a:rPr lang="en-GB"/>
              <a:t>his IDE should be able to collect data from the students, such as submissions and keystroke data. </a:t>
            </a:r>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298e8f6bb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298e8f6bb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Lastly, w</a:t>
            </a:r>
            <a:r>
              <a:rPr lang="en-GB">
                <a:solidFill>
                  <a:schemeClr val="dk1"/>
                </a:solidFill>
              </a:rPr>
              <a:t>hen we have developed our IDE, we will run a study to quantify the effect of the interventions we have implemented.</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298e8f6bb9_1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298e8f6bb9_1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As well as the interventions we’ve covered in this talk, we will </a:t>
            </a:r>
            <a:r>
              <a:rPr lang="en-GB"/>
              <a:t>implement</a:t>
            </a:r>
            <a:r>
              <a:rPr lang="en-GB"/>
              <a:t> a brainstorming space for step 3, and automated assessment in step 6</a:t>
            </a:r>
            <a:r>
              <a:rPr lang="en-GB"/>
              <a:t>.</a:t>
            </a:r>
            <a:endParaRPr>
              <a:solidFill>
                <a:schemeClr val="dk1"/>
              </a:solidFill>
            </a:endParaRPr>
          </a:p>
          <a:p>
            <a:pPr indent="0" lvl="0" marL="0" rtl="0" algn="l">
              <a:spcBef>
                <a:spcPts val="0"/>
              </a:spcBef>
              <a:spcAft>
                <a:spcPts val="0"/>
              </a:spcAft>
              <a:buNone/>
            </a:pPr>
            <a:r>
              <a:rPr lang="en-GB">
                <a:solidFill>
                  <a:schemeClr val="dk1"/>
                </a:solidFill>
              </a:rPr>
              <a:t>This will allow us to have at least one intervention for each step of Loksa’s framework in our IDE.</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27bce80f0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27bce80f0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These are the technologies that we have chosen for our implementation.</a:t>
            </a:r>
            <a:endParaRPr/>
          </a:p>
          <a:p>
            <a:pPr indent="0" lvl="0" marL="0" rtl="0" algn="l">
              <a:spcBef>
                <a:spcPts val="0"/>
              </a:spcBef>
              <a:spcAft>
                <a:spcPts val="0"/>
              </a:spcAft>
              <a:buNone/>
            </a:pPr>
            <a:r>
              <a:rPr lang="en-GB"/>
              <a:t>We are using the ReactJS framework for frontend, and Firebase as our app platform.</a:t>
            </a:r>
            <a:br>
              <a:rPr lang="en-GB"/>
            </a:br>
            <a:r>
              <a:rPr lang="en-GB"/>
              <a:t>This allows us to deploy our web app without thinking about servers, databases, or backend code.</a:t>
            </a:r>
            <a:br>
              <a:rPr lang="en-GB"/>
            </a:br>
            <a:r>
              <a:rPr lang="en-GB"/>
              <a:t>We are using Monaco Editor for the IDE, which is the code editor that VSCode uses.</a:t>
            </a:r>
            <a:br>
              <a:rPr lang="en-GB"/>
            </a:br>
            <a:r>
              <a:rPr lang="en-GB"/>
              <a:t>To run the code that students submit, we will use the glot.io API.</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27bce80f0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27bce80f0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So-far we have built a basic scaffold of our IDE, and named it meta</a:t>
            </a:r>
            <a:r>
              <a:rPr b="1" lang="en-GB"/>
              <a:t>code</a:t>
            </a:r>
            <a:r>
              <a:rPr lang="en-GB"/>
              <a:t>nition - as you can see in the top </a:t>
            </a:r>
            <a:r>
              <a:rPr b="1" lang="en-GB"/>
              <a:t>LEFT</a:t>
            </a:r>
            <a:r>
              <a:rPr lang="en-GB"/>
              <a:t> corner. </a:t>
            </a:r>
            <a:endParaRPr/>
          </a:p>
          <a:p>
            <a:pPr indent="0" lvl="0" marL="0" rtl="0" algn="l">
              <a:spcBef>
                <a:spcPts val="0"/>
              </a:spcBef>
              <a:spcAft>
                <a:spcPts val="0"/>
              </a:spcAft>
              <a:buNone/>
            </a:pPr>
            <a:r>
              <a:rPr lang="en-GB"/>
              <a:t>We have the ability to login with a google account. Once a user logs in, their name is shown in the top </a:t>
            </a:r>
            <a:r>
              <a:rPr b="1" lang="en-GB"/>
              <a:t>RIGHT</a:t>
            </a:r>
            <a:r>
              <a:rPr lang="en-GB"/>
              <a:t> corner. You can see my name there currently.</a:t>
            </a:r>
            <a:endParaRPr/>
          </a:p>
          <a:p>
            <a:pPr indent="0" lvl="0" marL="0" rtl="0" algn="l">
              <a:spcBef>
                <a:spcPts val="0"/>
              </a:spcBef>
              <a:spcAft>
                <a:spcPts val="0"/>
              </a:spcAft>
              <a:buNone/>
            </a:pPr>
            <a:r>
              <a:rPr lang="en-GB"/>
              <a:t>We have a basic layout, with a nav bar to navigate through the different stages of Loksa’s framework. Most of the pages currently just have placeholder text.</a:t>
            </a:r>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298e8f6bb9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298e8f6bb9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This is the monaco code editor, in the “implementing a solution stage”. Students are able to write code, and switch files.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298e8f6bb9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298e8f6bb9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Keith started this presentation by asking “does it have to be this way”, when it comes to teaching students to program, and we think that the answer is no.</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298e8f6bb9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298e8f6bb9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If students are going to navigate the confusing roads of learning to program, the least we can do is to give them a map.</a:t>
            </a:r>
            <a:endParaRPr/>
          </a:p>
          <a:p>
            <a:pPr indent="0" lvl="0" marL="0" rtl="0" algn="l">
              <a:spcBef>
                <a:spcPts val="0"/>
              </a:spcBef>
              <a:spcAft>
                <a:spcPts val="0"/>
              </a:spcAft>
              <a:buNone/>
            </a:pPr>
            <a:r>
              <a:rPr lang="en-GB"/>
              <a:t>Thanks for listening!</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22784dad5d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22784dad5d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22784dad5d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22784dad5d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When we teach students to program, we often teach them how to write code, but not how to solve problems.</a:t>
            </a:r>
            <a:endParaRPr/>
          </a:p>
          <a:p>
            <a:pPr indent="0" lvl="0" marL="0" rtl="0" algn="l">
              <a:spcBef>
                <a:spcPts val="0"/>
              </a:spcBef>
              <a:spcAft>
                <a:spcPts val="0"/>
              </a:spcAft>
              <a:buClr>
                <a:schemeClr val="dk1"/>
              </a:buClr>
              <a:buSzPts val="1100"/>
              <a:buFont typeface="Arial"/>
              <a:buNone/>
            </a:pPr>
            <a:r>
              <a:rPr lang="en-GB"/>
              <a:t>This is like teaching students how to drive, without teaching them how to navigate!</a:t>
            </a:r>
            <a:endParaRPr/>
          </a:p>
          <a:p>
            <a:pPr indent="0" lvl="0" marL="0" rtl="0" algn="l">
              <a:spcBef>
                <a:spcPts val="0"/>
              </a:spcBef>
              <a:spcAft>
                <a:spcPts val="0"/>
              </a:spcAft>
              <a:buClr>
                <a:schemeClr val="dk1"/>
              </a:buClr>
              <a:buSzPts val="1100"/>
              <a:buFont typeface="Arial"/>
              <a:buNone/>
            </a:pPr>
            <a:r>
              <a:rPr lang="en-GB"/>
              <a:t>Students can end up feeling lost and confused.</a:t>
            </a:r>
            <a:endParaRPr/>
          </a:p>
          <a:p>
            <a:pPr indent="0" lvl="0" marL="0" rtl="0" algn="l">
              <a:spcBef>
                <a:spcPts val="0"/>
              </a:spcBef>
              <a:spcAft>
                <a:spcPts val="0"/>
              </a:spcAft>
              <a:buClr>
                <a:schemeClr val="dk1"/>
              </a:buClr>
              <a:buSzPts val="1100"/>
              <a:buFont typeface="Arial"/>
              <a:buNone/>
            </a:pPr>
            <a:r>
              <a:rPr lang="en-GB"/>
              <a:t>But, does it have to be this way?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298e8f6bb9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298e8f6bb9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1bf67ee39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1bf67ee39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22784dad5d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22784dad5d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 this literature review, we will </a:t>
            </a:r>
            <a:r>
              <a:rPr lang="en-GB"/>
              <a:t>briefly</a:t>
            </a:r>
            <a:r>
              <a:rPr lang="en-GB"/>
              <a:t> cover the literature surrounding teaching programming problem solving, discuss our contribution to this field, and the next steps we are taking in this project.</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298e8f6bb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298e8f6bb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GB" sz="1400">
                <a:solidFill>
                  <a:schemeClr val="dk1"/>
                </a:solidFill>
              </a:rPr>
              <a:t>Programming problem solving is the process of forming a mental model of the problem, deriving the desired solution, and planning a route that takes us from our current location to the destination.</a:t>
            </a:r>
            <a:br>
              <a:rPr lang="en-GB" sz="1400">
                <a:solidFill>
                  <a:schemeClr val="dk1"/>
                </a:solidFill>
              </a:rPr>
            </a:br>
            <a:r>
              <a:rPr lang="en-GB" sz="1400">
                <a:solidFill>
                  <a:schemeClr val="dk1"/>
                </a:solidFill>
              </a:rPr>
              <a:t>We must also be able to identify our current location along the route that we have planned.</a:t>
            </a:r>
            <a:br>
              <a:rPr lang="en-GB" sz="1400">
                <a:solidFill>
                  <a:schemeClr val="dk1"/>
                </a:solidFill>
              </a:rPr>
            </a:br>
            <a:r>
              <a:rPr lang="en-GB" sz="1400">
                <a:solidFill>
                  <a:schemeClr val="dk1"/>
                </a:solidFill>
              </a:rPr>
              <a:t>Each of these are important skills that are relatively unique to problem solving. In psychology, these skills fall under the category of metacognition.</a:t>
            </a:r>
            <a:endParaRPr sz="1400">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2784dad5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22784dad5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GB" sz="1200">
                <a:solidFill>
                  <a:schemeClr val="dk1"/>
                </a:solidFill>
              </a:rPr>
              <a:t>Metacognition is the fancy term that we use to describe “thinking about thinking”.</a:t>
            </a:r>
            <a:br>
              <a:rPr lang="en-GB" sz="1200">
                <a:solidFill>
                  <a:schemeClr val="dk1"/>
                </a:solidFill>
              </a:rPr>
            </a:br>
            <a:r>
              <a:rPr lang="en-GB" sz="1200">
                <a:solidFill>
                  <a:schemeClr val="dk1"/>
                </a:solidFill>
              </a:rPr>
              <a:t>By encouraging students to actively analyse their own thought processes when completing tasks studies have shown increases in performance and self-confidence.</a:t>
            </a:r>
            <a:br>
              <a:rPr lang="en-GB" sz="1200">
                <a:solidFill>
                  <a:schemeClr val="dk1"/>
                </a:solidFill>
              </a:rPr>
            </a:br>
            <a:r>
              <a:rPr lang="en-GB" sz="1200">
                <a:solidFill>
                  <a:schemeClr val="dk1"/>
                </a:solidFill>
              </a:rPr>
              <a:t>We can help students to develop their metacognitive skills by providing them with a model of the problem-solving process.</a:t>
            </a:r>
            <a:br>
              <a:rPr lang="en-GB" sz="1200">
                <a:solidFill>
                  <a:schemeClr val="dk1"/>
                </a:solidFill>
              </a:rPr>
            </a:br>
            <a:r>
              <a:rPr lang="en-GB" sz="1200">
                <a:solidFill>
                  <a:schemeClr val="dk1"/>
                </a:solidFill>
              </a:rPr>
              <a:t>We will call these models “problem-solving frameworks”.</a:t>
            </a:r>
            <a:endParaRPr sz="1200">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22784dad5d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22784dad5d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GB" sz="1200">
                <a:solidFill>
                  <a:schemeClr val="dk1"/>
                </a:solidFill>
              </a:rPr>
              <a:t>The first framework we will look at is Hilton’s 7 steps. It was designed to help university students take a description of an algorithm and turn it into a program.</a:t>
            </a:r>
            <a:r>
              <a:rPr lang="en-GB" sz="1200"/>
              <a:t>.</a:t>
            </a:r>
            <a:endParaRPr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298e8f6bb9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298e8f6bb9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GB" sz="1200">
                <a:solidFill>
                  <a:schemeClr val="dk1"/>
                </a:solidFill>
              </a:rPr>
              <a:t>The second framework is Loksa’s 6 stages. It was designed for highschool students to use at a coding camp that taught basic web development.</a:t>
            </a:r>
            <a:endParaRPr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298e8f6bb9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298e8f6bb9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GB" sz="1200">
                <a:solidFill>
                  <a:schemeClr val="dk1"/>
                </a:solidFill>
              </a:rPr>
              <a:t>We chose to compare these, as they were two of the most prominent programming problem solving frameworks in literature.</a:t>
            </a:r>
            <a:br>
              <a:rPr lang="en-GB" sz="1200">
                <a:solidFill>
                  <a:schemeClr val="dk1"/>
                </a:solidFill>
              </a:rPr>
            </a:br>
            <a:r>
              <a:rPr lang="en-GB" sz="1200">
                <a:solidFill>
                  <a:schemeClr val="dk1"/>
                </a:solidFill>
              </a:rPr>
              <a:t>As you can see, we can map many of the steps in these frameworks directly to each other, but there are some important differences.</a:t>
            </a:r>
            <a:br>
              <a:rPr lang="en-GB" sz="1200">
                <a:solidFill>
                  <a:schemeClr val="dk1"/>
                </a:solidFill>
              </a:rPr>
            </a:br>
            <a:r>
              <a:rPr lang="en-GB" sz="1200">
                <a:solidFill>
                  <a:schemeClr val="dk1"/>
                </a:solidFill>
              </a:rPr>
              <a:t>Hilton’s framework is lot less general than Loksa’s framework.</a:t>
            </a:r>
            <a:br>
              <a:rPr lang="en-GB" sz="1200">
                <a:solidFill>
                  <a:schemeClr val="dk1"/>
                </a:solidFill>
              </a:rPr>
            </a:br>
            <a:r>
              <a:rPr lang="en-GB" sz="1200">
                <a:solidFill>
                  <a:schemeClr val="dk1"/>
                </a:solidFill>
              </a:rPr>
              <a:t>Loksa’s framework aslo includes the step of ‘search for </a:t>
            </a:r>
            <a:r>
              <a:rPr lang="en-GB" sz="1200">
                <a:solidFill>
                  <a:schemeClr val="dk1"/>
                </a:solidFill>
              </a:rPr>
              <a:t>analogous</a:t>
            </a:r>
            <a:r>
              <a:rPr lang="en-GB" sz="1200">
                <a:solidFill>
                  <a:schemeClr val="dk1"/>
                </a:solidFill>
              </a:rPr>
              <a:t> problems’ that doesn’t map neatly to any step in Hilton’s framework.</a:t>
            </a:r>
            <a:endParaRPr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comments" Target="../comments/commen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comments" Target="../comments/commen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comments" Target="../comments/commen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2.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doi.org/10.1145/3300115.3309529" TargetMode="External"/><Relationship Id="rId4" Type="http://schemas.openxmlformats.org/officeDocument/2006/relationships/hyperlink" Target="https://doi.org/10.1145/3411764.3445228" TargetMode="External"/><Relationship Id="rId5" Type="http://schemas.openxmlformats.org/officeDocument/2006/relationships/hyperlink" Target="https://doi.org/10.1145/3105726.3106169"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comments" Target="../comments/commen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comments" Target="../comments/commen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#127: A Pedagogic IDE</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Yulia Pechorina and Keith Anderson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Table of Interventions Relating to Loksa’s </a:t>
            </a:r>
            <a:r>
              <a:rPr lang="en-GB"/>
              <a:t>Framework</a:t>
            </a:r>
            <a:endParaRPr/>
          </a:p>
        </p:txBody>
      </p:sp>
      <p:graphicFrame>
        <p:nvGraphicFramePr>
          <p:cNvPr id="132" name="Google Shape;132;p22"/>
          <p:cNvGraphicFramePr/>
          <p:nvPr/>
        </p:nvGraphicFramePr>
        <p:xfrm>
          <a:off x="952200" y="1018350"/>
          <a:ext cx="3000000" cy="3000000"/>
        </p:xfrm>
        <a:graphic>
          <a:graphicData uri="http://schemas.openxmlformats.org/drawingml/2006/table">
            <a:tbl>
              <a:tblPr>
                <a:noFill/>
                <a:tableStyleId>{67E0640B-3816-424F-BF2D-A1FA60683FB5}</a:tableStyleId>
              </a:tblPr>
              <a:tblGrid>
                <a:gridCol w="3619800"/>
                <a:gridCol w="3619800"/>
              </a:tblGrid>
              <a:tr h="442675">
                <a:tc>
                  <a:txBody>
                    <a:bodyPr/>
                    <a:lstStyle/>
                    <a:p>
                      <a:pPr indent="0" lvl="0" marL="0" rtl="0" algn="l">
                        <a:spcBef>
                          <a:spcPts val="0"/>
                        </a:spcBef>
                        <a:spcAft>
                          <a:spcPts val="0"/>
                        </a:spcAft>
                        <a:buNone/>
                      </a:pPr>
                      <a:r>
                        <a:rPr b="1" lang="en-GB">
                          <a:solidFill>
                            <a:schemeClr val="accent3"/>
                          </a:solidFill>
                          <a:latin typeface="Average"/>
                          <a:ea typeface="Average"/>
                          <a:cs typeface="Average"/>
                          <a:sym typeface="Average"/>
                        </a:rPr>
                        <a:t>Intervention</a:t>
                      </a:r>
                      <a:endParaRPr b="1">
                        <a:solidFill>
                          <a:schemeClr val="accent3"/>
                        </a:solidFill>
                        <a:latin typeface="Average"/>
                        <a:ea typeface="Average"/>
                        <a:cs typeface="Average"/>
                        <a:sym typeface="Average"/>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GB">
                          <a:solidFill>
                            <a:schemeClr val="accent3"/>
                          </a:solidFill>
                          <a:latin typeface="Average"/>
                          <a:ea typeface="Average"/>
                          <a:cs typeface="Average"/>
                          <a:sym typeface="Average"/>
                        </a:rPr>
                        <a:t>Step in Loksa’s Framework</a:t>
                      </a:r>
                      <a:endParaRPr b="1">
                        <a:solidFill>
                          <a:schemeClr val="accent3"/>
                        </a:solidFill>
                        <a:latin typeface="Average"/>
                        <a:ea typeface="Average"/>
                        <a:cs typeface="Average"/>
                        <a:sym typeface="Average"/>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436825">
                <a:tc>
                  <a:txBody>
                    <a:bodyPr/>
                    <a:lstStyle/>
                    <a:p>
                      <a:pPr indent="0" lvl="0" marL="0" rtl="0" algn="l">
                        <a:spcBef>
                          <a:spcPts val="0"/>
                        </a:spcBef>
                        <a:spcAft>
                          <a:spcPts val="0"/>
                        </a:spcAft>
                        <a:buNone/>
                      </a:pPr>
                      <a:r>
                        <a:rPr lang="en-GB">
                          <a:solidFill>
                            <a:schemeClr val="accent3"/>
                          </a:solidFill>
                          <a:latin typeface="Average"/>
                          <a:ea typeface="Average"/>
                          <a:cs typeface="Average"/>
                          <a:sym typeface="Average"/>
                        </a:rPr>
                        <a:t>Solving test cases (P. Denny </a:t>
                      </a:r>
                      <a:r>
                        <a:rPr lang="en-GB">
                          <a:solidFill>
                            <a:schemeClr val="accent3"/>
                          </a:solidFill>
                          <a:latin typeface="Average"/>
                          <a:ea typeface="Average"/>
                          <a:cs typeface="Average"/>
                          <a:sym typeface="Average"/>
                        </a:rPr>
                        <a:t>et </a:t>
                      </a:r>
                      <a:r>
                        <a:rPr lang="en-GB">
                          <a:solidFill>
                            <a:schemeClr val="accent3"/>
                          </a:solidFill>
                          <a:latin typeface="Average"/>
                          <a:ea typeface="Average"/>
                          <a:cs typeface="Average"/>
                          <a:sym typeface="Average"/>
                        </a:rPr>
                        <a:t>al., 2019),</a:t>
                      </a:r>
                      <a:endParaRPr>
                        <a:solidFill>
                          <a:schemeClr val="accent3"/>
                        </a:solidFill>
                        <a:latin typeface="Average"/>
                        <a:ea typeface="Average"/>
                        <a:cs typeface="Average"/>
                        <a:sym typeface="Average"/>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rowSpan="2">
                  <a:txBody>
                    <a:bodyPr/>
                    <a:lstStyle/>
                    <a:p>
                      <a:pPr indent="0" lvl="0" marL="0" rtl="0" algn="l">
                        <a:spcBef>
                          <a:spcPts val="0"/>
                        </a:spcBef>
                        <a:spcAft>
                          <a:spcPts val="0"/>
                        </a:spcAft>
                        <a:buNone/>
                      </a:pPr>
                      <a:r>
                        <a:rPr lang="en-GB">
                          <a:solidFill>
                            <a:schemeClr val="accent3"/>
                          </a:solidFill>
                          <a:latin typeface="Average"/>
                          <a:ea typeface="Average"/>
                          <a:cs typeface="Average"/>
                          <a:sym typeface="Average"/>
                        </a:rPr>
                        <a:t>1. Reinterpret the problem prompt</a:t>
                      </a:r>
                      <a:endParaRPr>
                        <a:solidFill>
                          <a:schemeClr val="accent3"/>
                        </a:solidFill>
                        <a:latin typeface="Average"/>
                        <a:ea typeface="Average"/>
                        <a:cs typeface="Average"/>
                        <a:sym typeface="Average"/>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72025">
                <a:tc>
                  <a:txBody>
                    <a:bodyPr/>
                    <a:lstStyle/>
                    <a:p>
                      <a:pPr indent="0" lvl="0" marL="0" rtl="0" algn="l">
                        <a:spcBef>
                          <a:spcPts val="0"/>
                        </a:spcBef>
                        <a:spcAft>
                          <a:spcPts val="0"/>
                        </a:spcAft>
                        <a:buNone/>
                      </a:pPr>
                      <a:r>
                        <a:rPr lang="en-GB">
                          <a:solidFill>
                            <a:schemeClr val="accent3"/>
                          </a:solidFill>
                          <a:latin typeface="Average"/>
                          <a:ea typeface="Average"/>
                          <a:cs typeface="Average"/>
                          <a:sym typeface="Average"/>
                        </a:rPr>
                        <a:t>Writing test cases (J. Wrenn &amp; S. Krishnamurthi, 2019, 2020)</a:t>
                      </a:r>
                      <a:endParaRPr>
                        <a:solidFill>
                          <a:schemeClr val="accent3"/>
                        </a:solidFill>
                        <a:latin typeface="Average"/>
                        <a:ea typeface="Average"/>
                        <a:cs typeface="Average"/>
                        <a:sym typeface="Average"/>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vMerge="1"/>
              </a:tr>
              <a:tr h="672025">
                <a:tc>
                  <a:txBody>
                    <a:bodyPr/>
                    <a:lstStyle/>
                    <a:p>
                      <a:pPr indent="0" lvl="0" marL="0" rtl="0" algn="l">
                        <a:spcBef>
                          <a:spcPts val="0"/>
                        </a:spcBef>
                        <a:spcAft>
                          <a:spcPts val="0"/>
                        </a:spcAft>
                        <a:buNone/>
                      </a:pPr>
                      <a:r>
                        <a:rPr lang="en-GB">
                          <a:solidFill>
                            <a:schemeClr val="accent3"/>
                          </a:solidFill>
                          <a:latin typeface="Average"/>
                          <a:ea typeface="Average"/>
                          <a:cs typeface="Average"/>
                          <a:sym typeface="Average"/>
                        </a:rPr>
                        <a:t>Faded Parsons problems (</a:t>
                      </a:r>
                      <a:r>
                        <a:rPr lang="en-GB">
                          <a:solidFill>
                            <a:schemeClr val="accent3"/>
                          </a:solidFill>
                          <a:latin typeface="Average"/>
                          <a:ea typeface="Average"/>
                          <a:cs typeface="Average"/>
                          <a:sym typeface="Average"/>
                        </a:rPr>
                        <a:t>N. Weinman et al., 2021</a:t>
                      </a:r>
                      <a:r>
                        <a:rPr lang="en-GB">
                          <a:solidFill>
                            <a:schemeClr val="accent3"/>
                          </a:solidFill>
                          <a:latin typeface="Average"/>
                          <a:ea typeface="Average"/>
                          <a:cs typeface="Average"/>
                          <a:sym typeface="Average"/>
                        </a:rPr>
                        <a:t>)</a:t>
                      </a:r>
                      <a:endParaRPr>
                        <a:solidFill>
                          <a:schemeClr val="accent3"/>
                        </a:solidFill>
                        <a:latin typeface="Average"/>
                        <a:ea typeface="Average"/>
                        <a:cs typeface="Average"/>
                        <a:sym typeface="Average"/>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accent3"/>
                          </a:solidFill>
                          <a:latin typeface="Average"/>
                          <a:ea typeface="Average"/>
                          <a:cs typeface="Average"/>
                          <a:sym typeface="Average"/>
                        </a:rPr>
                        <a:t>2. Search for analogous problems</a:t>
                      </a:r>
                      <a:endParaRPr>
                        <a:solidFill>
                          <a:schemeClr val="accent3"/>
                        </a:solidFill>
                        <a:latin typeface="Average"/>
                        <a:ea typeface="Average"/>
                        <a:cs typeface="Average"/>
                        <a:sym typeface="Average"/>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72025">
                <a:tc>
                  <a:txBody>
                    <a:bodyPr/>
                    <a:lstStyle/>
                    <a:p>
                      <a:pPr indent="0" lvl="0" marL="0" rtl="0" algn="l">
                        <a:spcBef>
                          <a:spcPts val="0"/>
                        </a:spcBef>
                        <a:spcAft>
                          <a:spcPts val="0"/>
                        </a:spcAft>
                        <a:buNone/>
                      </a:pPr>
                      <a:r>
                        <a:rPr lang="en-GB">
                          <a:solidFill>
                            <a:schemeClr val="accent3"/>
                          </a:solidFill>
                          <a:latin typeface="Average"/>
                          <a:ea typeface="Average"/>
                          <a:cs typeface="Average"/>
                          <a:sym typeface="Average"/>
                        </a:rPr>
                        <a:t>Design-level Parsons problems (</a:t>
                      </a:r>
                      <a:r>
                        <a:rPr lang="en-GB">
                          <a:solidFill>
                            <a:schemeClr val="accent3"/>
                          </a:solidFill>
                          <a:latin typeface="Average"/>
                          <a:ea typeface="Average"/>
                          <a:cs typeface="Average"/>
                          <a:sym typeface="Average"/>
                        </a:rPr>
                        <a:t>R. Garcia, 2021)</a:t>
                      </a:r>
                      <a:endParaRPr>
                        <a:solidFill>
                          <a:schemeClr val="accent3"/>
                        </a:solidFill>
                        <a:latin typeface="Average"/>
                        <a:ea typeface="Average"/>
                        <a:cs typeface="Average"/>
                        <a:sym typeface="Average"/>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accent3"/>
                          </a:solidFill>
                          <a:latin typeface="Average"/>
                          <a:ea typeface="Average"/>
                          <a:cs typeface="Average"/>
                          <a:sym typeface="Average"/>
                        </a:rPr>
                        <a:t>4. Evaluate a potential solution</a:t>
                      </a:r>
                      <a:endParaRPr>
                        <a:solidFill>
                          <a:schemeClr val="accent3"/>
                        </a:solidFill>
                        <a:latin typeface="Average"/>
                        <a:ea typeface="Average"/>
                        <a:cs typeface="Average"/>
                        <a:sym typeface="Average"/>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72025">
                <a:tc>
                  <a:txBody>
                    <a:bodyPr/>
                    <a:lstStyle/>
                    <a:p>
                      <a:pPr indent="0" lvl="0" marL="0" rtl="0" algn="l">
                        <a:spcBef>
                          <a:spcPts val="0"/>
                        </a:spcBef>
                        <a:spcAft>
                          <a:spcPts val="0"/>
                        </a:spcAft>
                        <a:buNone/>
                      </a:pPr>
                      <a:r>
                        <a:rPr lang="en-GB">
                          <a:solidFill>
                            <a:schemeClr val="accent3"/>
                          </a:solidFill>
                          <a:latin typeface="Average"/>
                          <a:ea typeface="Average"/>
                          <a:cs typeface="Average"/>
                          <a:sym typeface="Average"/>
                        </a:rPr>
                        <a:t>Enhanced compiler error messages (J. Prather et al., 2017; P. Denny et al., 2020)</a:t>
                      </a:r>
                      <a:endParaRPr>
                        <a:solidFill>
                          <a:schemeClr val="accent3"/>
                        </a:solidFill>
                        <a:latin typeface="Average"/>
                        <a:ea typeface="Average"/>
                        <a:cs typeface="Average"/>
                        <a:sym typeface="Average"/>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accent3"/>
                          </a:solidFill>
                          <a:latin typeface="Average"/>
                          <a:ea typeface="Average"/>
                          <a:cs typeface="Average"/>
                          <a:sym typeface="Average"/>
                        </a:rPr>
                        <a:t>5. Implement a solution</a:t>
                      </a:r>
                      <a:endParaRPr>
                        <a:solidFill>
                          <a:schemeClr val="accent3"/>
                        </a:solidFill>
                        <a:latin typeface="Average"/>
                        <a:ea typeface="Average"/>
                        <a:cs typeface="Average"/>
                        <a:sym typeface="Average"/>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33" name="Google Shape;133;p22"/>
          <p:cNvSpPr txBox="1"/>
          <p:nvPr/>
        </p:nvSpPr>
        <p:spPr>
          <a:xfrm>
            <a:off x="8526025" y="4743300"/>
            <a:ext cx="618000" cy="4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accent2"/>
                </a:solidFill>
                <a:latin typeface="Oswald"/>
                <a:ea typeface="Oswald"/>
                <a:cs typeface="Oswald"/>
                <a:sym typeface="Oswald"/>
              </a:rPr>
              <a:t>Keith</a:t>
            </a:r>
            <a:endParaRPr>
              <a:solidFill>
                <a:schemeClr val="accent2"/>
              </a:solidFill>
              <a:latin typeface="Oswald"/>
              <a:ea typeface="Oswald"/>
              <a:cs typeface="Oswald"/>
              <a:sym typeface="Oswa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23"/>
          <p:cNvPicPr preferRelativeResize="0"/>
          <p:nvPr/>
        </p:nvPicPr>
        <p:blipFill>
          <a:blip r:embed="rId3">
            <a:alphaModFix/>
          </a:blip>
          <a:stretch>
            <a:fillRect/>
          </a:stretch>
        </p:blipFill>
        <p:spPr>
          <a:xfrm>
            <a:off x="2281225" y="790425"/>
            <a:ext cx="3001005" cy="4125776"/>
          </a:xfrm>
          <a:prstGeom prst="rect">
            <a:avLst/>
          </a:prstGeom>
          <a:noFill/>
          <a:ln>
            <a:noFill/>
          </a:ln>
        </p:spPr>
      </p:pic>
      <p:sp>
        <p:nvSpPr>
          <p:cNvPr id="139" name="Google Shape;139;p23"/>
          <p:cNvSpPr/>
          <p:nvPr/>
        </p:nvSpPr>
        <p:spPr>
          <a:xfrm>
            <a:off x="5373500" y="936725"/>
            <a:ext cx="168300" cy="29733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3"/>
          <p:cNvSpPr/>
          <p:nvPr/>
        </p:nvSpPr>
        <p:spPr>
          <a:xfrm>
            <a:off x="5412050" y="4330700"/>
            <a:ext cx="91200" cy="4977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3"/>
          <p:cNvSpPr txBox="1"/>
          <p:nvPr/>
        </p:nvSpPr>
        <p:spPr>
          <a:xfrm>
            <a:off x="5633075" y="2223275"/>
            <a:ext cx="205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2"/>
                </a:solidFill>
                <a:latin typeface="Average"/>
                <a:ea typeface="Average"/>
                <a:cs typeface="Average"/>
                <a:sym typeface="Average"/>
              </a:rPr>
              <a:t>Problem Prompt</a:t>
            </a:r>
            <a:endParaRPr>
              <a:solidFill>
                <a:schemeClr val="lt2"/>
              </a:solidFill>
              <a:latin typeface="Average"/>
              <a:ea typeface="Average"/>
              <a:cs typeface="Average"/>
              <a:sym typeface="Average"/>
            </a:endParaRPr>
          </a:p>
        </p:txBody>
      </p:sp>
      <p:sp>
        <p:nvSpPr>
          <p:cNvPr id="142" name="Google Shape;142;p23"/>
          <p:cNvSpPr txBox="1"/>
          <p:nvPr/>
        </p:nvSpPr>
        <p:spPr>
          <a:xfrm>
            <a:off x="5633075" y="4379449"/>
            <a:ext cx="2054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lt2"/>
                </a:solidFill>
                <a:latin typeface="Average"/>
                <a:ea typeface="Average"/>
                <a:cs typeface="Average"/>
                <a:sym typeface="Average"/>
              </a:rPr>
              <a:t>Test Cases</a:t>
            </a:r>
            <a:endParaRPr>
              <a:solidFill>
                <a:schemeClr val="lt2"/>
              </a:solidFill>
              <a:latin typeface="Average"/>
              <a:ea typeface="Average"/>
              <a:cs typeface="Average"/>
              <a:sym typeface="Average"/>
            </a:endParaRPr>
          </a:p>
        </p:txBody>
      </p:sp>
      <p:sp>
        <p:nvSpPr>
          <p:cNvPr id="143" name="Google Shape;14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Test Cases</a:t>
            </a:r>
            <a:endParaRPr/>
          </a:p>
        </p:txBody>
      </p:sp>
      <p:sp>
        <p:nvSpPr>
          <p:cNvPr id="144" name="Google Shape;144;p23"/>
          <p:cNvSpPr txBox="1"/>
          <p:nvPr>
            <p:ph type="title"/>
          </p:nvPr>
        </p:nvSpPr>
        <p:spPr>
          <a:xfrm>
            <a:off x="311700" y="197225"/>
            <a:ext cx="8520600" cy="40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00">
                <a:solidFill>
                  <a:schemeClr val="accent6"/>
                </a:solidFill>
              </a:rPr>
              <a:t>Step 1: Reinterpret the Problem Prompt</a:t>
            </a:r>
            <a:endParaRPr sz="1400">
              <a:solidFill>
                <a:schemeClr val="accent6"/>
              </a:solidFill>
            </a:endParaRPr>
          </a:p>
        </p:txBody>
      </p:sp>
      <p:sp>
        <p:nvSpPr>
          <p:cNvPr id="145" name="Google Shape;145;p23"/>
          <p:cNvSpPr txBox="1"/>
          <p:nvPr/>
        </p:nvSpPr>
        <p:spPr>
          <a:xfrm>
            <a:off x="8526025" y="4743300"/>
            <a:ext cx="618000" cy="4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accent2"/>
                </a:solidFill>
                <a:latin typeface="Oswald"/>
                <a:ea typeface="Oswald"/>
                <a:cs typeface="Oswald"/>
                <a:sym typeface="Oswald"/>
              </a:rPr>
              <a:t>Keith</a:t>
            </a:r>
            <a:endParaRPr>
              <a:solidFill>
                <a:schemeClr val="accent2"/>
              </a:solidFill>
              <a:latin typeface="Oswald"/>
              <a:ea typeface="Oswald"/>
              <a:cs typeface="Oswald"/>
              <a:sym typeface="Oswald"/>
            </a:endParaRPr>
          </a:p>
        </p:txBody>
      </p:sp>
      <p:sp>
        <p:nvSpPr>
          <p:cNvPr id="146" name="Google Shape;146;p23"/>
          <p:cNvSpPr txBox="1"/>
          <p:nvPr/>
        </p:nvSpPr>
        <p:spPr>
          <a:xfrm>
            <a:off x="0" y="4779650"/>
            <a:ext cx="1625700" cy="36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accent2"/>
                </a:solidFill>
                <a:latin typeface="Oswald"/>
                <a:ea typeface="Oswald"/>
                <a:cs typeface="Oswald"/>
                <a:sym typeface="Oswald"/>
              </a:rPr>
              <a:t>P. Denny et al., 2019</a:t>
            </a:r>
            <a:endParaRPr>
              <a:solidFill>
                <a:schemeClr val="accent2"/>
              </a:solidFill>
              <a:latin typeface="Oswald"/>
              <a:ea typeface="Oswald"/>
              <a:cs typeface="Oswald"/>
              <a:sym typeface="Oswa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Test Cases</a:t>
            </a:r>
            <a:endParaRPr/>
          </a:p>
        </p:txBody>
      </p:sp>
      <p:pic>
        <p:nvPicPr>
          <p:cNvPr id="152" name="Google Shape;152;p24"/>
          <p:cNvPicPr preferRelativeResize="0"/>
          <p:nvPr/>
        </p:nvPicPr>
        <p:blipFill>
          <a:blip r:embed="rId3">
            <a:alphaModFix/>
          </a:blip>
          <a:stretch>
            <a:fillRect/>
          </a:stretch>
        </p:blipFill>
        <p:spPr>
          <a:xfrm>
            <a:off x="0" y="1757796"/>
            <a:ext cx="9144002" cy="1921009"/>
          </a:xfrm>
          <a:prstGeom prst="rect">
            <a:avLst/>
          </a:prstGeom>
          <a:noFill/>
          <a:ln>
            <a:noFill/>
          </a:ln>
        </p:spPr>
      </p:pic>
      <p:sp>
        <p:nvSpPr>
          <p:cNvPr id="153" name="Google Shape;153;p24"/>
          <p:cNvSpPr txBox="1"/>
          <p:nvPr>
            <p:ph type="title"/>
          </p:nvPr>
        </p:nvSpPr>
        <p:spPr>
          <a:xfrm>
            <a:off x="311700" y="197225"/>
            <a:ext cx="8520600" cy="40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00"/>
              <a:t>Step 1: Reinterpret the Problem Prompt</a:t>
            </a:r>
            <a:endParaRPr sz="1400"/>
          </a:p>
        </p:txBody>
      </p:sp>
      <p:sp>
        <p:nvSpPr>
          <p:cNvPr id="154" name="Google Shape;154;p24"/>
          <p:cNvSpPr txBox="1"/>
          <p:nvPr/>
        </p:nvSpPr>
        <p:spPr>
          <a:xfrm>
            <a:off x="8526025" y="4743300"/>
            <a:ext cx="618000" cy="4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accent2"/>
                </a:solidFill>
                <a:latin typeface="Oswald"/>
                <a:ea typeface="Oswald"/>
                <a:cs typeface="Oswald"/>
                <a:sym typeface="Oswald"/>
              </a:rPr>
              <a:t>Keith</a:t>
            </a:r>
            <a:endParaRPr>
              <a:solidFill>
                <a:schemeClr val="accent2"/>
              </a:solidFill>
              <a:latin typeface="Oswald"/>
              <a:ea typeface="Oswald"/>
              <a:cs typeface="Oswald"/>
              <a:sym typeface="Oswald"/>
            </a:endParaRPr>
          </a:p>
        </p:txBody>
      </p:sp>
      <p:sp>
        <p:nvSpPr>
          <p:cNvPr id="155" name="Google Shape;155;p24"/>
          <p:cNvSpPr txBox="1"/>
          <p:nvPr/>
        </p:nvSpPr>
        <p:spPr>
          <a:xfrm>
            <a:off x="0" y="4743300"/>
            <a:ext cx="3022500" cy="4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accent2"/>
                </a:solidFill>
                <a:latin typeface="Oswald"/>
                <a:ea typeface="Oswald"/>
                <a:cs typeface="Oswald"/>
                <a:sym typeface="Oswald"/>
              </a:rPr>
              <a:t>J. Wrenn &amp; S. Krishnamurthi, 2019, 2020</a:t>
            </a:r>
            <a:endParaRPr>
              <a:solidFill>
                <a:schemeClr val="accent2"/>
              </a:solidFill>
              <a:latin typeface="Oswald"/>
              <a:ea typeface="Oswald"/>
              <a:cs typeface="Oswald"/>
              <a:sym typeface="Oswa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idx="1" type="body"/>
          </p:nvPr>
        </p:nvSpPr>
        <p:spPr>
          <a:xfrm>
            <a:off x="311700" y="1017725"/>
            <a:ext cx="8520600" cy="4617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GB"/>
              <a:t>Faded Parsons Problems</a:t>
            </a:r>
            <a:endParaRPr/>
          </a:p>
        </p:txBody>
      </p:sp>
      <p:pic>
        <p:nvPicPr>
          <p:cNvPr id="161" name="Google Shape;161;p25"/>
          <p:cNvPicPr preferRelativeResize="0"/>
          <p:nvPr/>
        </p:nvPicPr>
        <p:blipFill>
          <a:blip r:embed="rId3">
            <a:alphaModFix/>
          </a:blip>
          <a:stretch>
            <a:fillRect/>
          </a:stretch>
        </p:blipFill>
        <p:spPr>
          <a:xfrm>
            <a:off x="934063" y="1465917"/>
            <a:ext cx="7275879" cy="976050"/>
          </a:xfrm>
          <a:prstGeom prst="rect">
            <a:avLst/>
          </a:prstGeom>
          <a:noFill/>
          <a:ln>
            <a:noFill/>
          </a:ln>
        </p:spPr>
      </p:pic>
      <p:pic>
        <p:nvPicPr>
          <p:cNvPr id="162" name="Google Shape;162;p25"/>
          <p:cNvPicPr preferRelativeResize="0"/>
          <p:nvPr/>
        </p:nvPicPr>
        <p:blipFill>
          <a:blip r:embed="rId4">
            <a:alphaModFix/>
          </a:blip>
          <a:stretch>
            <a:fillRect/>
          </a:stretch>
        </p:blipFill>
        <p:spPr>
          <a:xfrm>
            <a:off x="2283125" y="2890175"/>
            <a:ext cx="4577749" cy="1956725"/>
          </a:xfrm>
          <a:prstGeom prst="rect">
            <a:avLst/>
          </a:prstGeom>
          <a:noFill/>
          <a:ln>
            <a:noFill/>
          </a:ln>
        </p:spPr>
      </p:pic>
      <p:sp>
        <p:nvSpPr>
          <p:cNvPr id="163" name="Google Shape;163;p25"/>
          <p:cNvSpPr txBox="1"/>
          <p:nvPr>
            <p:ph idx="1" type="body"/>
          </p:nvPr>
        </p:nvSpPr>
        <p:spPr>
          <a:xfrm>
            <a:off x="311700" y="2477940"/>
            <a:ext cx="8520600" cy="14067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GB"/>
              <a:t>Design-level </a:t>
            </a:r>
            <a:r>
              <a:rPr lang="en-GB"/>
              <a:t>Parsons Problems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64" name="Google Shape;16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Parsons Problems</a:t>
            </a:r>
            <a:endParaRPr/>
          </a:p>
        </p:txBody>
      </p:sp>
      <p:sp>
        <p:nvSpPr>
          <p:cNvPr id="165" name="Google Shape;165;p25"/>
          <p:cNvSpPr txBox="1"/>
          <p:nvPr>
            <p:ph type="title"/>
          </p:nvPr>
        </p:nvSpPr>
        <p:spPr>
          <a:xfrm>
            <a:off x="311700" y="197225"/>
            <a:ext cx="8520600" cy="40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00"/>
              <a:t>Step 2: Search for analogous problems and Step 4: Evaluate a potential solution</a:t>
            </a:r>
            <a:endParaRPr sz="1400"/>
          </a:p>
        </p:txBody>
      </p:sp>
      <p:sp>
        <p:nvSpPr>
          <p:cNvPr id="166" name="Google Shape;166;p25"/>
          <p:cNvSpPr txBox="1"/>
          <p:nvPr/>
        </p:nvSpPr>
        <p:spPr>
          <a:xfrm>
            <a:off x="8526025" y="4743300"/>
            <a:ext cx="618000" cy="4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accent2"/>
                </a:solidFill>
                <a:latin typeface="Oswald"/>
                <a:ea typeface="Oswald"/>
                <a:cs typeface="Oswald"/>
                <a:sym typeface="Oswald"/>
              </a:rPr>
              <a:t>Yulia</a:t>
            </a:r>
            <a:endParaRPr>
              <a:solidFill>
                <a:schemeClr val="accent2"/>
              </a:solidFill>
              <a:latin typeface="Oswald"/>
              <a:ea typeface="Oswald"/>
              <a:cs typeface="Oswald"/>
              <a:sym typeface="Oswald"/>
            </a:endParaRPr>
          </a:p>
        </p:txBody>
      </p:sp>
      <p:sp>
        <p:nvSpPr>
          <p:cNvPr id="167" name="Google Shape;167;p25"/>
          <p:cNvSpPr txBox="1"/>
          <p:nvPr/>
        </p:nvSpPr>
        <p:spPr>
          <a:xfrm>
            <a:off x="0" y="4570800"/>
            <a:ext cx="19044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accent2"/>
                </a:solidFill>
                <a:latin typeface="Oswald"/>
                <a:ea typeface="Oswald"/>
                <a:cs typeface="Oswald"/>
                <a:sym typeface="Oswald"/>
              </a:rPr>
              <a:t>N. Weinman et al., 2021;</a:t>
            </a:r>
            <a:endParaRPr>
              <a:solidFill>
                <a:schemeClr val="accent2"/>
              </a:solidFill>
              <a:latin typeface="Oswald"/>
              <a:ea typeface="Oswald"/>
              <a:cs typeface="Oswald"/>
              <a:sym typeface="Oswald"/>
            </a:endParaRPr>
          </a:p>
          <a:p>
            <a:pPr indent="0" lvl="0" marL="0" rtl="0" algn="l">
              <a:spcBef>
                <a:spcPts val="0"/>
              </a:spcBef>
              <a:spcAft>
                <a:spcPts val="0"/>
              </a:spcAft>
              <a:buNone/>
            </a:pPr>
            <a:r>
              <a:rPr lang="en-GB">
                <a:solidFill>
                  <a:schemeClr val="accent2"/>
                </a:solidFill>
                <a:latin typeface="Oswald"/>
                <a:ea typeface="Oswald"/>
                <a:cs typeface="Oswald"/>
                <a:sym typeface="Oswald"/>
              </a:rPr>
              <a:t>R. Garcia, 2021</a:t>
            </a:r>
            <a:endParaRPr>
              <a:solidFill>
                <a:schemeClr val="accent2"/>
              </a:solidFill>
              <a:latin typeface="Oswald"/>
              <a:ea typeface="Oswald"/>
              <a:cs typeface="Oswald"/>
              <a:sym typeface="Oswa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6"/>
          <p:cNvSpPr txBox="1"/>
          <p:nvPr>
            <p:ph type="title"/>
          </p:nvPr>
        </p:nvSpPr>
        <p:spPr>
          <a:xfrm>
            <a:off x="311713"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Enhanced compiler error messages (ECEMs)</a:t>
            </a:r>
            <a:endParaRPr/>
          </a:p>
        </p:txBody>
      </p:sp>
      <p:graphicFrame>
        <p:nvGraphicFramePr>
          <p:cNvPr id="173" name="Google Shape;173;p26"/>
          <p:cNvGraphicFramePr/>
          <p:nvPr/>
        </p:nvGraphicFramePr>
        <p:xfrm>
          <a:off x="687250" y="1322525"/>
          <a:ext cx="3000000" cy="3000000"/>
        </p:xfrm>
        <a:graphic>
          <a:graphicData uri="http://schemas.openxmlformats.org/drawingml/2006/table">
            <a:tbl>
              <a:tblPr>
                <a:noFill/>
                <a:tableStyleId>{5ABAF5D2-89CB-4B6A-B408-8F409984B73B}</a:tableStyleId>
              </a:tblPr>
              <a:tblGrid>
                <a:gridCol w="3715750"/>
                <a:gridCol w="4052000"/>
              </a:tblGrid>
              <a:tr h="588850">
                <a:tc>
                  <a:txBody>
                    <a:bodyPr/>
                    <a:lstStyle/>
                    <a:p>
                      <a:pPr indent="0" lvl="0" marL="0" rtl="0" algn="ctr">
                        <a:lnSpc>
                          <a:spcPct val="115000"/>
                        </a:lnSpc>
                        <a:spcBef>
                          <a:spcPts val="0"/>
                        </a:spcBef>
                        <a:spcAft>
                          <a:spcPts val="0"/>
                        </a:spcAft>
                        <a:buNone/>
                      </a:pPr>
                      <a:r>
                        <a:rPr lang="en-GB" sz="1600">
                          <a:solidFill>
                            <a:schemeClr val="dk1"/>
                          </a:solidFill>
                          <a:latin typeface="Average"/>
                          <a:ea typeface="Average"/>
                          <a:cs typeface="Average"/>
                          <a:sym typeface="Average"/>
                        </a:rPr>
                        <a:t>CEM</a:t>
                      </a:r>
                      <a:endParaRPr sz="1600">
                        <a:solidFill>
                          <a:schemeClr val="dk1"/>
                        </a:solidFill>
                        <a:latin typeface="Average"/>
                        <a:ea typeface="Average"/>
                        <a:cs typeface="Average"/>
                        <a:sym typeface="Average"/>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600">
                          <a:solidFill>
                            <a:schemeClr val="dk1"/>
                          </a:solidFill>
                          <a:latin typeface="Average"/>
                          <a:ea typeface="Average"/>
                          <a:cs typeface="Average"/>
                          <a:sym typeface="Average"/>
                        </a:rPr>
                        <a:t>ECEM</a:t>
                      </a:r>
                      <a:endParaRPr sz="1600">
                        <a:solidFill>
                          <a:schemeClr val="dk1"/>
                        </a:solidFill>
                        <a:latin typeface="Average"/>
                        <a:ea typeface="Average"/>
                        <a:cs typeface="Average"/>
                        <a:sym typeface="Average"/>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291150">
                <a:tc>
                  <a:txBody>
                    <a:bodyPr/>
                    <a:lstStyle/>
                    <a:p>
                      <a:pPr indent="0" lvl="0" marL="0" rtl="0" algn="l">
                        <a:lnSpc>
                          <a:spcPct val="115000"/>
                        </a:lnSpc>
                        <a:spcBef>
                          <a:spcPts val="0"/>
                        </a:spcBef>
                        <a:spcAft>
                          <a:spcPts val="0"/>
                        </a:spcAft>
                        <a:buNone/>
                      </a:pPr>
                      <a:r>
                        <a:rPr lang="en-GB">
                          <a:solidFill>
                            <a:schemeClr val="dk1"/>
                          </a:solidFill>
                          <a:latin typeface="Roboto Mono"/>
                          <a:ea typeface="Roboto Mono"/>
                          <a:cs typeface="Roboto Mono"/>
                          <a:sym typeface="Roboto Mono"/>
                        </a:rPr>
                        <a:t>9:21: error: expected ‘=’, ‘,’, ‘;’, ‘asm’ or ‘__attribute__’ before ‘feet’.</a:t>
                      </a:r>
                      <a:endParaRPr>
                        <a:solidFill>
                          <a:schemeClr val="dk1"/>
                        </a:solidFill>
                        <a:latin typeface="Roboto Mono"/>
                        <a:ea typeface="Roboto Mono"/>
                        <a:cs typeface="Roboto Mono"/>
                        <a:sym typeface="Roboto Mono"/>
                      </a:endParaRPr>
                    </a:p>
                  </a:txBody>
                  <a:tcPr marT="54000" marB="19050" marR="136800" marL="1368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3600">
                          <a:solidFill>
                            <a:schemeClr val="dk1"/>
                          </a:solidFill>
                          <a:latin typeface="Roboto Mono"/>
                          <a:ea typeface="Roboto Mono"/>
                          <a:cs typeface="Roboto Mono"/>
                          <a:sym typeface="Roboto Mono"/>
                        </a:rPr>
                        <a:t>?</a:t>
                      </a:r>
                      <a:endParaRPr sz="3600">
                        <a:solidFill>
                          <a:schemeClr val="dk1"/>
                        </a:solidFill>
                        <a:latin typeface="Roboto Mono"/>
                        <a:ea typeface="Roboto Mono"/>
                        <a:cs typeface="Roboto Mono"/>
                        <a:sym typeface="Roboto Mono"/>
                      </a:endParaRPr>
                    </a:p>
                  </a:txBody>
                  <a:tcPr marT="54000" marB="18000" marR="136800" marL="1368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
        <p:nvSpPr>
          <p:cNvPr id="174" name="Google Shape;174;p26"/>
          <p:cNvSpPr txBox="1"/>
          <p:nvPr>
            <p:ph type="title"/>
          </p:nvPr>
        </p:nvSpPr>
        <p:spPr>
          <a:xfrm>
            <a:off x="311700" y="197225"/>
            <a:ext cx="8520600" cy="40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00"/>
              <a:t>Step 5: Implement a Solution</a:t>
            </a:r>
            <a:endParaRPr sz="1400"/>
          </a:p>
        </p:txBody>
      </p:sp>
      <p:sp>
        <p:nvSpPr>
          <p:cNvPr id="175" name="Google Shape;175;p26"/>
          <p:cNvSpPr txBox="1"/>
          <p:nvPr/>
        </p:nvSpPr>
        <p:spPr>
          <a:xfrm>
            <a:off x="8526025" y="4743300"/>
            <a:ext cx="618000" cy="4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accent2"/>
                </a:solidFill>
                <a:latin typeface="Oswald"/>
                <a:ea typeface="Oswald"/>
                <a:cs typeface="Oswald"/>
                <a:sym typeface="Oswald"/>
              </a:rPr>
              <a:t>Yulia</a:t>
            </a:r>
            <a:endParaRPr>
              <a:solidFill>
                <a:schemeClr val="accent2"/>
              </a:solidFill>
              <a:latin typeface="Oswald"/>
              <a:ea typeface="Oswald"/>
              <a:cs typeface="Oswald"/>
              <a:sym typeface="Oswald"/>
            </a:endParaRPr>
          </a:p>
        </p:txBody>
      </p:sp>
      <p:sp>
        <p:nvSpPr>
          <p:cNvPr id="176" name="Google Shape;176;p26"/>
          <p:cNvSpPr txBox="1"/>
          <p:nvPr/>
        </p:nvSpPr>
        <p:spPr>
          <a:xfrm>
            <a:off x="0" y="4570800"/>
            <a:ext cx="1625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accent2"/>
                </a:solidFill>
                <a:latin typeface="Oswald"/>
                <a:ea typeface="Oswald"/>
                <a:cs typeface="Oswald"/>
                <a:sym typeface="Oswald"/>
              </a:rPr>
              <a:t>J. Prather et al., 2017;</a:t>
            </a:r>
            <a:endParaRPr>
              <a:solidFill>
                <a:schemeClr val="accent2"/>
              </a:solidFill>
              <a:latin typeface="Oswald"/>
              <a:ea typeface="Oswald"/>
              <a:cs typeface="Oswald"/>
              <a:sym typeface="Oswald"/>
            </a:endParaRPr>
          </a:p>
          <a:p>
            <a:pPr indent="0" lvl="0" marL="0" rtl="0" algn="l">
              <a:spcBef>
                <a:spcPts val="0"/>
              </a:spcBef>
              <a:spcAft>
                <a:spcPts val="0"/>
              </a:spcAft>
              <a:buNone/>
            </a:pPr>
            <a:r>
              <a:rPr lang="en-GB">
                <a:solidFill>
                  <a:schemeClr val="accent2"/>
                </a:solidFill>
                <a:latin typeface="Oswald"/>
                <a:ea typeface="Oswald"/>
                <a:cs typeface="Oswald"/>
                <a:sym typeface="Oswald"/>
              </a:rPr>
              <a:t>P. Denny et al., 2020</a:t>
            </a:r>
            <a:endParaRPr>
              <a:solidFill>
                <a:schemeClr val="accent2"/>
              </a:solidFill>
              <a:latin typeface="Oswald"/>
              <a:ea typeface="Oswald"/>
              <a:cs typeface="Oswald"/>
              <a:sym typeface="Oswa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graphicFrame>
        <p:nvGraphicFramePr>
          <p:cNvPr id="181" name="Google Shape;181;p27"/>
          <p:cNvGraphicFramePr/>
          <p:nvPr/>
        </p:nvGraphicFramePr>
        <p:xfrm>
          <a:off x="687263" y="1322525"/>
          <a:ext cx="3000000" cy="3000000"/>
        </p:xfrm>
        <a:graphic>
          <a:graphicData uri="http://schemas.openxmlformats.org/drawingml/2006/table">
            <a:tbl>
              <a:tblPr>
                <a:noFill/>
                <a:tableStyleId>{5ABAF5D2-89CB-4B6A-B408-8F409984B73B}</a:tableStyleId>
              </a:tblPr>
              <a:tblGrid>
                <a:gridCol w="3716600"/>
                <a:gridCol w="4052925"/>
              </a:tblGrid>
              <a:tr h="588100">
                <a:tc>
                  <a:txBody>
                    <a:bodyPr/>
                    <a:lstStyle/>
                    <a:p>
                      <a:pPr indent="0" lvl="0" marL="0" rtl="0" algn="ctr">
                        <a:lnSpc>
                          <a:spcPct val="115000"/>
                        </a:lnSpc>
                        <a:spcBef>
                          <a:spcPts val="0"/>
                        </a:spcBef>
                        <a:spcAft>
                          <a:spcPts val="0"/>
                        </a:spcAft>
                        <a:buNone/>
                      </a:pPr>
                      <a:r>
                        <a:rPr lang="en-GB" sz="1600">
                          <a:solidFill>
                            <a:schemeClr val="dk1"/>
                          </a:solidFill>
                          <a:latin typeface="Average"/>
                          <a:ea typeface="Average"/>
                          <a:cs typeface="Average"/>
                          <a:sym typeface="Average"/>
                        </a:rPr>
                        <a:t>CEM</a:t>
                      </a:r>
                      <a:endParaRPr sz="1600">
                        <a:solidFill>
                          <a:schemeClr val="dk1"/>
                        </a:solidFill>
                        <a:latin typeface="Average"/>
                        <a:ea typeface="Average"/>
                        <a:cs typeface="Average"/>
                        <a:sym typeface="Average"/>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GB" sz="1600">
                          <a:solidFill>
                            <a:schemeClr val="dk1"/>
                          </a:solidFill>
                          <a:latin typeface="Average"/>
                          <a:ea typeface="Average"/>
                          <a:cs typeface="Average"/>
                          <a:sym typeface="Average"/>
                        </a:rPr>
                        <a:t>ECEM</a:t>
                      </a:r>
                      <a:endParaRPr sz="1600">
                        <a:solidFill>
                          <a:schemeClr val="dk1"/>
                        </a:solidFill>
                        <a:latin typeface="Average"/>
                        <a:ea typeface="Average"/>
                        <a:cs typeface="Average"/>
                        <a:sym typeface="Average"/>
                      </a:endParaRPr>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291900">
                <a:tc>
                  <a:txBody>
                    <a:bodyPr/>
                    <a:lstStyle/>
                    <a:p>
                      <a:pPr indent="0" lvl="0" marL="0" rtl="0" algn="l">
                        <a:lnSpc>
                          <a:spcPct val="115000"/>
                        </a:lnSpc>
                        <a:spcBef>
                          <a:spcPts val="0"/>
                        </a:spcBef>
                        <a:spcAft>
                          <a:spcPts val="0"/>
                        </a:spcAft>
                        <a:buNone/>
                      </a:pPr>
                      <a:r>
                        <a:rPr lang="en-GB">
                          <a:solidFill>
                            <a:schemeClr val="dk1"/>
                          </a:solidFill>
                          <a:latin typeface="Roboto Mono"/>
                          <a:ea typeface="Roboto Mono"/>
                          <a:cs typeface="Roboto Mono"/>
                          <a:sym typeface="Roboto Mono"/>
                        </a:rPr>
                        <a:t>9:21: error: expected ‘=’, ‘,’, ‘;’, ‘asm’ or ‘__attribute__’ before ‘feet’.</a:t>
                      </a:r>
                      <a:endParaRPr>
                        <a:solidFill>
                          <a:schemeClr val="dk1"/>
                        </a:solidFill>
                        <a:latin typeface="Roboto Mono"/>
                        <a:ea typeface="Roboto Mono"/>
                        <a:cs typeface="Roboto Mono"/>
                        <a:sym typeface="Roboto Mono"/>
                      </a:endParaRPr>
                    </a:p>
                  </a:txBody>
                  <a:tcPr marT="54000" marB="19050" marR="136800" marL="1368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GB">
                          <a:solidFill>
                            <a:schemeClr val="dk1"/>
                          </a:solidFill>
                          <a:latin typeface="Roboto Mono"/>
                          <a:ea typeface="Roboto Mono"/>
                          <a:cs typeface="Roboto Mono"/>
                          <a:sym typeface="Roboto Mono"/>
                        </a:rPr>
                        <a:t>A comma appears to be missing. When declaring multiple variables on the same line, names should be separated by commas.</a:t>
                      </a:r>
                      <a:endParaRPr>
                        <a:solidFill>
                          <a:schemeClr val="dk1"/>
                        </a:solidFill>
                        <a:latin typeface="Roboto Mono"/>
                        <a:ea typeface="Roboto Mono"/>
                        <a:cs typeface="Roboto Mono"/>
                        <a:sym typeface="Roboto Mono"/>
                      </a:endParaRPr>
                    </a:p>
                  </a:txBody>
                  <a:tcPr marT="54000" marB="19050" marR="136800" marL="136800"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
        <p:nvSpPr>
          <p:cNvPr id="182" name="Google Shape;182;p27"/>
          <p:cNvSpPr txBox="1"/>
          <p:nvPr>
            <p:ph type="title"/>
          </p:nvPr>
        </p:nvSpPr>
        <p:spPr>
          <a:xfrm>
            <a:off x="311713"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Enhanced compiler error messages (ECEMs)</a:t>
            </a:r>
            <a:endParaRPr/>
          </a:p>
        </p:txBody>
      </p:sp>
      <p:sp>
        <p:nvSpPr>
          <p:cNvPr id="183" name="Google Shape;183;p27"/>
          <p:cNvSpPr txBox="1"/>
          <p:nvPr>
            <p:ph type="title"/>
          </p:nvPr>
        </p:nvSpPr>
        <p:spPr>
          <a:xfrm>
            <a:off x="311700" y="197225"/>
            <a:ext cx="8520600" cy="40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00"/>
              <a:t>Step 5: Implement a Solution</a:t>
            </a:r>
            <a:endParaRPr sz="1400"/>
          </a:p>
        </p:txBody>
      </p:sp>
      <p:sp>
        <p:nvSpPr>
          <p:cNvPr id="184" name="Google Shape;184;p27"/>
          <p:cNvSpPr txBox="1"/>
          <p:nvPr/>
        </p:nvSpPr>
        <p:spPr>
          <a:xfrm>
            <a:off x="8526025" y="4743300"/>
            <a:ext cx="618000" cy="4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accent2"/>
                </a:solidFill>
                <a:latin typeface="Oswald"/>
                <a:ea typeface="Oswald"/>
                <a:cs typeface="Oswald"/>
                <a:sym typeface="Oswald"/>
              </a:rPr>
              <a:t>Yulia</a:t>
            </a:r>
            <a:endParaRPr>
              <a:solidFill>
                <a:schemeClr val="accent2"/>
              </a:solidFill>
              <a:latin typeface="Oswald"/>
              <a:ea typeface="Oswald"/>
              <a:cs typeface="Oswald"/>
              <a:sym typeface="Oswald"/>
            </a:endParaRPr>
          </a:p>
        </p:txBody>
      </p:sp>
      <p:sp>
        <p:nvSpPr>
          <p:cNvPr id="185" name="Google Shape;185;p27"/>
          <p:cNvSpPr txBox="1"/>
          <p:nvPr/>
        </p:nvSpPr>
        <p:spPr>
          <a:xfrm>
            <a:off x="0" y="4570800"/>
            <a:ext cx="1625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accent2"/>
                </a:solidFill>
                <a:latin typeface="Oswald"/>
                <a:ea typeface="Oswald"/>
                <a:cs typeface="Oswald"/>
                <a:sym typeface="Oswald"/>
              </a:rPr>
              <a:t>J. Prather et al., 2017;</a:t>
            </a:r>
            <a:endParaRPr>
              <a:solidFill>
                <a:schemeClr val="accent2"/>
              </a:solidFill>
              <a:latin typeface="Oswald"/>
              <a:ea typeface="Oswald"/>
              <a:cs typeface="Oswald"/>
              <a:sym typeface="Oswald"/>
            </a:endParaRPr>
          </a:p>
          <a:p>
            <a:pPr indent="0" lvl="0" marL="0" rtl="0" algn="l">
              <a:spcBef>
                <a:spcPts val="0"/>
              </a:spcBef>
              <a:spcAft>
                <a:spcPts val="0"/>
              </a:spcAft>
              <a:buNone/>
            </a:pPr>
            <a:r>
              <a:rPr lang="en-GB">
                <a:solidFill>
                  <a:schemeClr val="accent2"/>
                </a:solidFill>
                <a:latin typeface="Oswald"/>
                <a:ea typeface="Oswald"/>
                <a:cs typeface="Oswald"/>
                <a:sym typeface="Oswald"/>
              </a:rPr>
              <a:t>P. Denny et al., 2020</a:t>
            </a:r>
            <a:endParaRPr>
              <a:solidFill>
                <a:schemeClr val="accent2"/>
              </a:solidFill>
              <a:latin typeface="Oswald"/>
              <a:ea typeface="Oswald"/>
              <a:cs typeface="Oswald"/>
              <a:sym typeface="Oswa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Contribution</a:t>
            </a:r>
            <a:endParaRPr/>
          </a:p>
        </p:txBody>
      </p:sp>
      <p:sp>
        <p:nvSpPr>
          <p:cNvPr id="191" name="Google Shape;191;p28"/>
          <p:cNvSpPr txBox="1"/>
          <p:nvPr>
            <p:ph idx="1" type="body"/>
          </p:nvPr>
        </p:nvSpPr>
        <p:spPr>
          <a:xfrm>
            <a:off x="311700" y="1152475"/>
            <a:ext cx="8520600" cy="3666600"/>
          </a:xfrm>
          <a:prstGeom prst="rect">
            <a:avLst/>
          </a:prstGeom>
        </p:spPr>
        <p:txBody>
          <a:bodyPr anchorCtr="0" anchor="t" bIns="91425" lIns="91425" spcFirstLastPara="1" rIns="91425" wrap="square" tIns="91425">
            <a:normAutofit/>
          </a:bodyPr>
          <a:lstStyle/>
          <a:p>
            <a:pPr indent="0" lvl="0" marL="0" rtl="0" algn="l">
              <a:spcBef>
                <a:spcPts val="1000"/>
              </a:spcBef>
              <a:spcAft>
                <a:spcPts val="0"/>
              </a:spcAft>
              <a:buNone/>
            </a:pPr>
            <a:r>
              <a:rPr lang="en-GB"/>
              <a:t>There is an </a:t>
            </a:r>
            <a:r>
              <a:rPr lang="en-GB"/>
              <a:t>opportunity</a:t>
            </a:r>
            <a:r>
              <a:rPr lang="en-GB"/>
              <a:t> to scaffold problem solving and metacognitive interventions into a tool which we will call “A Pedagogic IDE”.</a:t>
            </a:r>
            <a:endParaRPr/>
          </a:p>
          <a:p>
            <a:pPr indent="0" lvl="0" marL="0" rtl="0" algn="l">
              <a:spcBef>
                <a:spcPts val="1200"/>
              </a:spcBef>
              <a:spcAft>
                <a:spcPts val="1200"/>
              </a:spcAft>
              <a:buNone/>
            </a:pPr>
            <a:r>
              <a:t/>
            </a:r>
            <a:endParaRPr/>
          </a:p>
        </p:txBody>
      </p:sp>
      <p:sp>
        <p:nvSpPr>
          <p:cNvPr id="192" name="Google Shape;192;p28"/>
          <p:cNvSpPr txBox="1"/>
          <p:nvPr/>
        </p:nvSpPr>
        <p:spPr>
          <a:xfrm>
            <a:off x="8526025" y="4743300"/>
            <a:ext cx="618000" cy="4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accent2"/>
                </a:solidFill>
                <a:latin typeface="Oswald"/>
                <a:ea typeface="Oswald"/>
                <a:cs typeface="Oswald"/>
                <a:sym typeface="Oswald"/>
              </a:rPr>
              <a:t>Keith</a:t>
            </a:r>
            <a:endParaRPr>
              <a:solidFill>
                <a:schemeClr val="accent2"/>
              </a:solidFill>
              <a:latin typeface="Oswald"/>
              <a:ea typeface="Oswald"/>
              <a:cs typeface="Oswald"/>
              <a:sym typeface="Oswa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9"/>
          <p:cNvSpPr txBox="1"/>
          <p:nvPr>
            <p:ph type="title"/>
          </p:nvPr>
        </p:nvSpPr>
        <p:spPr>
          <a:xfrm>
            <a:off x="645900" y="1131750"/>
            <a:ext cx="7852200" cy="2880000"/>
          </a:xfrm>
          <a:prstGeom prst="rect">
            <a:avLst/>
          </a:prstGeom>
        </p:spPr>
        <p:txBody>
          <a:bodyPr anchorCtr="0" anchor="ctr" bIns="91425" lIns="91425" spcFirstLastPara="1" rIns="91425" wrap="square" tIns="91425">
            <a:noAutofit/>
          </a:bodyPr>
          <a:lstStyle/>
          <a:p>
            <a:pPr indent="0" lvl="0" marL="0" rtl="0" algn="l">
              <a:lnSpc>
                <a:spcPct val="115000"/>
              </a:lnSpc>
              <a:spcBef>
                <a:spcPts val="1000"/>
              </a:spcBef>
              <a:spcAft>
                <a:spcPts val="0"/>
              </a:spcAft>
              <a:buNone/>
            </a:pPr>
            <a:r>
              <a:rPr lang="en-GB" sz="3000">
                <a:solidFill>
                  <a:schemeClr val="accent3"/>
                </a:solidFill>
                <a:latin typeface="Average"/>
                <a:ea typeface="Average"/>
                <a:cs typeface="Average"/>
                <a:sym typeface="Average"/>
              </a:rPr>
              <a:t>RQ1: </a:t>
            </a:r>
            <a:endParaRPr sz="3000">
              <a:solidFill>
                <a:schemeClr val="accent3"/>
              </a:solidFill>
              <a:latin typeface="Average"/>
              <a:ea typeface="Average"/>
              <a:cs typeface="Average"/>
              <a:sym typeface="Average"/>
            </a:endParaRPr>
          </a:p>
          <a:p>
            <a:pPr indent="0" lvl="0" marL="0" rtl="0" algn="l">
              <a:lnSpc>
                <a:spcPct val="115000"/>
              </a:lnSpc>
              <a:spcBef>
                <a:spcPts val="1200"/>
              </a:spcBef>
              <a:spcAft>
                <a:spcPts val="1200"/>
              </a:spcAft>
              <a:buNone/>
            </a:pPr>
            <a:r>
              <a:rPr lang="en-GB" sz="3000">
                <a:solidFill>
                  <a:schemeClr val="accent3"/>
                </a:solidFill>
                <a:latin typeface="Average"/>
                <a:ea typeface="Average"/>
                <a:cs typeface="Average"/>
                <a:sym typeface="Average"/>
              </a:rPr>
              <a:t>To what extent can a pedagogic IDE offer features that explicitly target distinct steps in a problem-solving process?</a:t>
            </a:r>
            <a:r>
              <a:rPr lang="en-GB" sz="3400">
                <a:solidFill>
                  <a:schemeClr val="accent3"/>
                </a:solidFill>
                <a:latin typeface="Average"/>
                <a:ea typeface="Average"/>
                <a:cs typeface="Average"/>
                <a:sym typeface="Average"/>
              </a:rPr>
              <a:t> </a:t>
            </a:r>
            <a:endParaRPr sz="5200"/>
          </a:p>
        </p:txBody>
      </p:sp>
      <p:sp>
        <p:nvSpPr>
          <p:cNvPr id="198" name="Google Shape;198;p29"/>
          <p:cNvSpPr txBox="1"/>
          <p:nvPr/>
        </p:nvSpPr>
        <p:spPr>
          <a:xfrm>
            <a:off x="8526025" y="4743300"/>
            <a:ext cx="618000" cy="4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accent2"/>
                </a:solidFill>
                <a:latin typeface="Oswald"/>
                <a:ea typeface="Oswald"/>
                <a:cs typeface="Oswald"/>
                <a:sym typeface="Oswald"/>
              </a:rPr>
              <a:t>Keith</a:t>
            </a:r>
            <a:endParaRPr>
              <a:solidFill>
                <a:schemeClr val="accent2"/>
              </a:solidFill>
              <a:latin typeface="Oswald"/>
              <a:ea typeface="Oswald"/>
              <a:cs typeface="Oswald"/>
              <a:sym typeface="Oswa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0"/>
          <p:cNvSpPr txBox="1"/>
          <p:nvPr>
            <p:ph type="title"/>
          </p:nvPr>
        </p:nvSpPr>
        <p:spPr>
          <a:xfrm>
            <a:off x="645900" y="1102756"/>
            <a:ext cx="7852200" cy="2880000"/>
          </a:xfrm>
          <a:prstGeom prst="rect">
            <a:avLst/>
          </a:prstGeom>
        </p:spPr>
        <p:txBody>
          <a:bodyPr anchorCtr="0" anchor="ctr" bIns="91425" lIns="91425" spcFirstLastPara="1" rIns="91425" wrap="square" tIns="91425">
            <a:noAutofit/>
          </a:bodyPr>
          <a:lstStyle/>
          <a:p>
            <a:pPr indent="0" lvl="0" marL="0" rtl="0" algn="l">
              <a:lnSpc>
                <a:spcPct val="115000"/>
              </a:lnSpc>
              <a:spcBef>
                <a:spcPts val="1000"/>
              </a:spcBef>
              <a:spcAft>
                <a:spcPts val="0"/>
              </a:spcAft>
              <a:buNone/>
            </a:pPr>
            <a:r>
              <a:rPr lang="en-GB" sz="3000">
                <a:solidFill>
                  <a:schemeClr val="accent3"/>
                </a:solidFill>
                <a:latin typeface="Average"/>
                <a:ea typeface="Average"/>
                <a:cs typeface="Average"/>
                <a:sym typeface="Average"/>
              </a:rPr>
              <a:t>RQ2: </a:t>
            </a:r>
            <a:endParaRPr sz="3000">
              <a:solidFill>
                <a:schemeClr val="accent3"/>
              </a:solidFill>
              <a:latin typeface="Average"/>
              <a:ea typeface="Average"/>
              <a:cs typeface="Average"/>
              <a:sym typeface="Average"/>
            </a:endParaRPr>
          </a:p>
          <a:p>
            <a:pPr indent="0" lvl="0" marL="0" rtl="0" algn="l">
              <a:lnSpc>
                <a:spcPct val="115000"/>
              </a:lnSpc>
              <a:spcBef>
                <a:spcPts val="1200"/>
              </a:spcBef>
              <a:spcAft>
                <a:spcPts val="1200"/>
              </a:spcAft>
              <a:buNone/>
            </a:pPr>
            <a:r>
              <a:rPr lang="en-GB" sz="3000">
                <a:solidFill>
                  <a:schemeClr val="accent3"/>
                </a:solidFill>
                <a:latin typeface="Average"/>
                <a:ea typeface="Average"/>
                <a:cs typeface="Average"/>
                <a:sym typeface="Average"/>
              </a:rPr>
              <a:t>What are the benefits of metacognitive and problem-solving interventions in a pedagogic IDE?</a:t>
            </a:r>
            <a:endParaRPr sz="3000"/>
          </a:p>
        </p:txBody>
      </p:sp>
      <p:sp>
        <p:nvSpPr>
          <p:cNvPr id="204" name="Google Shape;204;p30"/>
          <p:cNvSpPr txBox="1"/>
          <p:nvPr/>
        </p:nvSpPr>
        <p:spPr>
          <a:xfrm>
            <a:off x="8526025" y="4743300"/>
            <a:ext cx="618000" cy="4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accent2"/>
                </a:solidFill>
                <a:latin typeface="Oswald"/>
                <a:ea typeface="Oswald"/>
                <a:cs typeface="Oswald"/>
                <a:sym typeface="Oswald"/>
              </a:rPr>
              <a:t>Keith</a:t>
            </a:r>
            <a:endParaRPr>
              <a:solidFill>
                <a:schemeClr val="accent2"/>
              </a:solidFill>
              <a:latin typeface="Oswald"/>
              <a:ea typeface="Oswald"/>
              <a:cs typeface="Oswald"/>
              <a:sym typeface="Oswa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Next </a:t>
            </a:r>
            <a:r>
              <a:rPr lang="en-GB"/>
              <a:t>Steps</a:t>
            </a:r>
            <a:endParaRPr/>
          </a:p>
        </p:txBody>
      </p:sp>
      <p:sp>
        <p:nvSpPr>
          <p:cNvPr id="210" name="Google Shape;210;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1000"/>
              </a:spcBef>
              <a:spcAft>
                <a:spcPts val="0"/>
              </a:spcAft>
              <a:buSzPts val="1800"/>
              <a:buAutoNum type="arabicPeriod"/>
            </a:pPr>
            <a:r>
              <a:rPr lang="en-GB"/>
              <a:t>Select interventions</a:t>
            </a:r>
            <a:endParaRPr/>
          </a:p>
          <a:p>
            <a:pPr indent="0" lvl="0" marL="0" rtl="0" algn="l">
              <a:lnSpc>
                <a:spcPct val="200000"/>
              </a:lnSpc>
              <a:spcBef>
                <a:spcPts val="1200"/>
              </a:spcBef>
              <a:spcAft>
                <a:spcPts val="1200"/>
              </a:spcAft>
              <a:buNone/>
            </a:pPr>
            <a:r>
              <a:t/>
            </a:r>
            <a:endParaRPr/>
          </a:p>
        </p:txBody>
      </p:sp>
      <p:sp>
        <p:nvSpPr>
          <p:cNvPr id="211" name="Google Shape;211;p31"/>
          <p:cNvSpPr txBox="1"/>
          <p:nvPr/>
        </p:nvSpPr>
        <p:spPr>
          <a:xfrm>
            <a:off x="8526025" y="4743300"/>
            <a:ext cx="618000" cy="4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accent2"/>
                </a:solidFill>
                <a:latin typeface="Oswald"/>
                <a:ea typeface="Oswald"/>
                <a:cs typeface="Oswald"/>
                <a:sym typeface="Oswald"/>
              </a:rPr>
              <a:t>Yulia</a:t>
            </a:r>
            <a:endParaRPr>
              <a:solidFill>
                <a:schemeClr val="accent2"/>
              </a:solidFill>
              <a:latin typeface="Oswald"/>
              <a:ea typeface="Oswald"/>
              <a:cs typeface="Oswald"/>
              <a:sym typeface="Oswa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Remember this thing?</a:t>
            </a:r>
            <a:endParaRPr/>
          </a:p>
        </p:txBody>
      </p:sp>
      <p:pic>
        <p:nvPicPr>
          <p:cNvPr id="66" name="Google Shape;66;p14"/>
          <p:cNvPicPr preferRelativeResize="0"/>
          <p:nvPr/>
        </p:nvPicPr>
        <p:blipFill>
          <a:blip r:embed="rId3">
            <a:alphaModFix/>
          </a:blip>
          <a:stretch>
            <a:fillRect/>
          </a:stretch>
        </p:blipFill>
        <p:spPr>
          <a:xfrm>
            <a:off x="3123500" y="1017725"/>
            <a:ext cx="2896995" cy="3820977"/>
          </a:xfrm>
          <a:prstGeom prst="rect">
            <a:avLst/>
          </a:prstGeom>
          <a:noFill/>
          <a:ln>
            <a:noFill/>
          </a:ln>
        </p:spPr>
      </p:pic>
      <p:sp>
        <p:nvSpPr>
          <p:cNvPr id="67" name="Google Shape;67;p14"/>
          <p:cNvSpPr txBox="1"/>
          <p:nvPr/>
        </p:nvSpPr>
        <p:spPr>
          <a:xfrm>
            <a:off x="8526025" y="4743300"/>
            <a:ext cx="618000" cy="4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accent2"/>
                </a:solidFill>
                <a:latin typeface="Oswald"/>
                <a:ea typeface="Oswald"/>
                <a:cs typeface="Oswald"/>
                <a:sym typeface="Oswald"/>
              </a:rPr>
              <a:t>Keith</a:t>
            </a:r>
            <a:endParaRPr>
              <a:solidFill>
                <a:schemeClr val="accent2"/>
              </a:solidFill>
              <a:latin typeface="Oswald"/>
              <a:ea typeface="Oswald"/>
              <a:cs typeface="Oswald"/>
              <a:sym typeface="Oswa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Next </a:t>
            </a:r>
            <a:r>
              <a:rPr lang="en-GB"/>
              <a:t>Steps</a:t>
            </a:r>
            <a:endParaRPr/>
          </a:p>
        </p:txBody>
      </p:sp>
      <p:sp>
        <p:nvSpPr>
          <p:cNvPr id="217" name="Google Shape;217;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1000"/>
              </a:spcBef>
              <a:spcAft>
                <a:spcPts val="0"/>
              </a:spcAft>
              <a:buSzPts val="1800"/>
              <a:buAutoNum type="arabicPeriod"/>
            </a:pPr>
            <a:r>
              <a:rPr lang="en-GB"/>
              <a:t>Select interventions</a:t>
            </a:r>
            <a:endParaRPr/>
          </a:p>
          <a:p>
            <a:pPr indent="-342900" lvl="0" marL="457200" rtl="0" algn="l">
              <a:lnSpc>
                <a:spcPct val="200000"/>
              </a:lnSpc>
              <a:spcBef>
                <a:spcPts val="0"/>
              </a:spcBef>
              <a:spcAft>
                <a:spcPts val="0"/>
              </a:spcAft>
              <a:buSzPts val="1800"/>
              <a:buAutoNum type="arabicPeriod"/>
            </a:pPr>
            <a:r>
              <a:rPr lang="en-GB"/>
              <a:t>Create a web-based IDE</a:t>
            </a:r>
            <a:endParaRPr/>
          </a:p>
          <a:p>
            <a:pPr indent="-342900" lvl="1" marL="914400" rtl="0" algn="l">
              <a:lnSpc>
                <a:spcPct val="200000"/>
              </a:lnSpc>
              <a:spcBef>
                <a:spcPts val="0"/>
              </a:spcBef>
              <a:spcAft>
                <a:spcPts val="0"/>
              </a:spcAft>
              <a:buSzPts val="1800"/>
              <a:buAutoNum type="alphaLcPeriod"/>
            </a:pPr>
            <a:r>
              <a:rPr lang="en-GB" sz="1800"/>
              <a:t>Implement interventions</a:t>
            </a:r>
            <a:endParaRPr sz="1800"/>
          </a:p>
          <a:p>
            <a:pPr indent="-342900" lvl="1" marL="914400" rtl="0" algn="l">
              <a:lnSpc>
                <a:spcPct val="200000"/>
              </a:lnSpc>
              <a:spcBef>
                <a:spcPts val="0"/>
              </a:spcBef>
              <a:spcAft>
                <a:spcPts val="0"/>
              </a:spcAft>
              <a:buSzPts val="1800"/>
              <a:buAutoNum type="alphaLcPeriod"/>
            </a:pPr>
            <a:r>
              <a:rPr lang="en-GB" sz="1800"/>
              <a:t>Run student code submissions</a:t>
            </a:r>
            <a:endParaRPr sz="1800"/>
          </a:p>
          <a:p>
            <a:pPr indent="0" lvl="0" marL="457200" rtl="0" algn="l">
              <a:lnSpc>
                <a:spcPct val="200000"/>
              </a:lnSpc>
              <a:spcBef>
                <a:spcPts val="1200"/>
              </a:spcBef>
              <a:spcAft>
                <a:spcPts val="1200"/>
              </a:spcAft>
              <a:buNone/>
            </a:pPr>
            <a:r>
              <a:t/>
            </a:r>
            <a:endParaRPr/>
          </a:p>
        </p:txBody>
      </p:sp>
      <p:sp>
        <p:nvSpPr>
          <p:cNvPr id="218" name="Google Shape;218;p32"/>
          <p:cNvSpPr txBox="1"/>
          <p:nvPr/>
        </p:nvSpPr>
        <p:spPr>
          <a:xfrm>
            <a:off x="8526025" y="4743300"/>
            <a:ext cx="618000" cy="4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accent2"/>
                </a:solidFill>
                <a:latin typeface="Oswald"/>
                <a:ea typeface="Oswald"/>
                <a:cs typeface="Oswald"/>
                <a:sym typeface="Oswald"/>
              </a:rPr>
              <a:t>Yulia</a:t>
            </a:r>
            <a:endParaRPr>
              <a:solidFill>
                <a:schemeClr val="accent2"/>
              </a:solidFill>
              <a:latin typeface="Oswald"/>
              <a:ea typeface="Oswald"/>
              <a:cs typeface="Oswald"/>
              <a:sym typeface="Oswa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Next </a:t>
            </a:r>
            <a:r>
              <a:rPr lang="en-GB"/>
              <a:t>Steps</a:t>
            </a:r>
            <a:endParaRPr/>
          </a:p>
        </p:txBody>
      </p:sp>
      <p:sp>
        <p:nvSpPr>
          <p:cNvPr id="224" name="Google Shape;224;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1000"/>
              </a:spcBef>
              <a:spcAft>
                <a:spcPts val="0"/>
              </a:spcAft>
              <a:buSzPts val="1800"/>
              <a:buAutoNum type="arabicPeriod"/>
            </a:pPr>
            <a:r>
              <a:rPr lang="en-GB"/>
              <a:t>Select interventions</a:t>
            </a:r>
            <a:endParaRPr/>
          </a:p>
          <a:p>
            <a:pPr indent="-342900" lvl="0" marL="457200" rtl="0" algn="l">
              <a:lnSpc>
                <a:spcPct val="200000"/>
              </a:lnSpc>
              <a:spcBef>
                <a:spcPts val="0"/>
              </a:spcBef>
              <a:spcAft>
                <a:spcPts val="0"/>
              </a:spcAft>
              <a:buSzPts val="1800"/>
              <a:buAutoNum type="arabicPeriod"/>
            </a:pPr>
            <a:r>
              <a:rPr lang="en-GB"/>
              <a:t>Create a web-based IDE</a:t>
            </a:r>
            <a:endParaRPr/>
          </a:p>
          <a:p>
            <a:pPr indent="-342900" lvl="1" marL="914400" rtl="0" algn="l">
              <a:lnSpc>
                <a:spcPct val="200000"/>
              </a:lnSpc>
              <a:spcBef>
                <a:spcPts val="0"/>
              </a:spcBef>
              <a:spcAft>
                <a:spcPts val="0"/>
              </a:spcAft>
              <a:buSzPts val="1800"/>
              <a:buAutoNum type="alphaLcPeriod"/>
            </a:pPr>
            <a:r>
              <a:rPr lang="en-GB" sz="1800"/>
              <a:t>Implement interventions</a:t>
            </a:r>
            <a:endParaRPr sz="1800"/>
          </a:p>
          <a:p>
            <a:pPr indent="-342900" lvl="1" marL="914400" rtl="0" algn="l">
              <a:lnSpc>
                <a:spcPct val="200000"/>
              </a:lnSpc>
              <a:spcBef>
                <a:spcPts val="0"/>
              </a:spcBef>
              <a:spcAft>
                <a:spcPts val="0"/>
              </a:spcAft>
              <a:buSzPts val="1800"/>
              <a:buAutoNum type="alphaLcPeriod"/>
            </a:pPr>
            <a:r>
              <a:rPr lang="en-GB" sz="1800"/>
              <a:t>Run student code submissions</a:t>
            </a:r>
            <a:endParaRPr sz="1800"/>
          </a:p>
          <a:p>
            <a:pPr indent="-342900" lvl="0" marL="457200" rtl="0" algn="l">
              <a:lnSpc>
                <a:spcPct val="200000"/>
              </a:lnSpc>
              <a:spcBef>
                <a:spcPts val="0"/>
              </a:spcBef>
              <a:spcAft>
                <a:spcPts val="0"/>
              </a:spcAft>
              <a:buSzPts val="1800"/>
              <a:buAutoNum type="arabicPeriod"/>
            </a:pPr>
            <a:r>
              <a:rPr lang="en-GB"/>
              <a:t>Integrate analytics and data collection into the IDE</a:t>
            </a:r>
            <a:endParaRPr/>
          </a:p>
          <a:p>
            <a:pPr indent="0" lvl="0" marL="457200" rtl="0" algn="l">
              <a:lnSpc>
                <a:spcPct val="200000"/>
              </a:lnSpc>
              <a:spcBef>
                <a:spcPts val="1200"/>
              </a:spcBef>
              <a:spcAft>
                <a:spcPts val="1200"/>
              </a:spcAft>
              <a:buNone/>
            </a:pPr>
            <a:r>
              <a:t/>
            </a:r>
            <a:endParaRPr/>
          </a:p>
        </p:txBody>
      </p:sp>
      <p:sp>
        <p:nvSpPr>
          <p:cNvPr id="225" name="Google Shape;225;p33"/>
          <p:cNvSpPr txBox="1"/>
          <p:nvPr/>
        </p:nvSpPr>
        <p:spPr>
          <a:xfrm>
            <a:off x="8526025" y="4743300"/>
            <a:ext cx="618000" cy="4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accent2"/>
                </a:solidFill>
                <a:latin typeface="Oswald"/>
                <a:ea typeface="Oswald"/>
                <a:cs typeface="Oswald"/>
                <a:sym typeface="Oswald"/>
              </a:rPr>
              <a:t>Yulia</a:t>
            </a:r>
            <a:endParaRPr>
              <a:solidFill>
                <a:schemeClr val="accent2"/>
              </a:solidFill>
              <a:latin typeface="Oswald"/>
              <a:ea typeface="Oswald"/>
              <a:cs typeface="Oswald"/>
              <a:sym typeface="Oswa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Next </a:t>
            </a:r>
            <a:r>
              <a:rPr lang="en-GB"/>
              <a:t>Steps</a:t>
            </a:r>
            <a:endParaRPr/>
          </a:p>
        </p:txBody>
      </p:sp>
      <p:sp>
        <p:nvSpPr>
          <p:cNvPr id="231" name="Google Shape;231;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1000"/>
              </a:spcBef>
              <a:spcAft>
                <a:spcPts val="0"/>
              </a:spcAft>
              <a:buSzPts val="1800"/>
              <a:buAutoNum type="arabicPeriod"/>
            </a:pPr>
            <a:r>
              <a:rPr lang="en-GB"/>
              <a:t>Select interventions</a:t>
            </a:r>
            <a:endParaRPr/>
          </a:p>
          <a:p>
            <a:pPr indent="-342900" lvl="0" marL="457200" rtl="0" algn="l">
              <a:lnSpc>
                <a:spcPct val="200000"/>
              </a:lnSpc>
              <a:spcBef>
                <a:spcPts val="0"/>
              </a:spcBef>
              <a:spcAft>
                <a:spcPts val="0"/>
              </a:spcAft>
              <a:buSzPts val="1800"/>
              <a:buAutoNum type="arabicPeriod"/>
            </a:pPr>
            <a:r>
              <a:rPr lang="en-GB"/>
              <a:t>Create a web-based IDE</a:t>
            </a:r>
            <a:endParaRPr/>
          </a:p>
          <a:p>
            <a:pPr indent="-342900" lvl="1" marL="914400" rtl="0" algn="l">
              <a:lnSpc>
                <a:spcPct val="200000"/>
              </a:lnSpc>
              <a:spcBef>
                <a:spcPts val="0"/>
              </a:spcBef>
              <a:spcAft>
                <a:spcPts val="0"/>
              </a:spcAft>
              <a:buSzPts val="1800"/>
              <a:buAutoNum type="alphaLcPeriod"/>
            </a:pPr>
            <a:r>
              <a:rPr lang="en-GB" sz="1800"/>
              <a:t>Implement interventions</a:t>
            </a:r>
            <a:endParaRPr sz="1800"/>
          </a:p>
          <a:p>
            <a:pPr indent="-342900" lvl="1" marL="914400" rtl="0" algn="l">
              <a:lnSpc>
                <a:spcPct val="200000"/>
              </a:lnSpc>
              <a:spcBef>
                <a:spcPts val="0"/>
              </a:spcBef>
              <a:spcAft>
                <a:spcPts val="0"/>
              </a:spcAft>
              <a:buSzPts val="1800"/>
              <a:buAutoNum type="alphaLcPeriod"/>
            </a:pPr>
            <a:r>
              <a:rPr lang="en-GB" sz="1800"/>
              <a:t>Run student code submissions</a:t>
            </a:r>
            <a:endParaRPr sz="1800"/>
          </a:p>
          <a:p>
            <a:pPr indent="-342900" lvl="0" marL="457200" rtl="0" algn="l">
              <a:lnSpc>
                <a:spcPct val="200000"/>
              </a:lnSpc>
              <a:spcBef>
                <a:spcPts val="0"/>
              </a:spcBef>
              <a:spcAft>
                <a:spcPts val="0"/>
              </a:spcAft>
              <a:buSzPts val="1800"/>
              <a:buAutoNum type="arabicPeriod"/>
            </a:pPr>
            <a:r>
              <a:rPr lang="en-GB"/>
              <a:t>Integrate analytics and data collection into the IDE</a:t>
            </a:r>
            <a:endParaRPr/>
          </a:p>
          <a:p>
            <a:pPr indent="-342900" lvl="0" marL="457200" rtl="0" algn="l">
              <a:lnSpc>
                <a:spcPct val="200000"/>
              </a:lnSpc>
              <a:spcBef>
                <a:spcPts val="0"/>
              </a:spcBef>
              <a:spcAft>
                <a:spcPts val="0"/>
              </a:spcAft>
              <a:buSzPts val="1800"/>
              <a:buAutoNum type="arabicPeriod"/>
            </a:pPr>
            <a:r>
              <a:rPr lang="en-GB"/>
              <a:t>Explore the effect of the interventions, with respect to the RQs</a:t>
            </a:r>
            <a:endParaRPr/>
          </a:p>
        </p:txBody>
      </p:sp>
      <p:sp>
        <p:nvSpPr>
          <p:cNvPr id="232" name="Google Shape;232;p34"/>
          <p:cNvSpPr txBox="1"/>
          <p:nvPr/>
        </p:nvSpPr>
        <p:spPr>
          <a:xfrm>
            <a:off x="8526025" y="4743300"/>
            <a:ext cx="618000" cy="4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accent2"/>
                </a:solidFill>
                <a:latin typeface="Oswald"/>
                <a:ea typeface="Oswald"/>
                <a:cs typeface="Oswald"/>
                <a:sym typeface="Oswald"/>
              </a:rPr>
              <a:t>Yulia</a:t>
            </a:r>
            <a:endParaRPr>
              <a:solidFill>
                <a:schemeClr val="accent2"/>
              </a:solidFill>
              <a:latin typeface="Oswald"/>
              <a:ea typeface="Oswald"/>
              <a:cs typeface="Oswald"/>
              <a:sym typeface="Oswa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Chosen Interventions</a:t>
            </a:r>
            <a:endParaRPr/>
          </a:p>
        </p:txBody>
      </p:sp>
      <p:sp>
        <p:nvSpPr>
          <p:cNvPr id="238" name="Google Shape;238;p35"/>
          <p:cNvSpPr txBox="1"/>
          <p:nvPr/>
        </p:nvSpPr>
        <p:spPr>
          <a:xfrm>
            <a:off x="8526025" y="4743300"/>
            <a:ext cx="618000" cy="4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accent2"/>
                </a:solidFill>
                <a:latin typeface="Oswald"/>
                <a:ea typeface="Oswald"/>
                <a:cs typeface="Oswald"/>
                <a:sym typeface="Oswald"/>
              </a:rPr>
              <a:t>Yulia</a:t>
            </a:r>
            <a:endParaRPr>
              <a:solidFill>
                <a:schemeClr val="accent2"/>
              </a:solidFill>
              <a:latin typeface="Oswald"/>
              <a:ea typeface="Oswald"/>
              <a:cs typeface="Oswald"/>
              <a:sym typeface="Oswald"/>
            </a:endParaRPr>
          </a:p>
        </p:txBody>
      </p:sp>
      <p:graphicFrame>
        <p:nvGraphicFramePr>
          <p:cNvPr id="239" name="Google Shape;239;p35"/>
          <p:cNvGraphicFramePr/>
          <p:nvPr/>
        </p:nvGraphicFramePr>
        <p:xfrm>
          <a:off x="952500" y="1017725"/>
          <a:ext cx="3000000" cy="3000000"/>
        </p:xfrm>
        <a:graphic>
          <a:graphicData uri="http://schemas.openxmlformats.org/drawingml/2006/table">
            <a:tbl>
              <a:tblPr>
                <a:noFill/>
                <a:tableStyleId>{67E0640B-3816-424F-BF2D-A1FA60683FB5}</a:tableStyleId>
              </a:tblPr>
              <a:tblGrid>
                <a:gridCol w="2413000"/>
                <a:gridCol w="2413000"/>
                <a:gridCol w="2413000"/>
              </a:tblGrid>
              <a:tr h="381000">
                <a:tc>
                  <a:txBody>
                    <a:bodyPr/>
                    <a:lstStyle/>
                    <a:p>
                      <a:pPr indent="0" lvl="0" marL="0" rtl="0" algn="l">
                        <a:spcBef>
                          <a:spcPts val="0"/>
                        </a:spcBef>
                        <a:spcAft>
                          <a:spcPts val="0"/>
                        </a:spcAft>
                        <a:buNone/>
                      </a:pPr>
                      <a:r>
                        <a:rPr b="1" lang="en-GB">
                          <a:solidFill>
                            <a:schemeClr val="accent3"/>
                          </a:solidFill>
                          <a:latin typeface="Average"/>
                          <a:ea typeface="Average"/>
                          <a:cs typeface="Average"/>
                          <a:sym typeface="Average"/>
                        </a:rPr>
                        <a:t>Step in Loksa’s Framework</a:t>
                      </a:r>
                      <a:endParaRPr b="1">
                        <a:solidFill>
                          <a:schemeClr val="accent3"/>
                        </a:solidFill>
                        <a:latin typeface="Average"/>
                        <a:ea typeface="Average"/>
                        <a:cs typeface="Average"/>
                        <a:sym typeface="Average"/>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GB">
                          <a:solidFill>
                            <a:schemeClr val="accent3"/>
                          </a:solidFill>
                          <a:latin typeface="Average"/>
                          <a:ea typeface="Average"/>
                          <a:cs typeface="Average"/>
                          <a:sym typeface="Average"/>
                        </a:rPr>
                        <a:t>Intervention</a:t>
                      </a:r>
                      <a:endParaRPr b="1">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b="1" lang="en-GB">
                          <a:solidFill>
                            <a:schemeClr val="accent3"/>
                          </a:solidFill>
                          <a:latin typeface="Average"/>
                          <a:ea typeface="Average"/>
                          <a:cs typeface="Average"/>
                          <a:sym typeface="Average"/>
                        </a:rPr>
                        <a:t>Exists in literature</a:t>
                      </a:r>
                      <a:endParaRPr b="1">
                        <a:solidFill>
                          <a:schemeClr val="accent3"/>
                        </a:solidFill>
                        <a:latin typeface="Average"/>
                        <a:ea typeface="Average"/>
                        <a:cs typeface="Average"/>
                        <a:sym typeface="Average"/>
                      </a:endParaRPr>
                    </a:p>
                  </a:txBody>
                  <a:tcPr marT="91425" marB="91425" marR="91425" marL="91425"/>
                </a:tc>
              </a:tr>
              <a:tr h="381000">
                <a:tc>
                  <a:txBody>
                    <a:bodyPr/>
                    <a:lstStyle/>
                    <a:p>
                      <a:pPr indent="0" lvl="0" marL="0" rtl="0" algn="l">
                        <a:spcBef>
                          <a:spcPts val="0"/>
                        </a:spcBef>
                        <a:spcAft>
                          <a:spcPts val="0"/>
                        </a:spcAft>
                        <a:buNone/>
                      </a:pPr>
                      <a:r>
                        <a:rPr lang="en-GB">
                          <a:solidFill>
                            <a:schemeClr val="accent3"/>
                          </a:solidFill>
                          <a:latin typeface="Average"/>
                          <a:ea typeface="Average"/>
                          <a:cs typeface="Average"/>
                          <a:sym typeface="Average"/>
                        </a:rPr>
                        <a:t>1. Reinterpret the problem prompt</a:t>
                      </a:r>
                      <a:endParaRPr>
                        <a:solidFill>
                          <a:schemeClr val="accent3"/>
                        </a:solidFill>
                        <a:latin typeface="Average"/>
                        <a:ea typeface="Average"/>
                        <a:cs typeface="Average"/>
                        <a:sym typeface="Average"/>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accent3"/>
                          </a:solidFill>
                          <a:latin typeface="Average"/>
                          <a:ea typeface="Average"/>
                          <a:cs typeface="Average"/>
                          <a:sym typeface="Average"/>
                        </a:rPr>
                        <a:t>Test Cases (manually solving a test case)</a:t>
                      </a:r>
                      <a:endParaRPr>
                        <a:solidFill>
                          <a:schemeClr val="accent3"/>
                        </a:solidFill>
                        <a:latin typeface="Average"/>
                        <a:ea typeface="Average"/>
                        <a:cs typeface="Average"/>
                        <a:sym typeface="Average"/>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GB">
                          <a:solidFill>
                            <a:schemeClr val="accent3"/>
                          </a:solidFill>
                          <a:latin typeface="Average"/>
                          <a:ea typeface="Average"/>
                          <a:cs typeface="Average"/>
                          <a:sym typeface="Average"/>
                        </a:rPr>
                        <a:t>Yes</a:t>
                      </a:r>
                      <a:endParaRPr>
                        <a:solidFill>
                          <a:schemeClr val="accent3"/>
                        </a:solidFill>
                        <a:latin typeface="Average"/>
                        <a:ea typeface="Average"/>
                        <a:cs typeface="Average"/>
                        <a:sym typeface="Average"/>
                      </a:endParaRPr>
                    </a:p>
                  </a:txBody>
                  <a:tcPr marT="91425" marB="91425" marR="91425" marL="91425"/>
                </a:tc>
              </a:tr>
              <a:tr h="381000">
                <a:tc>
                  <a:txBody>
                    <a:bodyPr/>
                    <a:lstStyle/>
                    <a:p>
                      <a:pPr indent="0" lvl="0" marL="0" rtl="0" algn="l">
                        <a:spcBef>
                          <a:spcPts val="0"/>
                        </a:spcBef>
                        <a:spcAft>
                          <a:spcPts val="0"/>
                        </a:spcAft>
                        <a:buNone/>
                      </a:pPr>
                      <a:r>
                        <a:rPr lang="en-GB">
                          <a:solidFill>
                            <a:schemeClr val="accent3"/>
                          </a:solidFill>
                          <a:latin typeface="Average"/>
                          <a:ea typeface="Average"/>
                          <a:cs typeface="Average"/>
                          <a:sym typeface="Average"/>
                        </a:rPr>
                        <a:t>2. Search for analogous problems</a:t>
                      </a:r>
                      <a:endParaRPr>
                        <a:solidFill>
                          <a:schemeClr val="accent3"/>
                        </a:solidFill>
                        <a:latin typeface="Average"/>
                        <a:ea typeface="Average"/>
                        <a:cs typeface="Average"/>
                        <a:sym typeface="Average"/>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GB">
                          <a:solidFill>
                            <a:schemeClr val="accent3"/>
                          </a:solidFill>
                          <a:latin typeface="Average"/>
                          <a:ea typeface="Average"/>
                          <a:cs typeface="Average"/>
                          <a:sym typeface="Average"/>
                        </a:rPr>
                        <a:t>Faded Parsons Problems</a:t>
                      </a:r>
                      <a:endParaRPr>
                        <a:solidFill>
                          <a:schemeClr val="accent3"/>
                        </a:solidFill>
                        <a:latin typeface="Average"/>
                        <a:ea typeface="Average"/>
                        <a:cs typeface="Average"/>
                        <a:sym typeface="Average"/>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marR="0" rtl="0" algn="l">
                        <a:lnSpc>
                          <a:spcPct val="100000"/>
                        </a:lnSpc>
                        <a:spcBef>
                          <a:spcPts val="0"/>
                        </a:spcBef>
                        <a:spcAft>
                          <a:spcPts val="0"/>
                        </a:spcAft>
                        <a:buNone/>
                      </a:pPr>
                      <a:r>
                        <a:rPr lang="en-GB">
                          <a:solidFill>
                            <a:schemeClr val="accent3"/>
                          </a:solidFill>
                          <a:latin typeface="Average"/>
                          <a:ea typeface="Average"/>
                          <a:cs typeface="Average"/>
                          <a:sym typeface="Average"/>
                        </a:rPr>
                        <a:t>Yes</a:t>
                      </a:r>
                      <a:endParaRPr>
                        <a:solidFill>
                          <a:schemeClr val="accent3"/>
                        </a:solidFill>
                        <a:latin typeface="Average"/>
                        <a:ea typeface="Average"/>
                        <a:cs typeface="Average"/>
                        <a:sym typeface="Average"/>
                      </a:endParaRPr>
                    </a:p>
                  </a:txBody>
                  <a:tcPr marT="91425" marB="91425" marR="91425" marL="91425"/>
                </a:tc>
              </a:tr>
              <a:tr h="381000">
                <a:tc>
                  <a:txBody>
                    <a:bodyPr/>
                    <a:lstStyle/>
                    <a:p>
                      <a:pPr indent="0" lvl="0" marL="0" rtl="0" algn="l">
                        <a:spcBef>
                          <a:spcPts val="0"/>
                        </a:spcBef>
                        <a:spcAft>
                          <a:spcPts val="0"/>
                        </a:spcAft>
                        <a:buNone/>
                      </a:pPr>
                      <a:r>
                        <a:rPr lang="en-GB">
                          <a:solidFill>
                            <a:schemeClr val="accent3"/>
                          </a:solidFill>
                          <a:latin typeface="Average"/>
                          <a:ea typeface="Average"/>
                          <a:cs typeface="Average"/>
                          <a:sym typeface="Average"/>
                        </a:rPr>
                        <a:t>3. Search for solutions</a:t>
                      </a:r>
                      <a:endParaRPr>
                        <a:solidFill>
                          <a:schemeClr val="accent3"/>
                        </a:solidFill>
                        <a:latin typeface="Average"/>
                        <a:ea typeface="Average"/>
                        <a:cs typeface="Average"/>
                        <a:sym typeface="Average"/>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GB">
                          <a:solidFill>
                            <a:schemeClr val="accent3"/>
                          </a:solidFill>
                          <a:latin typeface="Average"/>
                          <a:ea typeface="Average"/>
                          <a:cs typeface="Average"/>
                          <a:sym typeface="Average"/>
                        </a:rPr>
                        <a:t>Brainstorming Space</a:t>
                      </a:r>
                      <a:endParaRPr>
                        <a:solidFill>
                          <a:schemeClr val="accent3"/>
                        </a:solidFill>
                        <a:latin typeface="Average"/>
                        <a:ea typeface="Average"/>
                        <a:cs typeface="Average"/>
                        <a:sym typeface="Average"/>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marR="0" rtl="0" algn="l">
                        <a:lnSpc>
                          <a:spcPct val="100000"/>
                        </a:lnSpc>
                        <a:spcBef>
                          <a:spcPts val="0"/>
                        </a:spcBef>
                        <a:spcAft>
                          <a:spcPts val="0"/>
                        </a:spcAft>
                        <a:buNone/>
                      </a:pPr>
                      <a:r>
                        <a:rPr lang="en-GB">
                          <a:solidFill>
                            <a:schemeClr val="accent3"/>
                          </a:solidFill>
                          <a:latin typeface="Average"/>
                          <a:ea typeface="Average"/>
                          <a:cs typeface="Average"/>
                          <a:sym typeface="Average"/>
                        </a:rPr>
                        <a:t>No</a:t>
                      </a:r>
                      <a:endParaRPr>
                        <a:solidFill>
                          <a:schemeClr val="accent3"/>
                        </a:solidFill>
                        <a:latin typeface="Average"/>
                        <a:ea typeface="Average"/>
                        <a:cs typeface="Average"/>
                        <a:sym typeface="Average"/>
                      </a:endParaRPr>
                    </a:p>
                  </a:txBody>
                  <a:tcPr marT="91425" marB="91425" marR="91425" marL="91425"/>
                </a:tc>
              </a:tr>
              <a:tr h="381000">
                <a:tc>
                  <a:txBody>
                    <a:bodyPr/>
                    <a:lstStyle/>
                    <a:p>
                      <a:pPr indent="0" lvl="0" marL="0" rtl="0" algn="l">
                        <a:spcBef>
                          <a:spcPts val="0"/>
                        </a:spcBef>
                        <a:spcAft>
                          <a:spcPts val="0"/>
                        </a:spcAft>
                        <a:buNone/>
                      </a:pPr>
                      <a:r>
                        <a:rPr lang="en-GB">
                          <a:solidFill>
                            <a:schemeClr val="accent3"/>
                          </a:solidFill>
                          <a:latin typeface="Average"/>
                          <a:ea typeface="Average"/>
                          <a:cs typeface="Average"/>
                          <a:sym typeface="Average"/>
                        </a:rPr>
                        <a:t>4. Evaluate a potential solution</a:t>
                      </a:r>
                      <a:endParaRPr>
                        <a:solidFill>
                          <a:schemeClr val="accent3"/>
                        </a:solidFill>
                        <a:latin typeface="Average"/>
                        <a:ea typeface="Average"/>
                        <a:cs typeface="Average"/>
                        <a:sym typeface="Average"/>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GB">
                          <a:solidFill>
                            <a:schemeClr val="accent3"/>
                          </a:solidFill>
                          <a:latin typeface="Average"/>
                          <a:ea typeface="Average"/>
                          <a:cs typeface="Average"/>
                          <a:sym typeface="Average"/>
                        </a:rPr>
                        <a:t>Design Level Parsons Problems</a:t>
                      </a:r>
                      <a:endParaRPr>
                        <a:solidFill>
                          <a:schemeClr val="accent3"/>
                        </a:solidFill>
                        <a:latin typeface="Average"/>
                        <a:ea typeface="Average"/>
                        <a:cs typeface="Average"/>
                        <a:sym typeface="Average"/>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marR="0" rtl="0" algn="l">
                        <a:lnSpc>
                          <a:spcPct val="100000"/>
                        </a:lnSpc>
                        <a:spcBef>
                          <a:spcPts val="0"/>
                        </a:spcBef>
                        <a:spcAft>
                          <a:spcPts val="0"/>
                        </a:spcAft>
                        <a:buNone/>
                      </a:pPr>
                      <a:r>
                        <a:rPr lang="en-GB">
                          <a:solidFill>
                            <a:schemeClr val="accent3"/>
                          </a:solidFill>
                          <a:latin typeface="Average"/>
                          <a:ea typeface="Average"/>
                          <a:cs typeface="Average"/>
                          <a:sym typeface="Average"/>
                        </a:rPr>
                        <a:t>Yes</a:t>
                      </a:r>
                      <a:endParaRPr>
                        <a:solidFill>
                          <a:schemeClr val="accent3"/>
                        </a:solidFill>
                        <a:latin typeface="Average"/>
                        <a:ea typeface="Average"/>
                        <a:cs typeface="Average"/>
                        <a:sym typeface="Average"/>
                      </a:endParaRPr>
                    </a:p>
                  </a:txBody>
                  <a:tcPr marT="91425" marB="91425" marR="91425" marL="91425"/>
                </a:tc>
              </a:tr>
              <a:tr h="381000">
                <a:tc>
                  <a:txBody>
                    <a:bodyPr/>
                    <a:lstStyle/>
                    <a:p>
                      <a:pPr indent="0" lvl="0" marL="0" rtl="0" algn="l">
                        <a:spcBef>
                          <a:spcPts val="0"/>
                        </a:spcBef>
                        <a:spcAft>
                          <a:spcPts val="0"/>
                        </a:spcAft>
                        <a:buNone/>
                      </a:pPr>
                      <a:r>
                        <a:rPr lang="en-GB">
                          <a:solidFill>
                            <a:schemeClr val="accent3"/>
                          </a:solidFill>
                          <a:latin typeface="Average"/>
                          <a:ea typeface="Average"/>
                          <a:cs typeface="Average"/>
                          <a:sym typeface="Average"/>
                        </a:rPr>
                        <a:t>5. Implement a solution</a:t>
                      </a:r>
                      <a:endParaRPr>
                        <a:solidFill>
                          <a:schemeClr val="accent3"/>
                        </a:solidFill>
                        <a:latin typeface="Average"/>
                        <a:ea typeface="Average"/>
                        <a:cs typeface="Average"/>
                        <a:sym typeface="Average"/>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GB">
                          <a:solidFill>
                            <a:schemeClr val="accent3"/>
                          </a:solidFill>
                          <a:latin typeface="Average"/>
                          <a:ea typeface="Average"/>
                          <a:cs typeface="Average"/>
                          <a:sym typeface="Average"/>
                        </a:rPr>
                        <a:t>Enhanced Compiler Error Messages</a:t>
                      </a:r>
                      <a:endParaRPr>
                        <a:solidFill>
                          <a:schemeClr val="accent3"/>
                        </a:solidFill>
                        <a:latin typeface="Average"/>
                        <a:ea typeface="Average"/>
                        <a:cs typeface="Average"/>
                        <a:sym typeface="Average"/>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marR="0" rtl="0" algn="l">
                        <a:lnSpc>
                          <a:spcPct val="100000"/>
                        </a:lnSpc>
                        <a:spcBef>
                          <a:spcPts val="0"/>
                        </a:spcBef>
                        <a:spcAft>
                          <a:spcPts val="0"/>
                        </a:spcAft>
                        <a:buNone/>
                      </a:pPr>
                      <a:r>
                        <a:rPr lang="en-GB">
                          <a:solidFill>
                            <a:schemeClr val="accent3"/>
                          </a:solidFill>
                          <a:latin typeface="Average"/>
                          <a:ea typeface="Average"/>
                          <a:cs typeface="Average"/>
                          <a:sym typeface="Average"/>
                        </a:rPr>
                        <a:t>Yes</a:t>
                      </a:r>
                      <a:endParaRPr>
                        <a:solidFill>
                          <a:schemeClr val="accent3"/>
                        </a:solidFill>
                        <a:latin typeface="Average"/>
                        <a:ea typeface="Average"/>
                        <a:cs typeface="Average"/>
                        <a:sym typeface="Average"/>
                      </a:endParaRPr>
                    </a:p>
                  </a:txBody>
                  <a:tcPr marT="91425" marB="91425" marR="91425" marL="91425"/>
                </a:tc>
              </a:tr>
              <a:tr h="381000">
                <a:tc>
                  <a:txBody>
                    <a:bodyPr/>
                    <a:lstStyle/>
                    <a:p>
                      <a:pPr indent="0" lvl="0" marL="0" rtl="0" algn="l">
                        <a:spcBef>
                          <a:spcPts val="0"/>
                        </a:spcBef>
                        <a:spcAft>
                          <a:spcPts val="0"/>
                        </a:spcAft>
                        <a:buNone/>
                      </a:pPr>
                      <a:r>
                        <a:rPr lang="en-GB">
                          <a:solidFill>
                            <a:schemeClr val="accent3"/>
                          </a:solidFill>
                          <a:latin typeface="Average"/>
                          <a:ea typeface="Average"/>
                          <a:cs typeface="Average"/>
                          <a:sym typeface="Average"/>
                        </a:rPr>
                        <a:t>6. Evaluate implemented solution</a:t>
                      </a:r>
                      <a:endParaRPr>
                        <a:solidFill>
                          <a:schemeClr val="accent3"/>
                        </a:solidFill>
                        <a:latin typeface="Average"/>
                        <a:ea typeface="Average"/>
                        <a:cs typeface="Average"/>
                        <a:sym typeface="Average"/>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lang="en-GB">
                          <a:solidFill>
                            <a:schemeClr val="accent3"/>
                          </a:solidFill>
                          <a:latin typeface="Average"/>
                          <a:ea typeface="Average"/>
                          <a:cs typeface="Average"/>
                          <a:sym typeface="Average"/>
                        </a:rPr>
                        <a:t>Running tests in an Automated Assessment Tool</a:t>
                      </a:r>
                      <a:endParaRPr>
                        <a:solidFill>
                          <a:schemeClr val="accent3"/>
                        </a:solidFill>
                        <a:latin typeface="Average"/>
                        <a:ea typeface="Average"/>
                        <a:cs typeface="Average"/>
                        <a:sym typeface="Average"/>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marR="0" rtl="0" algn="l">
                        <a:lnSpc>
                          <a:spcPct val="100000"/>
                        </a:lnSpc>
                        <a:spcBef>
                          <a:spcPts val="0"/>
                        </a:spcBef>
                        <a:spcAft>
                          <a:spcPts val="0"/>
                        </a:spcAft>
                        <a:buNone/>
                      </a:pPr>
                      <a:r>
                        <a:rPr lang="en-GB">
                          <a:solidFill>
                            <a:schemeClr val="accent3"/>
                          </a:solidFill>
                          <a:latin typeface="Average"/>
                          <a:ea typeface="Average"/>
                          <a:cs typeface="Average"/>
                          <a:sym typeface="Average"/>
                        </a:rPr>
                        <a:t>Yes</a:t>
                      </a:r>
                      <a:endParaRPr>
                        <a:solidFill>
                          <a:schemeClr val="accent3"/>
                        </a:solidFill>
                        <a:latin typeface="Average"/>
                        <a:ea typeface="Average"/>
                        <a:cs typeface="Average"/>
                        <a:sym typeface="Average"/>
                      </a:endParaRPr>
                    </a:p>
                  </a:txBody>
                  <a:tcPr marT="91425" marB="91425" marR="91425" marL="91425"/>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6"/>
          <p:cNvSpPr txBox="1"/>
          <p:nvPr>
            <p:ph type="title"/>
          </p:nvPr>
        </p:nvSpPr>
        <p:spPr>
          <a:xfrm>
            <a:off x="311700" y="445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Web-based IDE - Technologies Chosen</a:t>
            </a:r>
            <a:endParaRPr/>
          </a:p>
        </p:txBody>
      </p:sp>
      <p:sp>
        <p:nvSpPr>
          <p:cNvPr id="245" name="Google Shape;245;p36"/>
          <p:cNvSpPr txBox="1"/>
          <p:nvPr>
            <p:ph idx="1" type="body"/>
          </p:nvPr>
        </p:nvSpPr>
        <p:spPr>
          <a:xfrm>
            <a:off x="311700" y="1151550"/>
            <a:ext cx="8520600" cy="34164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en-GB"/>
              <a:t>ReactJS frontend</a:t>
            </a:r>
            <a:endParaRPr/>
          </a:p>
          <a:p>
            <a:pPr indent="-342900" lvl="0" marL="457200" rtl="0" algn="l">
              <a:lnSpc>
                <a:spcPct val="200000"/>
              </a:lnSpc>
              <a:spcBef>
                <a:spcPts val="0"/>
              </a:spcBef>
              <a:spcAft>
                <a:spcPts val="0"/>
              </a:spcAft>
              <a:buSzPts val="1800"/>
              <a:buChar char="●"/>
            </a:pPr>
            <a:r>
              <a:rPr lang="en-GB"/>
              <a:t>Firebase</a:t>
            </a:r>
            <a:endParaRPr/>
          </a:p>
          <a:p>
            <a:pPr indent="-342900" lvl="0" marL="457200" rtl="0" algn="l">
              <a:lnSpc>
                <a:spcPct val="200000"/>
              </a:lnSpc>
              <a:spcBef>
                <a:spcPts val="0"/>
              </a:spcBef>
              <a:spcAft>
                <a:spcPts val="0"/>
              </a:spcAft>
              <a:buSzPts val="1800"/>
              <a:buChar char="●"/>
            </a:pPr>
            <a:r>
              <a:rPr lang="en-GB"/>
              <a:t>Monaco Editor</a:t>
            </a:r>
            <a:endParaRPr/>
          </a:p>
          <a:p>
            <a:pPr indent="-342900" lvl="0" marL="457200" rtl="0" algn="l">
              <a:lnSpc>
                <a:spcPct val="200000"/>
              </a:lnSpc>
              <a:spcBef>
                <a:spcPts val="0"/>
              </a:spcBef>
              <a:spcAft>
                <a:spcPts val="0"/>
              </a:spcAft>
              <a:buSzPts val="1800"/>
              <a:buChar char="●"/>
            </a:pPr>
            <a:r>
              <a:rPr lang="en-GB"/>
              <a:t>glot.io code-</a:t>
            </a:r>
            <a:r>
              <a:rPr lang="en-GB"/>
              <a:t>runner</a:t>
            </a:r>
            <a:endParaRPr/>
          </a:p>
        </p:txBody>
      </p:sp>
      <p:pic>
        <p:nvPicPr>
          <p:cNvPr id="246" name="Google Shape;246;p36"/>
          <p:cNvPicPr preferRelativeResize="0"/>
          <p:nvPr/>
        </p:nvPicPr>
        <p:blipFill>
          <a:blip r:embed="rId3">
            <a:alphaModFix/>
          </a:blip>
          <a:stretch>
            <a:fillRect/>
          </a:stretch>
        </p:blipFill>
        <p:spPr>
          <a:xfrm>
            <a:off x="3188100" y="1151550"/>
            <a:ext cx="439700" cy="382376"/>
          </a:xfrm>
          <a:prstGeom prst="rect">
            <a:avLst/>
          </a:prstGeom>
          <a:noFill/>
          <a:ln>
            <a:noFill/>
          </a:ln>
        </p:spPr>
      </p:pic>
      <p:pic>
        <p:nvPicPr>
          <p:cNvPr id="247" name="Google Shape;247;p36"/>
          <p:cNvPicPr preferRelativeResize="0"/>
          <p:nvPr/>
        </p:nvPicPr>
        <p:blipFill>
          <a:blip r:embed="rId4">
            <a:alphaModFix/>
          </a:blip>
          <a:stretch>
            <a:fillRect/>
          </a:stretch>
        </p:blipFill>
        <p:spPr>
          <a:xfrm>
            <a:off x="3188100" y="1667775"/>
            <a:ext cx="439700" cy="439700"/>
          </a:xfrm>
          <a:prstGeom prst="rect">
            <a:avLst/>
          </a:prstGeom>
          <a:noFill/>
          <a:ln>
            <a:noFill/>
          </a:ln>
        </p:spPr>
      </p:pic>
      <p:pic>
        <p:nvPicPr>
          <p:cNvPr id="248" name="Google Shape;248;p36"/>
          <p:cNvPicPr preferRelativeResize="0"/>
          <p:nvPr/>
        </p:nvPicPr>
        <p:blipFill>
          <a:blip r:embed="rId5">
            <a:alphaModFix/>
          </a:blip>
          <a:stretch>
            <a:fillRect/>
          </a:stretch>
        </p:blipFill>
        <p:spPr>
          <a:xfrm>
            <a:off x="3188100" y="2241325"/>
            <a:ext cx="439700" cy="439700"/>
          </a:xfrm>
          <a:prstGeom prst="rect">
            <a:avLst/>
          </a:prstGeom>
          <a:noFill/>
          <a:ln>
            <a:noFill/>
          </a:ln>
        </p:spPr>
      </p:pic>
      <p:pic>
        <p:nvPicPr>
          <p:cNvPr id="249" name="Google Shape;249;p36"/>
          <p:cNvPicPr preferRelativeResize="0"/>
          <p:nvPr/>
        </p:nvPicPr>
        <p:blipFill>
          <a:blip r:embed="rId6">
            <a:alphaModFix/>
          </a:blip>
          <a:stretch>
            <a:fillRect/>
          </a:stretch>
        </p:blipFill>
        <p:spPr>
          <a:xfrm>
            <a:off x="3188100" y="2867067"/>
            <a:ext cx="1072079" cy="382375"/>
          </a:xfrm>
          <a:prstGeom prst="rect">
            <a:avLst/>
          </a:prstGeom>
          <a:noFill/>
          <a:ln>
            <a:noFill/>
          </a:ln>
        </p:spPr>
      </p:pic>
      <p:sp>
        <p:nvSpPr>
          <p:cNvPr id="250" name="Google Shape;250;p36"/>
          <p:cNvSpPr txBox="1"/>
          <p:nvPr/>
        </p:nvSpPr>
        <p:spPr>
          <a:xfrm>
            <a:off x="8526025" y="4743300"/>
            <a:ext cx="618000" cy="4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accent2"/>
                </a:solidFill>
                <a:latin typeface="Oswald"/>
                <a:ea typeface="Oswald"/>
                <a:cs typeface="Oswald"/>
                <a:sym typeface="Oswald"/>
              </a:rPr>
              <a:t>Yulia</a:t>
            </a:r>
            <a:endParaRPr>
              <a:solidFill>
                <a:schemeClr val="accent2"/>
              </a:solidFill>
              <a:latin typeface="Oswald"/>
              <a:ea typeface="Oswald"/>
              <a:cs typeface="Oswald"/>
              <a:sym typeface="Oswa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7"/>
          <p:cNvSpPr txBox="1"/>
          <p:nvPr>
            <p:ph type="title"/>
          </p:nvPr>
        </p:nvSpPr>
        <p:spPr>
          <a:xfrm>
            <a:off x="311700" y="445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Web-based IDE - Current Progress</a:t>
            </a:r>
            <a:endParaRPr/>
          </a:p>
        </p:txBody>
      </p:sp>
      <p:pic>
        <p:nvPicPr>
          <p:cNvPr id="256" name="Google Shape;256;p37"/>
          <p:cNvPicPr preferRelativeResize="0"/>
          <p:nvPr/>
        </p:nvPicPr>
        <p:blipFill>
          <a:blip r:embed="rId3">
            <a:alphaModFix/>
          </a:blip>
          <a:stretch>
            <a:fillRect/>
          </a:stretch>
        </p:blipFill>
        <p:spPr>
          <a:xfrm>
            <a:off x="432001" y="1046288"/>
            <a:ext cx="8279999" cy="3626924"/>
          </a:xfrm>
          <a:prstGeom prst="rect">
            <a:avLst/>
          </a:prstGeom>
          <a:noFill/>
          <a:ln>
            <a:noFill/>
          </a:ln>
        </p:spPr>
      </p:pic>
      <p:sp>
        <p:nvSpPr>
          <p:cNvPr id="257" name="Google Shape;257;p37"/>
          <p:cNvSpPr txBox="1"/>
          <p:nvPr/>
        </p:nvSpPr>
        <p:spPr>
          <a:xfrm>
            <a:off x="8526025" y="4743300"/>
            <a:ext cx="618000" cy="4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accent2"/>
                </a:solidFill>
                <a:latin typeface="Oswald"/>
                <a:ea typeface="Oswald"/>
                <a:cs typeface="Oswald"/>
                <a:sym typeface="Oswald"/>
              </a:rPr>
              <a:t>Yulia</a:t>
            </a:r>
            <a:endParaRPr>
              <a:solidFill>
                <a:schemeClr val="accent2"/>
              </a:solidFill>
              <a:latin typeface="Oswald"/>
              <a:ea typeface="Oswald"/>
              <a:cs typeface="Oswald"/>
              <a:sym typeface="Oswa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8"/>
          <p:cNvSpPr txBox="1"/>
          <p:nvPr>
            <p:ph type="title"/>
          </p:nvPr>
        </p:nvSpPr>
        <p:spPr>
          <a:xfrm>
            <a:off x="311700" y="445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Web-based IDE - Current Progress</a:t>
            </a:r>
            <a:endParaRPr/>
          </a:p>
        </p:txBody>
      </p:sp>
      <p:pic>
        <p:nvPicPr>
          <p:cNvPr id="263" name="Google Shape;263;p38"/>
          <p:cNvPicPr preferRelativeResize="0"/>
          <p:nvPr/>
        </p:nvPicPr>
        <p:blipFill>
          <a:blip r:embed="rId3">
            <a:alphaModFix/>
          </a:blip>
          <a:stretch>
            <a:fillRect/>
          </a:stretch>
        </p:blipFill>
        <p:spPr>
          <a:xfrm>
            <a:off x="431999" y="1023310"/>
            <a:ext cx="8280002" cy="3672880"/>
          </a:xfrm>
          <a:prstGeom prst="rect">
            <a:avLst/>
          </a:prstGeom>
          <a:noFill/>
          <a:ln>
            <a:noFill/>
          </a:ln>
        </p:spPr>
      </p:pic>
      <p:sp>
        <p:nvSpPr>
          <p:cNvPr id="264" name="Google Shape;264;p38"/>
          <p:cNvSpPr txBox="1"/>
          <p:nvPr/>
        </p:nvSpPr>
        <p:spPr>
          <a:xfrm>
            <a:off x="8526025" y="4743300"/>
            <a:ext cx="618000" cy="4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accent2"/>
                </a:solidFill>
                <a:latin typeface="Oswald"/>
                <a:ea typeface="Oswald"/>
                <a:cs typeface="Oswald"/>
                <a:sym typeface="Oswald"/>
              </a:rPr>
              <a:t>Yulia</a:t>
            </a:r>
            <a:endParaRPr>
              <a:solidFill>
                <a:schemeClr val="accent2"/>
              </a:solidFill>
              <a:latin typeface="Oswald"/>
              <a:ea typeface="Oswald"/>
              <a:cs typeface="Oswald"/>
              <a:sym typeface="Oswa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Problem Statement</a:t>
            </a:r>
            <a:endParaRPr/>
          </a:p>
        </p:txBody>
      </p:sp>
      <p:sp>
        <p:nvSpPr>
          <p:cNvPr id="270" name="Google Shape;270;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When we teach students to program, we often teach them how to write code, without teaching them how to solve problems.</a:t>
            </a:r>
            <a:endParaRPr/>
          </a:p>
        </p:txBody>
      </p:sp>
      <p:sp>
        <p:nvSpPr>
          <p:cNvPr id="271" name="Google Shape;271;p39"/>
          <p:cNvSpPr txBox="1"/>
          <p:nvPr/>
        </p:nvSpPr>
        <p:spPr>
          <a:xfrm>
            <a:off x="8526025" y="4743300"/>
            <a:ext cx="618000" cy="4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accent2"/>
                </a:solidFill>
                <a:latin typeface="Oswald"/>
                <a:ea typeface="Oswald"/>
                <a:cs typeface="Oswald"/>
                <a:sym typeface="Oswald"/>
              </a:rPr>
              <a:t>Yulia</a:t>
            </a:r>
            <a:endParaRPr>
              <a:solidFill>
                <a:schemeClr val="accent2"/>
              </a:solidFill>
              <a:latin typeface="Oswald"/>
              <a:ea typeface="Oswald"/>
              <a:cs typeface="Oswald"/>
              <a:sym typeface="Oswa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pic>
        <p:nvPicPr>
          <p:cNvPr id="276" name="Google Shape;276;p40"/>
          <p:cNvPicPr preferRelativeResize="0"/>
          <p:nvPr/>
        </p:nvPicPr>
        <p:blipFill>
          <a:blip r:embed="rId3">
            <a:alphaModFix/>
          </a:blip>
          <a:stretch>
            <a:fillRect/>
          </a:stretch>
        </p:blipFill>
        <p:spPr>
          <a:xfrm>
            <a:off x="3123500" y="661263"/>
            <a:ext cx="2896995" cy="3820977"/>
          </a:xfrm>
          <a:prstGeom prst="rect">
            <a:avLst/>
          </a:prstGeom>
          <a:noFill/>
          <a:ln>
            <a:noFill/>
          </a:ln>
        </p:spPr>
      </p:pic>
      <p:sp>
        <p:nvSpPr>
          <p:cNvPr id="277" name="Google Shape;277;p40"/>
          <p:cNvSpPr txBox="1"/>
          <p:nvPr/>
        </p:nvSpPr>
        <p:spPr>
          <a:xfrm>
            <a:off x="8526025" y="4743300"/>
            <a:ext cx="618000" cy="4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accent2"/>
                </a:solidFill>
                <a:latin typeface="Oswald"/>
                <a:ea typeface="Oswald"/>
                <a:cs typeface="Oswald"/>
                <a:sym typeface="Oswald"/>
              </a:rPr>
              <a:t>Yulia</a:t>
            </a:r>
            <a:endParaRPr>
              <a:solidFill>
                <a:schemeClr val="accent2"/>
              </a:solidFill>
              <a:latin typeface="Oswald"/>
              <a:ea typeface="Oswald"/>
              <a:cs typeface="Oswald"/>
              <a:sym typeface="Oswa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1"/>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Any</a:t>
            </a:r>
            <a:r>
              <a:rPr lang="en-GB"/>
              <a:t> 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Problem Statement</a:t>
            </a:r>
            <a:endParaRPr/>
          </a:p>
        </p:txBody>
      </p:sp>
      <p:sp>
        <p:nvSpPr>
          <p:cNvPr id="73" name="Google Shape;73;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When we teach students to program, we often teach them how to write code, without teaching them how to solve problems.</a:t>
            </a:r>
            <a:endParaRPr/>
          </a:p>
        </p:txBody>
      </p:sp>
      <p:sp>
        <p:nvSpPr>
          <p:cNvPr id="74" name="Google Shape;74;p15"/>
          <p:cNvSpPr txBox="1"/>
          <p:nvPr/>
        </p:nvSpPr>
        <p:spPr>
          <a:xfrm>
            <a:off x="8526025" y="4743300"/>
            <a:ext cx="618000" cy="4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accent2"/>
                </a:solidFill>
                <a:latin typeface="Oswald"/>
                <a:ea typeface="Oswald"/>
                <a:cs typeface="Oswald"/>
                <a:sym typeface="Oswald"/>
              </a:rPr>
              <a:t>Keith</a:t>
            </a:r>
            <a:endParaRPr>
              <a:solidFill>
                <a:schemeClr val="accent2"/>
              </a:solidFill>
              <a:latin typeface="Oswald"/>
              <a:ea typeface="Oswald"/>
              <a:cs typeface="Oswald"/>
              <a:sym typeface="Oswa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Bibliography</a:t>
            </a:r>
            <a:endParaRPr/>
          </a:p>
        </p:txBody>
      </p:sp>
      <p:sp>
        <p:nvSpPr>
          <p:cNvPr id="288" name="Google Shape;288;p42"/>
          <p:cNvSpPr txBox="1"/>
          <p:nvPr>
            <p:ph idx="1" type="body"/>
          </p:nvPr>
        </p:nvSpPr>
        <p:spPr>
          <a:xfrm>
            <a:off x="311700" y="1152475"/>
            <a:ext cx="8520600" cy="38820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GB"/>
              <a:t>D. Loksa, A. J. Ko, W. Jernigan, A. Oleson, C. J. Mendez, and M. M. Burnett, "Programming, Problem Solving, and Self-Awareness: Effects of Explicit Guidance," presented at the Proceedings of the 2016 CHI Conference on Human Factors in Computing Systems, San Jose, California, USA, 2016. [Online]. Available: https://doi.org/10.1145/2858036.2858252. </a:t>
            </a:r>
            <a:endParaRPr/>
          </a:p>
          <a:p>
            <a:pPr indent="0" lvl="0" marL="0" rtl="0" algn="l">
              <a:spcBef>
                <a:spcPts val="1200"/>
              </a:spcBef>
              <a:spcAft>
                <a:spcPts val="0"/>
              </a:spcAft>
              <a:buNone/>
            </a:pPr>
            <a:r>
              <a:rPr lang="en-GB"/>
              <a:t>A. D. Hilton, G. M. Lipp, and S. H. Rodger, "Translation from Problem to Code in Seven Steps," presented at the Proceedings of the ACM Conference on Global Computing Education, Chengdu,Sichuan, China, 2019. [Online]. Available: https://doi.org/10.1145/3300115.3309508. </a:t>
            </a:r>
            <a:endParaRPr/>
          </a:p>
          <a:p>
            <a:pPr indent="0" lvl="0" marL="0" rtl="0" algn="l">
              <a:spcBef>
                <a:spcPts val="1200"/>
              </a:spcBef>
              <a:spcAft>
                <a:spcPts val="0"/>
              </a:spcAft>
              <a:buNone/>
            </a:pPr>
            <a:r>
              <a:rPr lang="en-GB"/>
              <a:t>S. Coutinho, "Self-efficacy, metacognition, and performance," North American Journal of Psychology, vol. 10, no. 1, 2008. </a:t>
            </a:r>
            <a:endParaRPr/>
          </a:p>
          <a:p>
            <a:pPr indent="0" lvl="0" marL="0" rtl="0" algn="l">
              <a:spcBef>
                <a:spcPts val="1200"/>
              </a:spcBef>
              <a:spcAft>
                <a:spcPts val="0"/>
              </a:spcAft>
              <a:buNone/>
            </a:pPr>
            <a:r>
              <a:rPr lang="en-GB"/>
              <a:t>Nietfeld, J. L., &amp; Schraw, G. "The effect of knowledge and strategy training on monitoring accuracy," The Journal of Educational Research, vol. 95, no. 3, pp. 131-142, 2002.</a:t>
            </a:r>
            <a:endParaRPr/>
          </a:p>
          <a:p>
            <a:pPr indent="0" lvl="0" marL="0" rtl="0" algn="l">
              <a:spcBef>
                <a:spcPts val="1200"/>
              </a:spcBef>
              <a:spcAft>
                <a:spcPts val="0"/>
              </a:spcAft>
              <a:buNone/>
            </a:pPr>
            <a:r>
              <a:rPr lang="en-GB"/>
              <a:t>Thiede, K. W., Anderson, M., &amp; Therriault, D., "Accuracy of metacognitive monitoring affects learning of texts," Journal of educational psychology, vol. 95, no. 1, p. 66, 2003. </a:t>
            </a:r>
            <a:endParaRPr/>
          </a:p>
          <a:p>
            <a:pPr indent="0" lvl="0" marL="0" rtl="0" algn="l">
              <a:spcBef>
                <a:spcPts val="1200"/>
              </a:spcBef>
              <a:spcAft>
                <a:spcPts val="0"/>
              </a:spcAft>
              <a:buNone/>
            </a:pPr>
            <a:r>
              <a:rPr lang="en-GB"/>
              <a:t>J. Prather et al., "First Things First: Providing Metacognitive Scaffolding for Interpreting Problem Prompts," presented at the Proceedings of the 50th ACM Technical Symposium on Computer Science Education, Minneapolis, MN, USA, 2019. [Online]. Available: https://doi.org/10.1145/3287324.3287374 </a:t>
            </a:r>
            <a:endParaRPr/>
          </a:p>
          <a:p>
            <a:pPr indent="0" lvl="0" marL="0" rtl="0" algn="l">
              <a:spcBef>
                <a:spcPts val="1200"/>
              </a:spcBef>
              <a:spcAft>
                <a:spcPts val="1200"/>
              </a:spcAft>
              <a:buNone/>
            </a:pPr>
            <a:r>
              <a:rPr lang="en-GB"/>
              <a:t>P. Denny, J. Prather, B. A. Becker, Z. Albrecht, D. Loksa, and R. Pettit, "A Closer Look at Metacognitive Scaffolding: Solving Test Cases Before Programming," presented at the Proceedings of the 19th Koli Calling International Conference on Computing Education Research, Koli, Finland, 2019. [Online]. Available: https://doi.org/10.1145/3364510.3366170.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Bibliography</a:t>
            </a:r>
            <a:endParaRPr/>
          </a:p>
        </p:txBody>
      </p:sp>
      <p:sp>
        <p:nvSpPr>
          <p:cNvPr id="294" name="Google Shape;294;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GB"/>
              <a:t>M. Craig, A. Petersen, and J. Campbell, "Answering the Correct Question," presented at the Proceedings of the ACM Conference on Global Computing Education, Chengdu,Sichuan, China, 2019. [Online]. Available: </a:t>
            </a:r>
            <a:r>
              <a:rPr lang="en-GB">
                <a:uFill>
                  <a:noFill/>
                </a:uFill>
                <a:hlinkClick r:id="rId3"/>
              </a:rPr>
              <a:t>https://doi.org/10.1145/3300115.3309529</a:t>
            </a:r>
            <a:r>
              <a:rPr lang="en-GB"/>
              <a:t>. </a:t>
            </a:r>
            <a:endParaRPr/>
          </a:p>
          <a:p>
            <a:pPr indent="0" lvl="0" marL="0" rtl="0" algn="l">
              <a:spcBef>
                <a:spcPts val="1200"/>
              </a:spcBef>
              <a:spcAft>
                <a:spcPts val="0"/>
              </a:spcAft>
              <a:buNone/>
            </a:pPr>
            <a:r>
              <a:rPr lang="en-GB"/>
              <a:t> D. Janzen and H. Saiedian, "Test-driven learning in early programming courses," presented at the Proceedings of the 39th SIGCSE technical symposium on Computer science education, Portland, OR, USA, 2008. [Online]. Available: https://doi.org/10.1145/1352135.1352315. </a:t>
            </a:r>
            <a:endParaRPr/>
          </a:p>
          <a:p>
            <a:pPr indent="0" lvl="0" marL="0" rtl="0" algn="l">
              <a:spcBef>
                <a:spcPts val="1200"/>
              </a:spcBef>
              <a:spcAft>
                <a:spcPts val="0"/>
              </a:spcAft>
              <a:buNone/>
            </a:pPr>
            <a:r>
              <a:rPr lang="en-GB"/>
              <a:t>N. Weinman, A. Fox, and M. A. Hearst, "Improving Instruction of Programming Patterns with Faded Parsons Problems," presented at the Proceedings of the 2021 CHI Conference on Human Factors in Computing Systems, Yokohama, Japan, 2021. [Online]. Available: </a:t>
            </a:r>
            <a:r>
              <a:rPr lang="en-GB">
                <a:uFill>
                  <a:noFill/>
                </a:uFill>
                <a:hlinkClick r:id="rId4"/>
              </a:rPr>
              <a:t>https://doi.org/10.1145/3411764.3445228</a:t>
            </a:r>
            <a:r>
              <a:rPr lang="en-GB"/>
              <a:t>.</a:t>
            </a:r>
            <a:endParaRPr/>
          </a:p>
          <a:p>
            <a:pPr indent="0" lvl="0" marL="0" rtl="0" algn="l">
              <a:spcBef>
                <a:spcPts val="1200"/>
              </a:spcBef>
              <a:spcAft>
                <a:spcPts val="0"/>
              </a:spcAft>
              <a:buNone/>
            </a:pPr>
            <a:r>
              <a:rPr lang="en-GB"/>
              <a:t> R. Garcia, "Evaluating Parsons Problems as a Design-Based Intervention," presented at the 2021 IEEE Frontiers in Education Conference (FIE) , 2021, Lincoln, NE, USA, 2021. </a:t>
            </a:r>
            <a:endParaRPr/>
          </a:p>
          <a:p>
            <a:pPr indent="0" lvl="0" marL="0" rtl="0" algn="l">
              <a:spcBef>
                <a:spcPts val="1200"/>
              </a:spcBef>
              <a:spcAft>
                <a:spcPts val="0"/>
              </a:spcAft>
              <a:buNone/>
            </a:pPr>
            <a:r>
              <a:rPr lang="en-GB"/>
              <a:t>J. Prather et al., "On Novices' Interaction with Compiler Error Messages: A Human Factors Approach," presented at the Proceedings of the 2017 ACM Conference on International Computing Education Research, Tacoma, Washington, USA, 2017. [Online]. Available: </a:t>
            </a:r>
            <a:r>
              <a:rPr lang="en-GB">
                <a:uFill>
                  <a:noFill/>
                </a:uFill>
                <a:hlinkClick r:id="rId5"/>
              </a:rPr>
              <a:t>https://doi.org/10.1145/3105726.3106169</a:t>
            </a:r>
            <a:r>
              <a:rPr lang="en-GB"/>
              <a:t>.</a:t>
            </a:r>
            <a:endParaRPr/>
          </a:p>
          <a:p>
            <a:pPr indent="0" lvl="0" marL="0" rtl="0" algn="l">
              <a:spcBef>
                <a:spcPts val="1200"/>
              </a:spcBef>
              <a:spcAft>
                <a:spcPts val="1200"/>
              </a:spcAft>
              <a:buNone/>
            </a:pPr>
            <a:r>
              <a:rPr lang="en-GB"/>
              <a:t>Paul Denny, James Prather, and Brett A. Becker. 2020. Error Message Readability and Novice Debugging Performance. In Proceedings of the 2020 ACM Conference on Innovation and Technology in Computer Science Education (ITiCSE '20). Association for Computing Machinery, New York, NY, USA, 480–486. https://doi.org/10.1145/3341525.3387384</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Teaching Programming Problem Solving</a:t>
            </a:r>
            <a:endParaRPr/>
          </a:p>
        </p:txBody>
      </p:sp>
      <p:sp>
        <p:nvSpPr>
          <p:cNvPr id="80" name="Google Shape;80;p16"/>
          <p:cNvSpPr txBox="1"/>
          <p:nvPr/>
        </p:nvSpPr>
        <p:spPr>
          <a:xfrm>
            <a:off x="8526025" y="4743300"/>
            <a:ext cx="618000" cy="4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accent2"/>
                </a:solidFill>
                <a:latin typeface="Oswald"/>
                <a:ea typeface="Oswald"/>
                <a:cs typeface="Oswald"/>
                <a:sym typeface="Oswald"/>
              </a:rPr>
              <a:t>Keith</a:t>
            </a:r>
            <a:endParaRPr>
              <a:solidFill>
                <a:schemeClr val="accent2"/>
              </a:solidFill>
              <a:latin typeface="Oswald"/>
              <a:ea typeface="Oswald"/>
              <a:cs typeface="Oswald"/>
              <a:sym typeface="Oswa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is Programming Problem Solving?</a:t>
            </a:r>
            <a:endParaRPr/>
          </a:p>
        </p:txBody>
      </p:sp>
      <p:sp>
        <p:nvSpPr>
          <p:cNvPr id="86" name="Google Shape;86;p17"/>
          <p:cNvSpPr/>
          <p:nvPr/>
        </p:nvSpPr>
        <p:spPr>
          <a:xfrm>
            <a:off x="563550" y="1149375"/>
            <a:ext cx="8016900" cy="3625500"/>
          </a:xfrm>
          <a:prstGeom prst="rect">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7"/>
          <p:cNvSpPr txBox="1"/>
          <p:nvPr/>
        </p:nvSpPr>
        <p:spPr>
          <a:xfrm>
            <a:off x="933875" y="1580400"/>
            <a:ext cx="33906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700">
                <a:solidFill>
                  <a:srgbClr val="B156F0"/>
                </a:solidFill>
                <a:latin typeface="Average"/>
                <a:ea typeface="Average"/>
                <a:cs typeface="Average"/>
                <a:sym typeface="Average"/>
              </a:rPr>
              <a:t>Problem Prompt – Start Point</a:t>
            </a:r>
            <a:endParaRPr b="1" sz="1700">
              <a:solidFill>
                <a:srgbClr val="B156F0"/>
              </a:solidFill>
              <a:latin typeface="Average"/>
              <a:ea typeface="Average"/>
              <a:cs typeface="Average"/>
              <a:sym typeface="Average"/>
            </a:endParaRPr>
          </a:p>
        </p:txBody>
      </p:sp>
      <p:sp>
        <p:nvSpPr>
          <p:cNvPr id="88" name="Google Shape;88;p17"/>
          <p:cNvSpPr txBox="1"/>
          <p:nvPr/>
        </p:nvSpPr>
        <p:spPr>
          <a:xfrm>
            <a:off x="3045975" y="2409163"/>
            <a:ext cx="19428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solidFill>
                  <a:srgbClr val="F05656"/>
                </a:solidFill>
                <a:latin typeface="Average"/>
                <a:ea typeface="Average"/>
                <a:cs typeface="Average"/>
                <a:sym typeface="Average"/>
              </a:rPr>
              <a:t>Mental Model</a:t>
            </a:r>
            <a:endParaRPr b="1" sz="1600">
              <a:solidFill>
                <a:srgbClr val="F05656"/>
              </a:solidFill>
              <a:latin typeface="Average"/>
              <a:ea typeface="Average"/>
              <a:cs typeface="Average"/>
              <a:sym typeface="Average"/>
            </a:endParaRPr>
          </a:p>
        </p:txBody>
      </p:sp>
      <p:sp>
        <p:nvSpPr>
          <p:cNvPr id="89" name="Google Shape;89;p17"/>
          <p:cNvSpPr txBox="1"/>
          <p:nvPr/>
        </p:nvSpPr>
        <p:spPr>
          <a:xfrm>
            <a:off x="5244075" y="4089050"/>
            <a:ext cx="29052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700">
                <a:solidFill>
                  <a:srgbClr val="56F071"/>
                </a:solidFill>
                <a:latin typeface="Average"/>
                <a:ea typeface="Average"/>
                <a:cs typeface="Average"/>
                <a:sym typeface="Average"/>
              </a:rPr>
              <a:t>End Point – Desired Solution</a:t>
            </a:r>
            <a:endParaRPr b="1">
              <a:solidFill>
                <a:srgbClr val="56F071"/>
              </a:solidFill>
              <a:latin typeface="Average"/>
              <a:ea typeface="Average"/>
              <a:cs typeface="Average"/>
              <a:sym typeface="Average"/>
            </a:endParaRPr>
          </a:p>
        </p:txBody>
      </p:sp>
      <p:sp>
        <p:nvSpPr>
          <p:cNvPr id="90" name="Google Shape;90;p17"/>
          <p:cNvSpPr txBox="1"/>
          <p:nvPr/>
        </p:nvSpPr>
        <p:spPr>
          <a:xfrm>
            <a:off x="4324475" y="3222625"/>
            <a:ext cx="1494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00">
                <a:solidFill>
                  <a:srgbClr val="F05656"/>
                </a:solidFill>
                <a:latin typeface="Average"/>
                <a:ea typeface="Average"/>
                <a:cs typeface="Average"/>
                <a:sym typeface="Average"/>
              </a:rPr>
              <a:t>???</a:t>
            </a:r>
            <a:endParaRPr b="1" sz="1600">
              <a:solidFill>
                <a:srgbClr val="F05656"/>
              </a:solidFill>
              <a:latin typeface="Average"/>
              <a:ea typeface="Average"/>
              <a:cs typeface="Average"/>
              <a:sym typeface="Average"/>
            </a:endParaRPr>
          </a:p>
        </p:txBody>
      </p:sp>
      <p:sp>
        <p:nvSpPr>
          <p:cNvPr id="91" name="Google Shape;91;p17"/>
          <p:cNvSpPr/>
          <p:nvPr/>
        </p:nvSpPr>
        <p:spPr>
          <a:xfrm>
            <a:off x="2219401" y="1824650"/>
            <a:ext cx="2710775" cy="833300"/>
          </a:xfrm>
          <a:custGeom>
            <a:rect b="b" l="l" r="r" t="t"/>
            <a:pathLst>
              <a:path extrusionOk="0" h="33332" w="108431">
                <a:moveTo>
                  <a:pt x="64893" y="0"/>
                </a:moveTo>
                <a:cubicBezTo>
                  <a:pt x="71885" y="2299"/>
                  <a:pt x="117191" y="9003"/>
                  <a:pt x="106846" y="13792"/>
                </a:cubicBezTo>
                <a:cubicBezTo>
                  <a:pt x="96502" y="18581"/>
                  <a:pt x="15469" y="25477"/>
                  <a:pt x="2826" y="28734"/>
                </a:cubicBezTo>
                <a:cubicBezTo>
                  <a:pt x="-9817" y="31991"/>
                  <a:pt x="26293" y="32566"/>
                  <a:pt x="30986" y="33332"/>
                </a:cubicBezTo>
              </a:path>
            </a:pathLst>
          </a:custGeom>
          <a:noFill/>
          <a:ln cap="flat" cmpd="sng" w="9525">
            <a:solidFill>
              <a:schemeClr val="dk2"/>
            </a:solidFill>
            <a:prstDash val="solid"/>
            <a:round/>
            <a:headEnd len="med" w="med" type="none"/>
            <a:tailEnd len="med" w="med" type="none"/>
          </a:ln>
        </p:spPr>
      </p:sp>
      <p:sp>
        <p:nvSpPr>
          <p:cNvPr id="92" name="Google Shape;92;p17"/>
          <p:cNvSpPr/>
          <p:nvPr/>
        </p:nvSpPr>
        <p:spPr>
          <a:xfrm>
            <a:off x="1146980" y="2123083"/>
            <a:ext cx="5795725" cy="2520475"/>
          </a:xfrm>
          <a:custGeom>
            <a:rect b="b" l="l" r="r" t="t"/>
            <a:pathLst>
              <a:path extrusionOk="0" h="100819" w="231829">
                <a:moveTo>
                  <a:pt x="132850" y="21970"/>
                </a:moveTo>
                <a:cubicBezTo>
                  <a:pt x="142716" y="18330"/>
                  <a:pt x="181125" y="-921"/>
                  <a:pt x="192044" y="132"/>
                </a:cubicBezTo>
                <a:cubicBezTo>
                  <a:pt x="202963" y="1186"/>
                  <a:pt x="202292" y="24173"/>
                  <a:pt x="198365" y="28291"/>
                </a:cubicBezTo>
                <a:cubicBezTo>
                  <a:pt x="194438" y="32410"/>
                  <a:pt x="168768" y="28674"/>
                  <a:pt x="168481" y="24843"/>
                </a:cubicBezTo>
                <a:cubicBezTo>
                  <a:pt x="168194" y="21012"/>
                  <a:pt x="186105" y="6932"/>
                  <a:pt x="196641" y="5304"/>
                </a:cubicBezTo>
                <a:cubicBezTo>
                  <a:pt x="207177" y="3676"/>
                  <a:pt x="232752" y="10572"/>
                  <a:pt x="231698" y="15074"/>
                </a:cubicBezTo>
                <a:cubicBezTo>
                  <a:pt x="230645" y="19576"/>
                  <a:pt x="206316" y="28100"/>
                  <a:pt x="190320" y="32314"/>
                </a:cubicBezTo>
                <a:cubicBezTo>
                  <a:pt x="174324" y="36528"/>
                  <a:pt x="152390" y="39594"/>
                  <a:pt x="135724" y="40360"/>
                </a:cubicBezTo>
                <a:cubicBezTo>
                  <a:pt x="119058" y="41126"/>
                  <a:pt x="101625" y="33464"/>
                  <a:pt x="90323" y="36912"/>
                </a:cubicBezTo>
                <a:cubicBezTo>
                  <a:pt x="79021" y="40360"/>
                  <a:pt x="79021" y="52620"/>
                  <a:pt x="67910" y="61049"/>
                </a:cubicBezTo>
                <a:cubicBezTo>
                  <a:pt x="56799" y="69478"/>
                  <a:pt x="34961" y="86527"/>
                  <a:pt x="23659" y="87485"/>
                </a:cubicBezTo>
                <a:cubicBezTo>
                  <a:pt x="12357" y="88443"/>
                  <a:pt x="-287" y="73118"/>
                  <a:pt x="96" y="66796"/>
                </a:cubicBezTo>
                <a:cubicBezTo>
                  <a:pt x="479" y="60474"/>
                  <a:pt x="18966" y="49747"/>
                  <a:pt x="25958" y="49555"/>
                </a:cubicBezTo>
                <a:cubicBezTo>
                  <a:pt x="32950" y="49363"/>
                  <a:pt x="35919" y="57217"/>
                  <a:pt x="42049" y="65646"/>
                </a:cubicBezTo>
                <a:cubicBezTo>
                  <a:pt x="48179" y="74075"/>
                  <a:pt x="56321" y="96488"/>
                  <a:pt x="62738" y="100128"/>
                </a:cubicBezTo>
                <a:cubicBezTo>
                  <a:pt x="69155" y="103768"/>
                  <a:pt x="82948" y="91795"/>
                  <a:pt x="80553" y="87485"/>
                </a:cubicBezTo>
                <a:cubicBezTo>
                  <a:pt x="78159" y="83175"/>
                  <a:pt x="57375" y="77811"/>
                  <a:pt x="48371" y="74267"/>
                </a:cubicBezTo>
                <a:cubicBezTo>
                  <a:pt x="39368" y="70723"/>
                  <a:pt x="30555" y="72255"/>
                  <a:pt x="26532" y="66221"/>
                </a:cubicBezTo>
                <a:cubicBezTo>
                  <a:pt x="22509" y="60187"/>
                  <a:pt x="19924" y="41988"/>
                  <a:pt x="24234" y="38061"/>
                </a:cubicBezTo>
                <a:cubicBezTo>
                  <a:pt x="28544" y="34134"/>
                  <a:pt x="43773" y="39211"/>
                  <a:pt x="52393" y="42659"/>
                </a:cubicBezTo>
                <a:cubicBezTo>
                  <a:pt x="61013" y="46107"/>
                  <a:pt x="67719" y="54919"/>
                  <a:pt x="75956" y="58750"/>
                </a:cubicBezTo>
                <a:cubicBezTo>
                  <a:pt x="84193" y="62581"/>
                  <a:pt x="93963" y="66508"/>
                  <a:pt x="101817" y="65646"/>
                </a:cubicBezTo>
                <a:cubicBezTo>
                  <a:pt x="109671" y="64784"/>
                  <a:pt x="119537" y="55589"/>
                  <a:pt x="123081" y="53578"/>
                </a:cubicBezTo>
              </a:path>
            </a:pathLst>
          </a:custGeom>
          <a:noFill/>
          <a:ln cap="flat" cmpd="sng" w="9525">
            <a:solidFill>
              <a:schemeClr val="dk2"/>
            </a:solidFill>
            <a:prstDash val="solid"/>
            <a:round/>
            <a:headEnd len="med" w="med" type="none"/>
            <a:tailEnd len="med" w="med" type="none"/>
          </a:ln>
        </p:spPr>
      </p:sp>
      <p:sp>
        <p:nvSpPr>
          <p:cNvPr id="93" name="Google Shape;93;p17"/>
          <p:cNvSpPr/>
          <p:nvPr/>
        </p:nvSpPr>
        <p:spPr>
          <a:xfrm>
            <a:off x="4091083" y="1508575"/>
            <a:ext cx="4023050" cy="3053650"/>
          </a:xfrm>
          <a:custGeom>
            <a:rect b="b" l="l" r="r" t="t"/>
            <a:pathLst>
              <a:path extrusionOk="0" h="122146" w="160922">
                <a:moveTo>
                  <a:pt x="28304" y="77009"/>
                </a:moveTo>
                <a:cubicBezTo>
                  <a:pt x="32902" y="75764"/>
                  <a:pt x="44779" y="69826"/>
                  <a:pt x="55890" y="69538"/>
                </a:cubicBezTo>
                <a:cubicBezTo>
                  <a:pt x="67001" y="69251"/>
                  <a:pt x="91617" y="72890"/>
                  <a:pt x="94969" y="75284"/>
                </a:cubicBezTo>
                <a:cubicBezTo>
                  <a:pt x="98321" y="77679"/>
                  <a:pt x="76196" y="84863"/>
                  <a:pt x="76004" y="83905"/>
                </a:cubicBezTo>
                <a:cubicBezTo>
                  <a:pt x="75812" y="82947"/>
                  <a:pt x="86444" y="73178"/>
                  <a:pt x="93819" y="69538"/>
                </a:cubicBezTo>
                <a:cubicBezTo>
                  <a:pt x="101194" y="65898"/>
                  <a:pt x="111635" y="68006"/>
                  <a:pt x="120255" y="62067"/>
                </a:cubicBezTo>
                <a:cubicBezTo>
                  <a:pt x="128876" y="56129"/>
                  <a:pt x="145638" y="42623"/>
                  <a:pt x="145542" y="33907"/>
                </a:cubicBezTo>
                <a:cubicBezTo>
                  <a:pt x="145446" y="25191"/>
                  <a:pt x="129642" y="12644"/>
                  <a:pt x="119681" y="9770"/>
                </a:cubicBezTo>
                <a:cubicBezTo>
                  <a:pt x="109720" y="6897"/>
                  <a:pt x="95640" y="17049"/>
                  <a:pt x="85774" y="16666"/>
                </a:cubicBezTo>
                <a:cubicBezTo>
                  <a:pt x="75908" y="16283"/>
                  <a:pt x="62211" y="10249"/>
                  <a:pt x="60487" y="7471"/>
                </a:cubicBezTo>
                <a:cubicBezTo>
                  <a:pt x="58763" y="4693"/>
                  <a:pt x="67575" y="0"/>
                  <a:pt x="75429" y="0"/>
                </a:cubicBezTo>
                <a:cubicBezTo>
                  <a:pt x="83283" y="0"/>
                  <a:pt x="100237" y="2586"/>
                  <a:pt x="107612" y="7471"/>
                </a:cubicBezTo>
                <a:cubicBezTo>
                  <a:pt x="114987" y="12356"/>
                  <a:pt x="114030" y="29596"/>
                  <a:pt x="119681" y="29309"/>
                </a:cubicBezTo>
                <a:cubicBezTo>
                  <a:pt x="125332" y="29022"/>
                  <a:pt x="134719" y="4119"/>
                  <a:pt x="141519" y="5747"/>
                </a:cubicBezTo>
                <a:cubicBezTo>
                  <a:pt x="148320" y="7375"/>
                  <a:pt x="163358" y="28447"/>
                  <a:pt x="160484" y="39079"/>
                </a:cubicBezTo>
                <a:cubicBezTo>
                  <a:pt x="157611" y="49711"/>
                  <a:pt x="134814" y="65803"/>
                  <a:pt x="124278" y="69538"/>
                </a:cubicBezTo>
                <a:cubicBezTo>
                  <a:pt x="113742" y="73274"/>
                  <a:pt x="106463" y="59289"/>
                  <a:pt x="97268" y="61492"/>
                </a:cubicBezTo>
                <a:cubicBezTo>
                  <a:pt x="88073" y="63695"/>
                  <a:pt x="69587" y="77200"/>
                  <a:pt x="69108" y="82755"/>
                </a:cubicBezTo>
                <a:cubicBezTo>
                  <a:pt x="68629" y="88310"/>
                  <a:pt x="98513" y="94154"/>
                  <a:pt x="94394" y="94824"/>
                </a:cubicBezTo>
                <a:cubicBezTo>
                  <a:pt x="90275" y="95495"/>
                  <a:pt x="56656" y="85246"/>
                  <a:pt x="44396" y="86778"/>
                </a:cubicBezTo>
                <a:cubicBezTo>
                  <a:pt x="32136" y="88311"/>
                  <a:pt x="28208" y="102678"/>
                  <a:pt x="20833" y="104019"/>
                </a:cubicBezTo>
                <a:cubicBezTo>
                  <a:pt x="13458" y="105360"/>
                  <a:pt x="-143" y="94441"/>
                  <a:pt x="144" y="94824"/>
                </a:cubicBezTo>
                <a:cubicBezTo>
                  <a:pt x="431" y="95207"/>
                  <a:pt x="17481" y="101816"/>
                  <a:pt x="22557" y="106318"/>
                </a:cubicBezTo>
                <a:cubicBezTo>
                  <a:pt x="27634" y="110820"/>
                  <a:pt x="26293" y="120590"/>
                  <a:pt x="30603" y="121835"/>
                </a:cubicBezTo>
                <a:cubicBezTo>
                  <a:pt x="34913" y="123080"/>
                  <a:pt x="45450" y="115130"/>
                  <a:pt x="48419" y="113789"/>
                </a:cubicBezTo>
              </a:path>
            </a:pathLst>
          </a:custGeom>
          <a:noFill/>
          <a:ln cap="flat" cmpd="sng" w="9525">
            <a:solidFill>
              <a:schemeClr val="dk2"/>
            </a:solidFill>
            <a:prstDash val="solid"/>
            <a:round/>
            <a:headEnd len="med" w="med" type="none"/>
            <a:tailEnd len="med" w="med" type="none"/>
          </a:ln>
        </p:spPr>
      </p:sp>
      <p:sp>
        <p:nvSpPr>
          <p:cNvPr id="94" name="Google Shape;94;p17"/>
          <p:cNvSpPr txBox="1"/>
          <p:nvPr/>
        </p:nvSpPr>
        <p:spPr>
          <a:xfrm>
            <a:off x="8526025" y="4743300"/>
            <a:ext cx="618000" cy="4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accent2"/>
                </a:solidFill>
                <a:latin typeface="Oswald"/>
                <a:ea typeface="Oswald"/>
                <a:cs typeface="Oswald"/>
                <a:sym typeface="Oswald"/>
              </a:rPr>
              <a:t>Keith</a:t>
            </a:r>
            <a:endParaRPr>
              <a:solidFill>
                <a:schemeClr val="accent2"/>
              </a:solidFill>
              <a:latin typeface="Oswald"/>
              <a:ea typeface="Oswald"/>
              <a:cs typeface="Oswald"/>
              <a:sym typeface="Oswa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Metacognition</a:t>
            </a:r>
            <a:r>
              <a:rPr lang="en-GB"/>
              <a:t> - what are you thinking?</a:t>
            </a:r>
            <a:endParaRPr/>
          </a:p>
        </p:txBody>
      </p:sp>
      <p:pic>
        <p:nvPicPr>
          <p:cNvPr id="100" name="Google Shape;100;p18"/>
          <p:cNvPicPr preferRelativeResize="0"/>
          <p:nvPr/>
        </p:nvPicPr>
        <p:blipFill>
          <a:blip r:embed="rId4">
            <a:alphaModFix/>
          </a:blip>
          <a:stretch>
            <a:fillRect/>
          </a:stretch>
        </p:blipFill>
        <p:spPr>
          <a:xfrm>
            <a:off x="2657688" y="1017725"/>
            <a:ext cx="3828633" cy="3820975"/>
          </a:xfrm>
          <a:prstGeom prst="rect">
            <a:avLst/>
          </a:prstGeom>
          <a:noFill/>
          <a:ln>
            <a:noFill/>
          </a:ln>
        </p:spPr>
      </p:pic>
      <p:sp>
        <p:nvSpPr>
          <p:cNvPr id="101" name="Google Shape;101;p18"/>
          <p:cNvSpPr txBox="1"/>
          <p:nvPr/>
        </p:nvSpPr>
        <p:spPr>
          <a:xfrm>
            <a:off x="8526025" y="4743300"/>
            <a:ext cx="618000" cy="4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accent2"/>
                </a:solidFill>
                <a:latin typeface="Oswald"/>
                <a:ea typeface="Oswald"/>
                <a:cs typeface="Oswald"/>
                <a:sym typeface="Oswald"/>
              </a:rPr>
              <a:t>Keith</a:t>
            </a:r>
            <a:endParaRPr>
              <a:solidFill>
                <a:schemeClr val="accent2"/>
              </a:solidFill>
              <a:latin typeface="Oswald"/>
              <a:ea typeface="Oswald"/>
              <a:cs typeface="Oswald"/>
              <a:sym typeface="Oswald"/>
            </a:endParaRPr>
          </a:p>
        </p:txBody>
      </p:sp>
      <p:sp>
        <p:nvSpPr>
          <p:cNvPr id="102" name="Google Shape;102;p18"/>
          <p:cNvSpPr txBox="1"/>
          <p:nvPr/>
        </p:nvSpPr>
        <p:spPr>
          <a:xfrm>
            <a:off x="0" y="4570800"/>
            <a:ext cx="2457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accent2"/>
                </a:solidFill>
                <a:latin typeface="Oswald"/>
                <a:ea typeface="Oswald"/>
                <a:cs typeface="Oswald"/>
                <a:sym typeface="Oswald"/>
              </a:rPr>
              <a:t>S. Coutinho</a:t>
            </a:r>
            <a:r>
              <a:rPr lang="en-GB">
                <a:solidFill>
                  <a:schemeClr val="accent2"/>
                </a:solidFill>
                <a:latin typeface="Oswald"/>
                <a:ea typeface="Oswald"/>
                <a:cs typeface="Oswald"/>
                <a:sym typeface="Oswald"/>
              </a:rPr>
              <a:t>, 2008;</a:t>
            </a:r>
            <a:endParaRPr>
              <a:solidFill>
                <a:schemeClr val="accent2"/>
              </a:solidFill>
              <a:latin typeface="Oswald"/>
              <a:ea typeface="Oswald"/>
              <a:cs typeface="Oswald"/>
              <a:sym typeface="Oswald"/>
            </a:endParaRPr>
          </a:p>
          <a:p>
            <a:pPr indent="0" lvl="0" marL="0" rtl="0" algn="l">
              <a:spcBef>
                <a:spcPts val="0"/>
              </a:spcBef>
              <a:spcAft>
                <a:spcPts val="0"/>
              </a:spcAft>
              <a:buNone/>
            </a:pPr>
            <a:r>
              <a:rPr lang="en-GB">
                <a:solidFill>
                  <a:schemeClr val="accent2"/>
                </a:solidFill>
                <a:latin typeface="Oswald"/>
                <a:ea typeface="Oswald"/>
                <a:cs typeface="Oswald"/>
                <a:sym typeface="Oswald"/>
              </a:rPr>
              <a:t>J. L. Nietfeld &amp; G. Schraw, 2002</a:t>
            </a:r>
            <a:endParaRPr>
              <a:solidFill>
                <a:schemeClr val="accent2"/>
              </a:solidFill>
              <a:latin typeface="Oswald"/>
              <a:ea typeface="Oswald"/>
              <a:cs typeface="Oswald"/>
              <a:sym typeface="Oswa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graphicFrame>
        <p:nvGraphicFramePr>
          <p:cNvPr id="107" name="Google Shape;107;p19"/>
          <p:cNvGraphicFramePr/>
          <p:nvPr/>
        </p:nvGraphicFramePr>
        <p:xfrm>
          <a:off x="2762250" y="1322518"/>
          <a:ext cx="3000000" cy="3000000"/>
        </p:xfrm>
        <a:graphic>
          <a:graphicData uri="http://schemas.openxmlformats.org/drawingml/2006/table">
            <a:tbl>
              <a:tblPr>
                <a:noFill/>
                <a:tableStyleId>{67E0640B-3816-424F-BF2D-A1FA60683FB5}</a:tableStyleId>
              </a:tblPr>
              <a:tblGrid>
                <a:gridCol w="3619500"/>
              </a:tblGrid>
              <a:tr h="381000">
                <a:tc>
                  <a:txBody>
                    <a:bodyPr/>
                    <a:lstStyle/>
                    <a:p>
                      <a:pPr indent="0" lvl="0" marL="0" rtl="0" algn="l">
                        <a:spcBef>
                          <a:spcPts val="0"/>
                        </a:spcBef>
                        <a:spcAft>
                          <a:spcPts val="0"/>
                        </a:spcAft>
                        <a:buNone/>
                      </a:pPr>
                      <a:r>
                        <a:rPr b="1" lang="en-GB">
                          <a:solidFill>
                            <a:schemeClr val="accent3"/>
                          </a:solidFill>
                          <a:latin typeface="Average"/>
                          <a:ea typeface="Average"/>
                          <a:cs typeface="Average"/>
                          <a:sym typeface="Average"/>
                        </a:rPr>
                        <a:t>Hilton et al.’s 7-steps</a:t>
                      </a:r>
                      <a:endParaRPr b="1">
                        <a:solidFill>
                          <a:schemeClr val="accent3"/>
                        </a:solidFill>
                        <a:latin typeface="Average"/>
                        <a:ea typeface="Average"/>
                        <a:cs typeface="Average"/>
                        <a:sym typeface="Average"/>
                      </a:endParaRPr>
                    </a:p>
                  </a:txBody>
                  <a:tcPr marT="91425" marB="91425" marR="91425" marL="91425"/>
                </a:tc>
              </a:tr>
              <a:tr h="381000">
                <a:tc>
                  <a:txBody>
                    <a:bodyPr/>
                    <a:lstStyle/>
                    <a:p>
                      <a:pPr indent="0" lvl="0" marL="0" rtl="0" algn="l">
                        <a:lnSpc>
                          <a:spcPct val="115000"/>
                        </a:lnSpc>
                        <a:spcBef>
                          <a:spcPts val="0"/>
                        </a:spcBef>
                        <a:spcAft>
                          <a:spcPts val="1200"/>
                        </a:spcAft>
                        <a:buNone/>
                      </a:pPr>
                      <a:r>
                        <a:rPr lang="en-GB">
                          <a:solidFill>
                            <a:schemeClr val="accent3"/>
                          </a:solidFill>
                          <a:latin typeface="Average"/>
                          <a:ea typeface="Average"/>
                          <a:cs typeface="Average"/>
                          <a:sym typeface="Average"/>
                        </a:rPr>
                        <a:t>1. Work on an instance yourself</a:t>
                      </a:r>
                      <a:endParaRPr>
                        <a:solidFill>
                          <a:schemeClr val="accent3"/>
                        </a:solidFill>
                        <a:latin typeface="Average"/>
                        <a:ea typeface="Average"/>
                        <a:cs typeface="Average"/>
                        <a:sym typeface="Average"/>
                      </a:endParaRPr>
                    </a:p>
                  </a:txBody>
                  <a:tcPr marT="91425" marB="91425" marR="91425" marL="91425"/>
                </a:tc>
              </a:tr>
              <a:tr h="381000">
                <a:tc>
                  <a:txBody>
                    <a:bodyPr/>
                    <a:lstStyle/>
                    <a:p>
                      <a:pPr indent="0" lvl="0" marL="0" rtl="0" algn="l">
                        <a:spcBef>
                          <a:spcPts val="0"/>
                        </a:spcBef>
                        <a:spcAft>
                          <a:spcPts val="0"/>
                        </a:spcAft>
                        <a:buNone/>
                      </a:pPr>
                      <a:r>
                        <a:rPr lang="en-GB">
                          <a:solidFill>
                            <a:schemeClr val="accent3"/>
                          </a:solidFill>
                          <a:latin typeface="Average"/>
                          <a:ea typeface="Average"/>
                          <a:cs typeface="Average"/>
                          <a:sym typeface="Average"/>
                        </a:rPr>
                        <a:t>2. Write down exactly what you did</a:t>
                      </a:r>
                      <a:endParaRPr>
                        <a:solidFill>
                          <a:schemeClr val="accent3"/>
                        </a:solidFill>
                        <a:latin typeface="Average"/>
                        <a:ea typeface="Average"/>
                        <a:cs typeface="Average"/>
                        <a:sym typeface="Average"/>
                      </a:endParaRPr>
                    </a:p>
                  </a:txBody>
                  <a:tcPr marT="91425" marB="91425" marR="91425" marL="91425"/>
                </a:tc>
              </a:tr>
              <a:tr h="381000">
                <a:tc>
                  <a:txBody>
                    <a:bodyPr/>
                    <a:lstStyle/>
                    <a:p>
                      <a:pPr indent="0" lvl="0" marL="0" rtl="0" algn="l">
                        <a:spcBef>
                          <a:spcPts val="0"/>
                        </a:spcBef>
                        <a:spcAft>
                          <a:spcPts val="0"/>
                        </a:spcAft>
                        <a:buNone/>
                      </a:pPr>
                      <a:r>
                        <a:rPr lang="en-GB">
                          <a:solidFill>
                            <a:schemeClr val="accent3"/>
                          </a:solidFill>
                          <a:latin typeface="Average"/>
                          <a:ea typeface="Average"/>
                          <a:cs typeface="Average"/>
                          <a:sym typeface="Average"/>
                        </a:rPr>
                        <a:t>3. </a:t>
                      </a:r>
                      <a:r>
                        <a:rPr lang="en-GB">
                          <a:solidFill>
                            <a:schemeClr val="accent3"/>
                          </a:solidFill>
                          <a:latin typeface="Average"/>
                          <a:ea typeface="Average"/>
                          <a:cs typeface="Average"/>
                          <a:sym typeface="Average"/>
                        </a:rPr>
                        <a:t>Generalize your steps from 2</a:t>
                      </a:r>
                      <a:endParaRPr>
                        <a:solidFill>
                          <a:schemeClr val="accent3"/>
                        </a:solidFill>
                        <a:latin typeface="Average"/>
                        <a:ea typeface="Average"/>
                        <a:cs typeface="Average"/>
                        <a:sym typeface="Average"/>
                      </a:endParaRPr>
                    </a:p>
                  </a:txBody>
                  <a:tcPr marT="91425" marB="91425" marR="91425" marL="91425"/>
                </a:tc>
              </a:tr>
              <a:tr h="381000">
                <a:tc>
                  <a:txBody>
                    <a:bodyPr/>
                    <a:lstStyle/>
                    <a:p>
                      <a:pPr indent="0" lvl="0" marL="0" rtl="0" algn="l">
                        <a:spcBef>
                          <a:spcPts val="0"/>
                        </a:spcBef>
                        <a:spcAft>
                          <a:spcPts val="0"/>
                        </a:spcAft>
                        <a:buNone/>
                      </a:pPr>
                      <a:r>
                        <a:rPr lang="en-GB">
                          <a:solidFill>
                            <a:schemeClr val="accent3"/>
                          </a:solidFill>
                          <a:latin typeface="Average"/>
                          <a:ea typeface="Average"/>
                          <a:cs typeface="Average"/>
                          <a:sym typeface="Average"/>
                        </a:rPr>
                        <a:t>4. </a:t>
                      </a:r>
                      <a:r>
                        <a:rPr lang="en-GB">
                          <a:solidFill>
                            <a:schemeClr val="accent3"/>
                          </a:solidFill>
                          <a:latin typeface="Average"/>
                          <a:ea typeface="Average"/>
                          <a:cs typeface="Average"/>
                          <a:sym typeface="Average"/>
                        </a:rPr>
                        <a:t>Test your steps</a:t>
                      </a:r>
                      <a:endParaRPr>
                        <a:solidFill>
                          <a:schemeClr val="accent3"/>
                        </a:solidFill>
                        <a:latin typeface="Average"/>
                        <a:ea typeface="Average"/>
                        <a:cs typeface="Average"/>
                        <a:sym typeface="Average"/>
                      </a:endParaRPr>
                    </a:p>
                  </a:txBody>
                  <a:tcPr marT="91425" marB="91425" marR="91425" marL="91425"/>
                </a:tc>
              </a:tr>
              <a:tr h="381000">
                <a:tc>
                  <a:txBody>
                    <a:bodyPr/>
                    <a:lstStyle/>
                    <a:p>
                      <a:pPr indent="0" lvl="0" marL="0" rtl="0" algn="l">
                        <a:spcBef>
                          <a:spcPts val="0"/>
                        </a:spcBef>
                        <a:spcAft>
                          <a:spcPts val="0"/>
                        </a:spcAft>
                        <a:buNone/>
                      </a:pPr>
                      <a:r>
                        <a:rPr lang="en-GB">
                          <a:solidFill>
                            <a:schemeClr val="accent3"/>
                          </a:solidFill>
                          <a:latin typeface="Average"/>
                          <a:ea typeface="Average"/>
                          <a:cs typeface="Average"/>
                          <a:sym typeface="Average"/>
                        </a:rPr>
                        <a:t>5. </a:t>
                      </a:r>
                      <a:r>
                        <a:rPr lang="en-GB">
                          <a:solidFill>
                            <a:schemeClr val="accent3"/>
                          </a:solidFill>
                          <a:latin typeface="Average"/>
                          <a:ea typeface="Average"/>
                          <a:cs typeface="Average"/>
                          <a:sym typeface="Average"/>
                        </a:rPr>
                        <a:t>Translate to code</a:t>
                      </a:r>
                      <a:endParaRPr>
                        <a:solidFill>
                          <a:schemeClr val="accent3"/>
                        </a:solidFill>
                        <a:latin typeface="Average"/>
                        <a:ea typeface="Average"/>
                        <a:cs typeface="Average"/>
                        <a:sym typeface="Average"/>
                      </a:endParaRPr>
                    </a:p>
                  </a:txBody>
                  <a:tcPr marT="91425" marB="91425" marR="91425" marL="91425"/>
                </a:tc>
              </a:tr>
              <a:tr h="381000">
                <a:tc>
                  <a:txBody>
                    <a:bodyPr/>
                    <a:lstStyle/>
                    <a:p>
                      <a:pPr indent="0" lvl="0" marL="0" rtl="0" algn="l">
                        <a:spcBef>
                          <a:spcPts val="0"/>
                        </a:spcBef>
                        <a:spcAft>
                          <a:spcPts val="0"/>
                        </a:spcAft>
                        <a:buNone/>
                      </a:pPr>
                      <a:r>
                        <a:rPr lang="en-GB">
                          <a:solidFill>
                            <a:schemeClr val="accent3"/>
                          </a:solidFill>
                          <a:latin typeface="Average"/>
                          <a:ea typeface="Average"/>
                          <a:cs typeface="Average"/>
                          <a:sym typeface="Average"/>
                        </a:rPr>
                        <a:t>6. </a:t>
                      </a:r>
                      <a:r>
                        <a:rPr lang="en-GB">
                          <a:solidFill>
                            <a:schemeClr val="accent3"/>
                          </a:solidFill>
                          <a:latin typeface="Average"/>
                          <a:ea typeface="Average"/>
                          <a:cs typeface="Average"/>
                          <a:sym typeface="Average"/>
                        </a:rPr>
                        <a:t>Test the program</a:t>
                      </a:r>
                      <a:endParaRPr>
                        <a:solidFill>
                          <a:schemeClr val="accent3"/>
                        </a:solidFill>
                        <a:latin typeface="Average"/>
                        <a:ea typeface="Average"/>
                        <a:cs typeface="Average"/>
                        <a:sym typeface="Average"/>
                      </a:endParaRPr>
                    </a:p>
                  </a:txBody>
                  <a:tcPr marT="91425" marB="91425" marR="91425" marL="91425"/>
                </a:tc>
              </a:tr>
              <a:tr h="381000">
                <a:tc>
                  <a:txBody>
                    <a:bodyPr/>
                    <a:lstStyle/>
                    <a:p>
                      <a:pPr indent="0" lvl="0" marL="0" rtl="0" algn="l">
                        <a:spcBef>
                          <a:spcPts val="0"/>
                        </a:spcBef>
                        <a:spcAft>
                          <a:spcPts val="0"/>
                        </a:spcAft>
                        <a:buNone/>
                      </a:pPr>
                      <a:r>
                        <a:rPr lang="en-GB">
                          <a:solidFill>
                            <a:schemeClr val="accent3"/>
                          </a:solidFill>
                          <a:latin typeface="Average"/>
                          <a:ea typeface="Average"/>
                          <a:cs typeface="Average"/>
                          <a:sym typeface="Average"/>
                        </a:rPr>
                        <a:t>7. </a:t>
                      </a:r>
                      <a:r>
                        <a:rPr lang="en-GB">
                          <a:solidFill>
                            <a:schemeClr val="accent3"/>
                          </a:solidFill>
                          <a:latin typeface="Average"/>
                          <a:ea typeface="Average"/>
                          <a:cs typeface="Average"/>
                          <a:sym typeface="Average"/>
                        </a:rPr>
                        <a:t>Debug the program (if applicable)</a:t>
                      </a:r>
                      <a:endParaRPr>
                        <a:solidFill>
                          <a:schemeClr val="accent3"/>
                        </a:solidFill>
                        <a:latin typeface="Average"/>
                        <a:ea typeface="Average"/>
                        <a:cs typeface="Average"/>
                        <a:sym typeface="Average"/>
                      </a:endParaRPr>
                    </a:p>
                  </a:txBody>
                  <a:tcPr marT="91425" marB="91425" marR="91425" marL="91425"/>
                </a:tc>
              </a:tr>
            </a:tbl>
          </a:graphicData>
        </a:graphic>
      </p:graphicFrame>
      <p:sp>
        <p:nvSpPr>
          <p:cNvPr id="108" name="Google Shape;10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Hilton’s Problem Solving Framework</a:t>
            </a:r>
            <a:endParaRPr/>
          </a:p>
        </p:txBody>
      </p:sp>
      <p:sp>
        <p:nvSpPr>
          <p:cNvPr id="109" name="Google Shape;109;p19"/>
          <p:cNvSpPr txBox="1"/>
          <p:nvPr/>
        </p:nvSpPr>
        <p:spPr>
          <a:xfrm>
            <a:off x="8526025" y="4743300"/>
            <a:ext cx="618000" cy="4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accent2"/>
                </a:solidFill>
                <a:latin typeface="Oswald"/>
                <a:ea typeface="Oswald"/>
                <a:cs typeface="Oswald"/>
                <a:sym typeface="Oswald"/>
              </a:rPr>
              <a:t>Keith</a:t>
            </a:r>
            <a:endParaRPr>
              <a:solidFill>
                <a:schemeClr val="accent2"/>
              </a:solidFill>
              <a:latin typeface="Oswald"/>
              <a:ea typeface="Oswald"/>
              <a:cs typeface="Oswald"/>
              <a:sym typeface="Oswald"/>
            </a:endParaRPr>
          </a:p>
        </p:txBody>
      </p:sp>
      <p:sp>
        <p:nvSpPr>
          <p:cNvPr id="110" name="Google Shape;110;p19"/>
          <p:cNvSpPr txBox="1"/>
          <p:nvPr/>
        </p:nvSpPr>
        <p:spPr>
          <a:xfrm>
            <a:off x="0" y="4743300"/>
            <a:ext cx="1931400" cy="4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accent2"/>
                </a:solidFill>
                <a:latin typeface="Oswald"/>
                <a:ea typeface="Oswald"/>
                <a:cs typeface="Oswald"/>
                <a:sym typeface="Oswald"/>
              </a:rPr>
              <a:t>A. </a:t>
            </a:r>
            <a:r>
              <a:rPr lang="en-GB">
                <a:solidFill>
                  <a:schemeClr val="accent2"/>
                </a:solidFill>
                <a:latin typeface="Oswald"/>
                <a:ea typeface="Oswald"/>
                <a:cs typeface="Oswald"/>
                <a:sym typeface="Oswald"/>
              </a:rPr>
              <a:t>D. Hilton</a:t>
            </a:r>
            <a:r>
              <a:rPr lang="en-GB">
                <a:solidFill>
                  <a:schemeClr val="accent2"/>
                </a:solidFill>
                <a:latin typeface="Oswald"/>
                <a:ea typeface="Oswald"/>
                <a:cs typeface="Oswald"/>
                <a:sym typeface="Oswald"/>
              </a:rPr>
              <a:t> et al., 2019</a:t>
            </a:r>
            <a:endParaRPr>
              <a:solidFill>
                <a:schemeClr val="accent2"/>
              </a:solidFill>
              <a:latin typeface="Oswald"/>
              <a:ea typeface="Oswald"/>
              <a:cs typeface="Oswald"/>
              <a:sym typeface="Oswa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a:t>
            </a:r>
            <a:r>
              <a:rPr lang="en-GB"/>
              <a:t>oksa’s Problem Solving Framework</a:t>
            </a:r>
            <a:endParaRPr/>
          </a:p>
        </p:txBody>
      </p:sp>
      <p:graphicFrame>
        <p:nvGraphicFramePr>
          <p:cNvPr id="116" name="Google Shape;116;p20"/>
          <p:cNvGraphicFramePr/>
          <p:nvPr/>
        </p:nvGraphicFramePr>
        <p:xfrm>
          <a:off x="2762250" y="1322514"/>
          <a:ext cx="3000000" cy="3000000"/>
        </p:xfrm>
        <a:graphic>
          <a:graphicData uri="http://schemas.openxmlformats.org/drawingml/2006/table">
            <a:tbl>
              <a:tblPr>
                <a:noFill/>
                <a:tableStyleId>{67E0640B-3816-424F-BF2D-A1FA60683FB5}</a:tableStyleId>
              </a:tblPr>
              <a:tblGrid>
                <a:gridCol w="3619500"/>
              </a:tblGrid>
              <a:tr h="381000">
                <a:tc>
                  <a:txBody>
                    <a:bodyPr/>
                    <a:lstStyle/>
                    <a:p>
                      <a:pPr indent="0" lvl="0" marL="0" rtl="0" algn="l">
                        <a:spcBef>
                          <a:spcPts val="0"/>
                        </a:spcBef>
                        <a:spcAft>
                          <a:spcPts val="0"/>
                        </a:spcAft>
                        <a:buNone/>
                      </a:pPr>
                      <a:r>
                        <a:rPr b="1" lang="en-GB">
                          <a:solidFill>
                            <a:schemeClr val="accent3"/>
                          </a:solidFill>
                          <a:latin typeface="Average"/>
                          <a:ea typeface="Average"/>
                          <a:cs typeface="Average"/>
                          <a:sym typeface="Average"/>
                        </a:rPr>
                        <a:t>Loksa et al.’s 6 stages</a:t>
                      </a:r>
                      <a:endParaRPr b="1">
                        <a:solidFill>
                          <a:schemeClr val="accent3"/>
                        </a:solidFill>
                        <a:latin typeface="Average"/>
                        <a:ea typeface="Average"/>
                        <a:cs typeface="Average"/>
                        <a:sym typeface="Average"/>
                      </a:endParaRPr>
                    </a:p>
                  </a:txBody>
                  <a:tcPr marT="91425" marB="91425" marR="91425" marL="91425"/>
                </a:tc>
              </a:tr>
              <a:tr h="381000">
                <a:tc>
                  <a:txBody>
                    <a:bodyPr/>
                    <a:lstStyle/>
                    <a:p>
                      <a:pPr indent="0" lvl="0" marL="0" rtl="0" algn="l">
                        <a:spcBef>
                          <a:spcPts val="0"/>
                        </a:spcBef>
                        <a:spcAft>
                          <a:spcPts val="0"/>
                        </a:spcAft>
                        <a:buNone/>
                      </a:pPr>
                      <a:r>
                        <a:rPr lang="en-GB">
                          <a:solidFill>
                            <a:schemeClr val="accent3"/>
                          </a:solidFill>
                          <a:latin typeface="Average"/>
                          <a:ea typeface="Average"/>
                          <a:cs typeface="Average"/>
                          <a:sym typeface="Average"/>
                        </a:rPr>
                        <a:t>1. Reinterpret the problem prompt</a:t>
                      </a:r>
                      <a:endParaRPr>
                        <a:solidFill>
                          <a:schemeClr val="accent3"/>
                        </a:solidFill>
                        <a:latin typeface="Average"/>
                        <a:ea typeface="Average"/>
                        <a:cs typeface="Average"/>
                        <a:sym typeface="Average"/>
                      </a:endParaRPr>
                    </a:p>
                  </a:txBody>
                  <a:tcPr marT="91425" marB="91425" marR="91425" marL="91425"/>
                </a:tc>
              </a:tr>
              <a:tr h="381000">
                <a:tc>
                  <a:txBody>
                    <a:bodyPr/>
                    <a:lstStyle/>
                    <a:p>
                      <a:pPr indent="0" lvl="0" marL="0" rtl="0" algn="l">
                        <a:spcBef>
                          <a:spcPts val="0"/>
                        </a:spcBef>
                        <a:spcAft>
                          <a:spcPts val="0"/>
                        </a:spcAft>
                        <a:buNone/>
                      </a:pPr>
                      <a:r>
                        <a:rPr lang="en-GB">
                          <a:solidFill>
                            <a:schemeClr val="accent3"/>
                          </a:solidFill>
                          <a:latin typeface="Average"/>
                          <a:ea typeface="Average"/>
                          <a:cs typeface="Average"/>
                          <a:sym typeface="Average"/>
                        </a:rPr>
                        <a:t>2. Search for analogous problems</a:t>
                      </a:r>
                      <a:endParaRPr>
                        <a:solidFill>
                          <a:schemeClr val="accent3"/>
                        </a:solidFill>
                        <a:latin typeface="Average"/>
                        <a:ea typeface="Average"/>
                        <a:cs typeface="Average"/>
                        <a:sym typeface="Average"/>
                      </a:endParaRPr>
                    </a:p>
                  </a:txBody>
                  <a:tcPr marT="91425" marB="91425" marR="91425" marL="91425"/>
                </a:tc>
              </a:tr>
              <a:tr h="381000">
                <a:tc>
                  <a:txBody>
                    <a:bodyPr/>
                    <a:lstStyle/>
                    <a:p>
                      <a:pPr indent="0" lvl="0" marL="0" rtl="0" algn="l">
                        <a:spcBef>
                          <a:spcPts val="0"/>
                        </a:spcBef>
                        <a:spcAft>
                          <a:spcPts val="0"/>
                        </a:spcAft>
                        <a:buNone/>
                      </a:pPr>
                      <a:r>
                        <a:rPr lang="en-GB">
                          <a:solidFill>
                            <a:schemeClr val="accent3"/>
                          </a:solidFill>
                          <a:latin typeface="Average"/>
                          <a:ea typeface="Average"/>
                          <a:cs typeface="Average"/>
                          <a:sym typeface="Average"/>
                        </a:rPr>
                        <a:t>3. Search for solutions</a:t>
                      </a:r>
                      <a:endParaRPr>
                        <a:solidFill>
                          <a:schemeClr val="accent3"/>
                        </a:solidFill>
                        <a:latin typeface="Average"/>
                        <a:ea typeface="Average"/>
                        <a:cs typeface="Average"/>
                        <a:sym typeface="Average"/>
                      </a:endParaRPr>
                    </a:p>
                  </a:txBody>
                  <a:tcPr marT="91425" marB="91425" marR="91425" marL="91425"/>
                </a:tc>
              </a:tr>
              <a:tr h="381000">
                <a:tc>
                  <a:txBody>
                    <a:bodyPr/>
                    <a:lstStyle/>
                    <a:p>
                      <a:pPr indent="0" lvl="0" marL="0" rtl="0" algn="l">
                        <a:spcBef>
                          <a:spcPts val="0"/>
                        </a:spcBef>
                        <a:spcAft>
                          <a:spcPts val="0"/>
                        </a:spcAft>
                        <a:buNone/>
                      </a:pPr>
                      <a:r>
                        <a:rPr lang="en-GB">
                          <a:solidFill>
                            <a:schemeClr val="accent3"/>
                          </a:solidFill>
                          <a:latin typeface="Average"/>
                          <a:ea typeface="Average"/>
                          <a:cs typeface="Average"/>
                          <a:sym typeface="Average"/>
                        </a:rPr>
                        <a:t>4. Evaluate a potential solution</a:t>
                      </a:r>
                      <a:endParaRPr>
                        <a:solidFill>
                          <a:schemeClr val="accent3"/>
                        </a:solidFill>
                        <a:latin typeface="Average"/>
                        <a:ea typeface="Average"/>
                        <a:cs typeface="Average"/>
                        <a:sym typeface="Average"/>
                      </a:endParaRPr>
                    </a:p>
                  </a:txBody>
                  <a:tcPr marT="91425" marB="91425" marR="91425" marL="91425"/>
                </a:tc>
              </a:tr>
              <a:tr h="381000">
                <a:tc>
                  <a:txBody>
                    <a:bodyPr/>
                    <a:lstStyle/>
                    <a:p>
                      <a:pPr indent="0" lvl="0" marL="0" rtl="0" algn="l">
                        <a:spcBef>
                          <a:spcPts val="0"/>
                        </a:spcBef>
                        <a:spcAft>
                          <a:spcPts val="0"/>
                        </a:spcAft>
                        <a:buNone/>
                      </a:pPr>
                      <a:r>
                        <a:rPr lang="en-GB">
                          <a:solidFill>
                            <a:schemeClr val="accent3"/>
                          </a:solidFill>
                          <a:latin typeface="Average"/>
                          <a:ea typeface="Average"/>
                          <a:cs typeface="Average"/>
                          <a:sym typeface="Average"/>
                        </a:rPr>
                        <a:t>5. Implement a solution</a:t>
                      </a:r>
                      <a:endParaRPr>
                        <a:solidFill>
                          <a:schemeClr val="accent3"/>
                        </a:solidFill>
                        <a:latin typeface="Average"/>
                        <a:ea typeface="Average"/>
                        <a:cs typeface="Average"/>
                        <a:sym typeface="Average"/>
                      </a:endParaRPr>
                    </a:p>
                  </a:txBody>
                  <a:tcPr marT="91425" marB="91425" marR="91425" marL="91425"/>
                </a:tc>
              </a:tr>
              <a:tr h="381000">
                <a:tc>
                  <a:txBody>
                    <a:bodyPr/>
                    <a:lstStyle/>
                    <a:p>
                      <a:pPr indent="0" lvl="0" marL="0" rtl="0" algn="l">
                        <a:spcBef>
                          <a:spcPts val="0"/>
                        </a:spcBef>
                        <a:spcAft>
                          <a:spcPts val="0"/>
                        </a:spcAft>
                        <a:buNone/>
                      </a:pPr>
                      <a:r>
                        <a:rPr lang="en-GB">
                          <a:solidFill>
                            <a:schemeClr val="accent3"/>
                          </a:solidFill>
                          <a:latin typeface="Average"/>
                          <a:ea typeface="Average"/>
                          <a:cs typeface="Average"/>
                          <a:sym typeface="Average"/>
                        </a:rPr>
                        <a:t>6. Evaluate implemented solution.</a:t>
                      </a:r>
                      <a:endParaRPr>
                        <a:solidFill>
                          <a:schemeClr val="accent3"/>
                        </a:solidFill>
                        <a:latin typeface="Average"/>
                        <a:ea typeface="Average"/>
                        <a:cs typeface="Average"/>
                        <a:sym typeface="Average"/>
                      </a:endParaRPr>
                    </a:p>
                  </a:txBody>
                  <a:tcPr marT="91425" marB="91425" marR="91425" marL="91425"/>
                </a:tc>
              </a:tr>
            </a:tbl>
          </a:graphicData>
        </a:graphic>
      </p:graphicFrame>
      <p:sp>
        <p:nvSpPr>
          <p:cNvPr id="117" name="Google Shape;117;p20"/>
          <p:cNvSpPr txBox="1"/>
          <p:nvPr/>
        </p:nvSpPr>
        <p:spPr>
          <a:xfrm>
            <a:off x="8526025" y="4743300"/>
            <a:ext cx="618000" cy="4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accent2"/>
                </a:solidFill>
                <a:latin typeface="Oswald"/>
                <a:ea typeface="Oswald"/>
                <a:cs typeface="Oswald"/>
                <a:sym typeface="Oswald"/>
              </a:rPr>
              <a:t>Keith</a:t>
            </a:r>
            <a:endParaRPr>
              <a:solidFill>
                <a:schemeClr val="accent2"/>
              </a:solidFill>
              <a:latin typeface="Oswald"/>
              <a:ea typeface="Oswald"/>
              <a:cs typeface="Oswald"/>
              <a:sym typeface="Oswald"/>
            </a:endParaRPr>
          </a:p>
        </p:txBody>
      </p:sp>
      <p:sp>
        <p:nvSpPr>
          <p:cNvPr id="118" name="Google Shape;118;p20"/>
          <p:cNvSpPr txBox="1"/>
          <p:nvPr/>
        </p:nvSpPr>
        <p:spPr>
          <a:xfrm>
            <a:off x="0" y="4743300"/>
            <a:ext cx="1625700" cy="4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accent2"/>
                </a:solidFill>
                <a:latin typeface="Oswald"/>
                <a:ea typeface="Oswald"/>
                <a:cs typeface="Oswald"/>
                <a:sym typeface="Oswald"/>
              </a:rPr>
              <a:t>D. Loksa </a:t>
            </a:r>
            <a:r>
              <a:rPr lang="en-GB">
                <a:solidFill>
                  <a:schemeClr val="accent2"/>
                </a:solidFill>
                <a:latin typeface="Oswald"/>
                <a:ea typeface="Oswald"/>
                <a:cs typeface="Oswald"/>
                <a:sym typeface="Oswald"/>
              </a:rPr>
              <a:t>et</a:t>
            </a:r>
            <a:r>
              <a:rPr lang="en-GB">
                <a:solidFill>
                  <a:schemeClr val="accent2"/>
                </a:solidFill>
                <a:latin typeface="Oswald"/>
                <a:ea typeface="Oswald"/>
                <a:cs typeface="Oswald"/>
                <a:sym typeface="Oswald"/>
              </a:rPr>
              <a:t> al., 2016</a:t>
            </a:r>
            <a:endParaRPr>
              <a:solidFill>
                <a:schemeClr val="accent2"/>
              </a:solidFill>
              <a:latin typeface="Oswald"/>
              <a:ea typeface="Oswald"/>
              <a:cs typeface="Oswald"/>
              <a:sym typeface="Oswa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Mapping </a:t>
            </a:r>
            <a:r>
              <a:rPr lang="en-GB"/>
              <a:t>Hilton to Loksa</a:t>
            </a:r>
            <a:endParaRPr/>
          </a:p>
        </p:txBody>
      </p:sp>
      <p:graphicFrame>
        <p:nvGraphicFramePr>
          <p:cNvPr id="124" name="Google Shape;124;p21"/>
          <p:cNvGraphicFramePr/>
          <p:nvPr/>
        </p:nvGraphicFramePr>
        <p:xfrm>
          <a:off x="952500" y="1017725"/>
          <a:ext cx="3000000" cy="3000000"/>
        </p:xfrm>
        <a:graphic>
          <a:graphicData uri="http://schemas.openxmlformats.org/drawingml/2006/table">
            <a:tbl>
              <a:tblPr>
                <a:noFill/>
                <a:tableStyleId>{67E0640B-3816-424F-BF2D-A1FA60683FB5}</a:tableStyleId>
              </a:tblPr>
              <a:tblGrid>
                <a:gridCol w="3619500"/>
                <a:gridCol w="3619500"/>
              </a:tblGrid>
              <a:tr h="381000">
                <a:tc>
                  <a:txBody>
                    <a:bodyPr/>
                    <a:lstStyle/>
                    <a:p>
                      <a:pPr indent="0" lvl="0" marL="0" rtl="0" algn="l">
                        <a:spcBef>
                          <a:spcPts val="0"/>
                        </a:spcBef>
                        <a:spcAft>
                          <a:spcPts val="0"/>
                        </a:spcAft>
                        <a:buNone/>
                      </a:pPr>
                      <a:r>
                        <a:rPr b="1" lang="en-GB">
                          <a:solidFill>
                            <a:schemeClr val="accent3"/>
                          </a:solidFill>
                          <a:latin typeface="Average"/>
                          <a:ea typeface="Average"/>
                          <a:cs typeface="Average"/>
                          <a:sym typeface="Average"/>
                        </a:rPr>
                        <a:t>Hilton et al.’s 7-steps</a:t>
                      </a:r>
                      <a:endParaRPr b="1">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b="1" lang="en-GB">
                          <a:solidFill>
                            <a:schemeClr val="accent3"/>
                          </a:solidFill>
                          <a:latin typeface="Average"/>
                          <a:ea typeface="Average"/>
                          <a:cs typeface="Average"/>
                          <a:sym typeface="Average"/>
                        </a:rPr>
                        <a:t>Loksa et al.’s 6 stages</a:t>
                      </a:r>
                      <a:endParaRPr b="1">
                        <a:solidFill>
                          <a:schemeClr val="accent3"/>
                        </a:solidFill>
                        <a:latin typeface="Average"/>
                        <a:ea typeface="Average"/>
                        <a:cs typeface="Average"/>
                        <a:sym typeface="Average"/>
                      </a:endParaRPr>
                    </a:p>
                  </a:txBody>
                  <a:tcPr marT="91425" marB="91425" marR="91425" marL="91425"/>
                </a:tc>
              </a:tr>
              <a:tr h="381000">
                <a:tc>
                  <a:txBody>
                    <a:bodyPr/>
                    <a:lstStyle/>
                    <a:p>
                      <a:pPr indent="0" lvl="0" marL="0" rtl="0" algn="l">
                        <a:lnSpc>
                          <a:spcPct val="115000"/>
                        </a:lnSpc>
                        <a:spcBef>
                          <a:spcPts val="0"/>
                        </a:spcBef>
                        <a:spcAft>
                          <a:spcPts val="1200"/>
                        </a:spcAft>
                        <a:buNone/>
                      </a:pPr>
                      <a:r>
                        <a:rPr lang="en-GB">
                          <a:solidFill>
                            <a:schemeClr val="accent3"/>
                          </a:solidFill>
                          <a:latin typeface="Average"/>
                          <a:ea typeface="Average"/>
                          <a:cs typeface="Average"/>
                          <a:sym typeface="Average"/>
                        </a:rPr>
                        <a:t>1. Work on an instance yourself</a:t>
                      </a:r>
                      <a:endParaRPr>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GB">
                          <a:solidFill>
                            <a:schemeClr val="accent3"/>
                          </a:solidFill>
                          <a:latin typeface="Average"/>
                          <a:ea typeface="Average"/>
                          <a:cs typeface="Average"/>
                          <a:sym typeface="Average"/>
                        </a:rPr>
                        <a:t>1. Reinterpret the problem prompt</a:t>
                      </a:r>
                      <a:endParaRPr>
                        <a:solidFill>
                          <a:schemeClr val="accent3"/>
                        </a:solidFill>
                        <a:latin typeface="Average"/>
                        <a:ea typeface="Average"/>
                        <a:cs typeface="Average"/>
                        <a:sym typeface="Average"/>
                      </a:endParaRPr>
                    </a:p>
                  </a:txBody>
                  <a:tcPr marT="91425" marB="91425" marR="91425" marL="91425"/>
                </a:tc>
              </a:tr>
              <a:tr h="381000">
                <a:tc>
                  <a:txBody>
                    <a:bodyPr/>
                    <a:lstStyle/>
                    <a:p>
                      <a:pPr indent="0" lvl="0" marL="0" rtl="0" algn="l">
                        <a:spcBef>
                          <a:spcPts val="0"/>
                        </a:spcBef>
                        <a:spcAft>
                          <a:spcPts val="0"/>
                        </a:spcAft>
                        <a:buNone/>
                      </a:pPr>
                      <a:r>
                        <a:rPr lang="en-GB">
                          <a:solidFill>
                            <a:schemeClr val="accent3"/>
                          </a:solidFill>
                          <a:latin typeface="Average"/>
                          <a:ea typeface="Average"/>
                          <a:cs typeface="Average"/>
                          <a:sym typeface="Average"/>
                        </a:rPr>
                        <a:t>None</a:t>
                      </a:r>
                      <a:endParaRPr>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GB">
                          <a:solidFill>
                            <a:schemeClr val="accent3"/>
                          </a:solidFill>
                          <a:latin typeface="Average"/>
                          <a:ea typeface="Average"/>
                          <a:cs typeface="Average"/>
                          <a:sym typeface="Average"/>
                        </a:rPr>
                        <a:t>2. Search for analogous problems</a:t>
                      </a:r>
                      <a:endParaRPr>
                        <a:solidFill>
                          <a:schemeClr val="accent3"/>
                        </a:solidFill>
                        <a:latin typeface="Average"/>
                        <a:ea typeface="Average"/>
                        <a:cs typeface="Average"/>
                        <a:sym typeface="Average"/>
                      </a:endParaRPr>
                    </a:p>
                  </a:txBody>
                  <a:tcPr marT="91425" marB="91425" marR="91425" marL="91425"/>
                </a:tc>
              </a:tr>
              <a:tr h="381000">
                <a:tc>
                  <a:txBody>
                    <a:bodyPr/>
                    <a:lstStyle/>
                    <a:p>
                      <a:pPr indent="0" lvl="0" marL="0" rtl="0" algn="l">
                        <a:spcBef>
                          <a:spcPts val="0"/>
                        </a:spcBef>
                        <a:spcAft>
                          <a:spcPts val="0"/>
                        </a:spcAft>
                        <a:buNone/>
                      </a:pPr>
                      <a:r>
                        <a:rPr lang="en-GB">
                          <a:solidFill>
                            <a:schemeClr val="accent3"/>
                          </a:solidFill>
                          <a:latin typeface="Average"/>
                          <a:ea typeface="Average"/>
                          <a:cs typeface="Average"/>
                          <a:sym typeface="Average"/>
                        </a:rPr>
                        <a:t>2. Write down exactly what you did</a:t>
                      </a:r>
                      <a:endParaRPr>
                        <a:solidFill>
                          <a:schemeClr val="accent3"/>
                        </a:solidFill>
                        <a:latin typeface="Average"/>
                        <a:ea typeface="Average"/>
                        <a:cs typeface="Average"/>
                        <a:sym typeface="Average"/>
                      </a:endParaRPr>
                    </a:p>
                  </a:txBody>
                  <a:tcPr marT="91425" marB="91425" marR="91425" marL="91425"/>
                </a:tc>
                <a:tc rowSpan="2">
                  <a:txBody>
                    <a:bodyPr/>
                    <a:lstStyle/>
                    <a:p>
                      <a:pPr indent="0" lvl="0" marL="0" rtl="0" algn="l">
                        <a:spcBef>
                          <a:spcPts val="0"/>
                        </a:spcBef>
                        <a:spcAft>
                          <a:spcPts val="0"/>
                        </a:spcAft>
                        <a:buNone/>
                      </a:pPr>
                      <a:r>
                        <a:rPr lang="en-GB">
                          <a:solidFill>
                            <a:schemeClr val="accent3"/>
                          </a:solidFill>
                          <a:latin typeface="Average"/>
                          <a:ea typeface="Average"/>
                          <a:cs typeface="Average"/>
                          <a:sym typeface="Average"/>
                        </a:rPr>
                        <a:t>3. Search for solutions</a:t>
                      </a:r>
                      <a:endParaRPr>
                        <a:solidFill>
                          <a:schemeClr val="accent3"/>
                        </a:solidFill>
                        <a:latin typeface="Average"/>
                        <a:ea typeface="Average"/>
                        <a:cs typeface="Average"/>
                        <a:sym typeface="Average"/>
                      </a:endParaRPr>
                    </a:p>
                  </a:txBody>
                  <a:tcPr marT="91425" marB="91425" marR="91425" marL="91425" anchor="ctr"/>
                </a:tc>
              </a:tr>
              <a:tr h="381000">
                <a:tc>
                  <a:txBody>
                    <a:bodyPr/>
                    <a:lstStyle/>
                    <a:p>
                      <a:pPr indent="0" lvl="0" marL="0" rtl="0" algn="l">
                        <a:spcBef>
                          <a:spcPts val="0"/>
                        </a:spcBef>
                        <a:spcAft>
                          <a:spcPts val="0"/>
                        </a:spcAft>
                        <a:buNone/>
                      </a:pPr>
                      <a:r>
                        <a:rPr lang="en-GB">
                          <a:solidFill>
                            <a:schemeClr val="accent3"/>
                          </a:solidFill>
                          <a:latin typeface="Average"/>
                          <a:ea typeface="Average"/>
                          <a:cs typeface="Average"/>
                          <a:sym typeface="Average"/>
                        </a:rPr>
                        <a:t>3. Generalize your steps from 2</a:t>
                      </a:r>
                      <a:endParaRPr>
                        <a:solidFill>
                          <a:schemeClr val="accent3"/>
                        </a:solidFill>
                        <a:latin typeface="Average"/>
                        <a:ea typeface="Average"/>
                        <a:cs typeface="Average"/>
                        <a:sym typeface="Average"/>
                      </a:endParaRPr>
                    </a:p>
                  </a:txBody>
                  <a:tcPr marT="91425" marB="91425" marR="91425" marL="91425"/>
                </a:tc>
                <a:tc vMerge="1"/>
              </a:tr>
              <a:tr h="381000">
                <a:tc>
                  <a:txBody>
                    <a:bodyPr/>
                    <a:lstStyle/>
                    <a:p>
                      <a:pPr indent="0" lvl="0" marL="0" rtl="0" algn="l">
                        <a:spcBef>
                          <a:spcPts val="0"/>
                        </a:spcBef>
                        <a:spcAft>
                          <a:spcPts val="0"/>
                        </a:spcAft>
                        <a:buNone/>
                      </a:pPr>
                      <a:r>
                        <a:rPr lang="en-GB">
                          <a:solidFill>
                            <a:schemeClr val="accent3"/>
                          </a:solidFill>
                          <a:latin typeface="Average"/>
                          <a:ea typeface="Average"/>
                          <a:cs typeface="Average"/>
                          <a:sym typeface="Average"/>
                        </a:rPr>
                        <a:t>4. Test your steps</a:t>
                      </a:r>
                      <a:endParaRPr>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GB">
                          <a:solidFill>
                            <a:schemeClr val="accent3"/>
                          </a:solidFill>
                          <a:latin typeface="Average"/>
                          <a:ea typeface="Average"/>
                          <a:cs typeface="Average"/>
                          <a:sym typeface="Average"/>
                        </a:rPr>
                        <a:t>4. Evaluate a potential solution</a:t>
                      </a:r>
                      <a:endParaRPr>
                        <a:solidFill>
                          <a:schemeClr val="accent3"/>
                        </a:solidFill>
                        <a:latin typeface="Average"/>
                        <a:ea typeface="Average"/>
                        <a:cs typeface="Average"/>
                        <a:sym typeface="Average"/>
                      </a:endParaRPr>
                    </a:p>
                  </a:txBody>
                  <a:tcPr marT="91425" marB="91425" marR="91425" marL="91425"/>
                </a:tc>
              </a:tr>
              <a:tr h="381000">
                <a:tc>
                  <a:txBody>
                    <a:bodyPr/>
                    <a:lstStyle/>
                    <a:p>
                      <a:pPr indent="0" lvl="0" marL="0" rtl="0" algn="l">
                        <a:spcBef>
                          <a:spcPts val="0"/>
                        </a:spcBef>
                        <a:spcAft>
                          <a:spcPts val="0"/>
                        </a:spcAft>
                        <a:buNone/>
                      </a:pPr>
                      <a:r>
                        <a:rPr lang="en-GB">
                          <a:solidFill>
                            <a:schemeClr val="accent3"/>
                          </a:solidFill>
                          <a:latin typeface="Average"/>
                          <a:ea typeface="Average"/>
                          <a:cs typeface="Average"/>
                          <a:sym typeface="Average"/>
                        </a:rPr>
                        <a:t>5. Translate to code</a:t>
                      </a:r>
                      <a:endParaRPr>
                        <a:solidFill>
                          <a:schemeClr val="accent3"/>
                        </a:solidFill>
                        <a:latin typeface="Average"/>
                        <a:ea typeface="Average"/>
                        <a:cs typeface="Average"/>
                        <a:sym typeface="Average"/>
                      </a:endParaRPr>
                    </a:p>
                  </a:txBody>
                  <a:tcPr marT="91425" marB="91425" marR="91425" marL="91425"/>
                </a:tc>
                <a:tc>
                  <a:txBody>
                    <a:bodyPr/>
                    <a:lstStyle/>
                    <a:p>
                      <a:pPr indent="0" lvl="0" marL="0" rtl="0" algn="l">
                        <a:spcBef>
                          <a:spcPts val="0"/>
                        </a:spcBef>
                        <a:spcAft>
                          <a:spcPts val="0"/>
                        </a:spcAft>
                        <a:buNone/>
                      </a:pPr>
                      <a:r>
                        <a:rPr lang="en-GB">
                          <a:solidFill>
                            <a:schemeClr val="accent3"/>
                          </a:solidFill>
                          <a:latin typeface="Average"/>
                          <a:ea typeface="Average"/>
                          <a:cs typeface="Average"/>
                          <a:sym typeface="Average"/>
                        </a:rPr>
                        <a:t>5. Implement a solution</a:t>
                      </a:r>
                      <a:endParaRPr>
                        <a:solidFill>
                          <a:schemeClr val="accent3"/>
                        </a:solidFill>
                        <a:latin typeface="Average"/>
                        <a:ea typeface="Average"/>
                        <a:cs typeface="Average"/>
                        <a:sym typeface="Average"/>
                      </a:endParaRPr>
                    </a:p>
                  </a:txBody>
                  <a:tcPr marT="91425" marB="91425" marR="91425" marL="91425"/>
                </a:tc>
              </a:tr>
              <a:tr h="381000">
                <a:tc>
                  <a:txBody>
                    <a:bodyPr/>
                    <a:lstStyle/>
                    <a:p>
                      <a:pPr indent="0" lvl="0" marL="0" rtl="0" algn="l">
                        <a:spcBef>
                          <a:spcPts val="0"/>
                        </a:spcBef>
                        <a:spcAft>
                          <a:spcPts val="0"/>
                        </a:spcAft>
                        <a:buNone/>
                      </a:pPr>
                      <a:r>
                        <a:rPr lang="en-GB">
                          <a:solidFill>
                            <a:schemeClr val="accent3"/>
                          </a:solidFill>
                          <a:latin typeface="Average"/>
                          <a:ea typeface="Average"/>
                          <a:cs typeface="Average"/>
                          <a:sym typeface="Average"/>
                        </a:rPr>
                        <a:t>6. Test the program</a:t>
                      </a:r>
                      <a:endParaRPr>
                        <a:solidFill>
                          <a:schemeClr val="accent3"/>
                        </a:solidFill>
                        <a:latin typeface="Average"/>
                        <a:ea typeface="Average"/>
                        <a:cs typeface="Average"/>
                        <a:sym typeface="Average"/>
                      </a:endParaRPr>
                    </a:p>
                  </a:txBody>
                  <a:tcPr marT="91425" marB="91425" marR="91425" marL="91425"/>
                </a:tc>
                <a:tc rowSpan="2">
                  <a:txBody>
                    <a:bodyPr/>
                    <a:lstStyle/>
                    <a:p>
                      <a:pPr indent="0" lvl="0" marL="0" rtl="0" algn="l">
                        <a:spcBef>
                          <a:spcPts val="0"/>
                        </a:spcBef>
                        <a:spcAft>
                          <a:spcPts val="0"/>
                        </a:spcAft>
                        <a:buNone/>
                      </a:pPr>
                      <a:r>
                        <a:rPr lang="en-GB">
                          <a:solidFill>
                            <a:schemeClr val="accent3"/>
                          </a:solidFill>
                          <a:latin typeface="Average"/>
                          <a:ea typeface="Average"/>
                          <a:cs typeface="Average"/>
                          <a:sym typeface="Average"/>
                        </a:rPr>
                        <a:t>6. Evaluate implemented solution.</a:t>
                      </a:r>
                      <a:endParaRPr>
                        <a:solidFill>
                          <a:schemeClr val="accent3"/>
                        </a:solidFill>
                        <a:latin typeface="Average"/>
                        <a:ea typeface="Average"/>
                        <a:cs typeface="Average"/>
                        <a:sym typeface="Average"/>
                      </a:endParaRPr>
                    </a:p>
                  </a:txBody>
                  <a:tcPr marT="91425" marB="91425" marR="91425" marL="91425" anchor="ctr"/>
                </a:tc>
              </a:tr>
              <a:tr h="381000">
                <a:tc>
                  <a:txBody>
                    <a:bodyPr/>
                    <a:lstStyle/>
                    <a:p>
                      <a:pPr indent="0" lvl="0" marL="0" rtl="0" algn="l">
                        <a:spcBef>
                          <a:spcPts val="0"/>
                        </a:spcBef>
                        <a:spcAft>
                          <a:spcPts val="0"/>
                        </a:spcAft>
                        <a:buNone/>
                      </a:pPr>
                      <a:r>
                        <a:rPr lang="en-GB">
                          <a:solidFill>
                            <a:schemeClr val="accent3"/>
                          </a:solidFill>
                          <a:latin typeface="Average"/>
                          <a:ea typeface="Average"/>
                          <a:cs typeface="Average"/>
                          <a:sym typeface="Average"/>
                        </a:rPr>
                        <a:t>7. Debug the program (if applicable)</a:t>
                      </a:r>
                      <a:endParaRPr>
                        <a:solidFill>
                          <a:schemeClr val="accent3"/>
                        </a:solidFill>
                        <a:latin typeface="Average"/>
                        <a:ea typeface="Average"/>
                        <a:cs typeface="Average"/>
                        <a:sym typeface="Average"/>
                      </a:endParaRPr>
                    </a:p>
                  </a:txBody>
                  <a:tcPr marT="91425" marB="91425" marR="91425" marL="91425"/>
                </a:tc>
                <a:tc vMerge="1"/>
              </a:tr>
            </a:tbl>
          </a:graphicData>
        </a:graphic>
      </p:graphicFrame>
      <p:sp>
        <p:nvSpPr>
          <p:cNvPr id="125" name="Google Shape;125;p21"/>
          <p:cNvSpPr txBox="1"/>
          <p:nvPr/>
        </p:nvSpPr>
        <p:spPr>
          <a:xfrm>
            <a:off x="8526025" y="4743300"/>
            <a:ext cx="618000" cy="4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accent2"/>
                </a:solidFill>
                <a:latin typeface="Oswald"/>
                <a:ea typeface="Oswald"/>
                <a:cs typeface="Oswald"/>
                <a:sym typeface="Oswald"/>
              </a:rPr>
              <a:t>Keith</a:t>
            </a:r>
            <a:endParaRPr>
              <a:solidFill>
                <a:schemeClr val="accent2"/>
              </a:solidFill>
              <a:latin typeface="Oswald"/>
              <a:ea typeface="Oswald"/>
              <a:cs typeface="Oswald"/>
              <a:sym typeface="Oswald"/>
            </a:endParaRPr>
          </a:p>
        </p:txBody>
      </p:sp>
      <p:sp>
        <p:nvSpPr>
          <p:cNvPr id="126" name="Google Shape;126;p21"/>
          <p:cNvSpPr txBox="1"/>
          <p:nvPr/>
        </p:nvSpPr>
        <p:spPr>
          <a:xfrm>
            <a:off x="0" y="4570800"/>
            <a:ext cx="21414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accent2"/>
                </a:solidFill>
                <a:latin typeface="Oswald"/>
                <a:ea typeface="Oswald"/>
                <a:cs typeface="Oswald"/>
                <a:sym typeface="Oswald"/>
              </a:rPr>
              <a:t>A. D. Hilton et al., 2019</a:t>
            </a:r>
            <a:r>
              <a:rPr lang="en-GB">
                <a:solidFill>
                  <a:schemeClr val="accent2"/>
                </a:solidFill>
                <a:latin typeface="Oswald"/>
                <a:ea typeface="Oswald"/>
                <a:cs typeface="Oswald"/>
                <a:sym typeface="Oswald"/>
              </a:rPr>
              <a:t>;</a:t>
            </a:r>
            <a:endParaRPr>
              <a:solidFill>
                <a:schemeClr val="accent2"/>
              </a:solidFill>
              <a:latin typeface="Oswald"/>
              <a:ea typeface="Oswald"/>
              <a:cs typeface="Oswald"/>
              <a:sym typeface="Oswald"/>
            </a:endParaRPr>
          </a:p>
          <a:p>
            <a:pPr indent="0" lvl="0" marL="0" rtl="0" algn="l">
              <a:spcBef>
                <a:spcPts val="0"/>
              </a:spcBef>
              <a:spcAft>
                <a:spcPts val="0"/>
              </a:spcAft>
              <a:buNone/>
            </a:pPr>
            <a:r>
              <a:rPr lang="en-GB">
                <a:solidFill>
                  <a:schemeClr val="accent2"/>
                </a:solidFill>
                <a:latin typeface="Oswald"/>
                <a:ea typeface="Oswald"/>
                <a:cs typeface="Oswald"/>
                <a:sym typeface="Oswald"/>
              </a:rPr>
              <a:t>D. Loksa et al., 2016</a:t>
            </a:r>
            <a:endParaRPr>
              <a:solidFill>
                <a:schemeClr val="accent2"/>
              </a:solidFill>
              <a:latin typeface="Oswald"/>
              <a:ea typeface="Oswald"/>
              <a:cs typeface="Oswald"/>
              <a:sym typeface="Oswa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415661"/>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