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0" r:id="rId4"/>
    <p:sldMasterId id="2147483655" r:id="rId5"/>
    <p:sldMasterId id="2147483657" r:id="rId6"/>
    <p:sldMasterId id="2147483660" r:id="rId7"/>
    <p:sldMasterId id="2147483669" r:id="rId8"/>
    <p:sldMasterId id="2147483680" r:id="rId9"/>
    <p:sldMasterId id="2147483662" r:id="rId10"/>
  </p:sldMasterIdLst>
  <p:notesMasterIdLst>
    <p:notesMasterId r:id="rId26"/>
  </p:notesMasterIdLst>
  <p:handoutMasterIdLst>
    <p:handoutMasterId r:id="rId27"/>
  </p:handoutMasterIdLst>
  <p:sldIdLst>
    <p:sldId id="324" r:id="rId11"/>
    <p:sldId id="513" r:id="rId12"/>
    <p:sldId id="514" r:id="rId13"/>
    <p:sldId id="495" r:id="rId14"/>
    <p:sldId id="515" r:id="rId15"/>
    <p:sldId id="516" r:id="rId16"/>
    <p:sldId id="496" r:id="rId17"/>
    <p:sldId id="499" r:id="rId18"/>
    <p:sldId id="498" r:id="rId19"/>
    <p:sldId id="517" r:id="rId20"/>
    <p:sldId id="518" r:id="rId21"/>
    <p:sldId id="519" r:id="rId22"/>
    <p:sldId id="501" r:id="rId23"/>
    <p:sldId id="507" r:id="rId24"/>
    <p:sldId id="338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B21"/>
    <a:srgbClr val="92D050"/>
    <a:srgbClr val="FF7979"/>
    <a:srgbClr val="FFC000"/>
    <a:srgbClr val="CDEBED"/>
    <a:srgbClr val="C3E3EE"/>
    <a:srgbClr val="646E78"/>
    <a:srgbClr val="E0F2F6"/>
    <a:srgbClr val="03657C"/>
    <a:srgbClr val="BC9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8719" autoAdjust="0"/>
  </p:normalViewPr>
  <p:slideViewPr>
    <p:cSldViewPr snapToGrid="0">
      <p:cViewPr varScale="1">
        <p:scale>
          <a:sx n="61" d="100"/>
          <a:sy n="61" d="100"/>
        </p:scale>
        <p:origin x="808" y="52"/>
      </p:cViewPr>
      <p:guideLst/>
    </p:cSldViewPr>
  </p:slideViewPr>
  <p:outlineViewPr>
    <p:cViewPr>
      <p:scale>
        <a:sx n="33" d="100"/>
        <a:sy n="33" d="100"/>
      </p:scale>
      <p:origin x="0" y="-402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111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750A0-CB96-4655-9F68-978B9CD34992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F8F48-99E7-4016-9B36-2C306229CC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786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8181C-5FC2-4E23-A9D1-816489240618}" type="datetimeFigureOut">
              <a:rPr lang="es-ES" smtClean="0"/>
              <a:t>30/10/2020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CBCC0-446D-4D96-A7DD-F2204CAE440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606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BCC0-446D-4D96-A7DD-F2204CAE4404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4307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BCC0-446D-4D96-A7DD-F2204CAE4404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0931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BCC0-446D-4D96-A7DD-F2204CAE4404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7202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BCC0-446D-4D96-A7DD-F2204CAE4404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9913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BCC0-446D-4D96-A7DD-F2204CAE4404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4320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BCC0-446D-4D96-A7DD-F2204CAE4404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245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BCC0-446D-4D96-A7DD-F2204CAE4404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2705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BCC0-446D-4D96-A7DD-F2204CAE4404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314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BCC0-446D-4D96-A7DD-F2204CAE4404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843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BCC0-446D-4D96-A7DD-F2204CAE4404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509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BCC0-446D-4D96-A7DD-F2204CAE4404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935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BCC0-446D-4D96-A7DD-F2204CAE4404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7998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BCC0-446D-4D96-A7DD-F2204CAE4404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0835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BCC0-446D-4D96-A7DD-F2204CAE4404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764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Diseño 1_logo cli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zul amazónico 0 66 84"/>
          <p:cNvSpPr/>
          <p:nvPr userDrawn="1"/>
        </p:nvSpPr>
        <p:spPr>
          <a:xfrm>
            <a:off x="0" y="0"/>
            <a:ext cx="7967663" cy="6524625"/>
          </a:xfrm>
          <a:prstGeom prst="rect">
            <a:avLst/>
          </a:prstGeom>
          <a:solidFill>
            <a:srgbClr val="004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6" name="Subtitulo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3428999"/>
            <a:ext cx="6336655" cy="14128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000">
                <a:solidFill>
                  <a:schemeClr val="bg2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Editar el subtítulo
</a:t>
            </a:r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104900"/>
            <a:ext cx="6336655" cy="21800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ts val="6600"/>
              </a:lnSpc>
              <a:defRPr sz="5600" baseline="0">
                <a:solidFill>
                  <a:schemeClr val="bg2"/>
                </a:solidFill>
                <a:latin typeface="Noe Display" panose="020A0500090400000002" pitchFamily="18" charset="0"/>
              </a:defRPr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  <p:sp>
        <p:nvSpPr>
          <p:cNvPr id="8" name="Amarillo solar 251 187 33"/>
          <p:cNvSpPr/>
          <p:nvPr userDrawn="1"/>
        </p:nvSpPr>
        <p:spPr>
          <a:xfrm>
            <a:off x="479376" y="5084763"/>
            <a:ext cx="1871712" cy="215900"/>
          </a:xfrm>
          <a:prstGeom prst="rect">
            <a:avLst/>
          </a:prstGeom>
          <a:solidFill>
            <a:srgbClr val="FBB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10" name="Gris niebla 232 232 232"/>
          <p:cNvSpPr/>
          <p:nvPr userDrawn="1"/>
        </p:nvSpPr>
        <p:spPr>
          <a:xfrm>
            <a:off x="479426" y="5300663"/>
            <a:ext cx="7702550" cy="1223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11" name="Amarillo solar 251 187 33"/>
          <p:cNvSpPr/>
          <p:nvPr userDrawn="1"/>
        </p:nvSpPr>
        <p:spPr>
          <a:xfrm>
            <a:off x="7967661" y="5300663"/>
            <a:ext cx="4224340" cy="12239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12" name="Subtitulo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46987" y="5619381"/>
            <a:ext cx="3265588" cy="47391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Fecha</a:t>
            </a:r>
          </a:p>
        </p:txBody>
      </p:sp>
      <p:sp>
        <p:nvSpPr>
          <p:cNvPr id="13" name="Marcador de posición de imagen 4">
            <a:extLst>
              <a:ext uri="{FF2B5EF4-FFF2-40B4-BE49-F238E27FC236}">
                <a16:creationId xmlns:a16="http://schemas.microsoft.com/office/drawing/2014/main" id="{156F5E28-B21A-FF48-ACBE-0BE66B94DE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967663" y="1412876"/>
            <a:ext cx="4224338" cy="38877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Neo Sans" panose="020B0504020202020204" pitchFamily="34" charset="0"/>
              </a:defRPr>
            </a:lvl1pPr>
          </a:lstStyle>
          <a:p>
            <a:r>
              <a:rPr lang="es-ES" dirty="0"/>
              <a:t>Imagen</a:t>
            </a:r>
          </a:p>
        </p:txBody>
      </p:sp>
    </p:spTree>
    <p:extLst>
      <p:ext uri="{BB962C8B-B14F-4D97-AF65-F5344CB8AC3E}">
        <p14:creationId xmlns:p14="http://schemas.microsoft.com/office/powerpoint/2010/main" val="237391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0133425" y="6660532"/>
            <a:ext cx="1291167" cy="1342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50" smtClean="0">
                <a:solidFill>
                  <a:schemeClr val="bg2"/>
                </a:solidFill>
                <a:latin typeface="Neo Sans Light" panose="020B0304020202020204" pitchFamily="34" charset="0"/>
              </a:rPr>
              <a:pPr algn="r"/>
              <a:t>‹Nº›</a:t>
            </a:fld>
            <a:endParaRPr lang="es-ES" sz="1100" dirty="0">
              <a:solidFill>
                <a:schemeClr val="bg2"/>
              </a:solidFill>
              <a:latin typeface="Neo Sans Light" panose="020B03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00050"/>
            <a:ext cx="10585697" cy="54772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ts val="5000"/>
              </a:lnSpc>
              <a:defRPr sz="5000">
                <a:solidFill>
                  <a:schemeClr val="bg2"/>
                </a:solidFill>
                <a:latin typeface="Noe Display" panose="020A0500090400000002" pitchFamily="18" charset="0"/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3" y="6554819"/>
            <a:ext cx="690779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0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0133425" y="6660532"/>
            <a:ext cx="1291167" cy="1342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50" smtClean="0">
                <a:solidFill>
                  <a:schemeClr val="bg2"/>
                </a:solidFill>
                <a:latin typeface="Neo Sans Light" panose="020B0304020202020204" pitchFamily="34" charset="0"/>
              </a:rPr>
              <a:pPr algn="r"/>
              <a:t>‹Nº›</a:t>
            </a:fld>
            <a:endParaRPr lang="es-ES" sz="1100" dirty="0">
              <a:solidFill>
                <a:schemeClr val="bg2"/>
              </a:solidFill>
              <a:latin typeface="Neo Sans Light" panose="020B03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00050"/>
            <a:ext cx="10585697" cy="54772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ts val="5000"/>
              </a:lnSpc>
              <a:defRPr sz="5000">
                <a:solidFill>
                  <a:schemeClr val="bg2"/>
                </a:solidFill>
                <a:latin typeface="Noe Display" panose="020A0500090400000002" pitchFamily="18" charset="0"/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3" y="6554819"/>
            <a:ext cx="690779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90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63" y="2852738"/>
            <a:ext cx="10585697" cy="3240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600"/>
              </a:spcAft>
              <a:buNone/>
              <a:defRPr sz="2400" baseline="0">
                <a:solidFill>
                  <a:schemeClr val="tx1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76251"/>
            <a:ext cx="10585697" cy="9461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ts val="4000"/>
              </a:lnSpc>
              <a:defRPr sz="4000">
                <a:solidFill>
                  <a:schemeClr val="tx1"/>
                </a:solidFill>
                <a:latin typeface="Noe Display" panose="020A0500090400000002" pitchFamily="18" charset="0"/>
              </a:defRPr>
            </a:lvl1pPr>
          </a:lstStyle>
          <a:p>
            <a:r>
              <a:rPr lang="es-ES" dirty="0"/>
              <a:t>Haga clic para el título de esta página, </a:t>
            </a:r>
            <a:br>
              <a:rPr lang="es-ES" dirty="0"/>
            </a:br>
            <a:r>
              <a:rPr lang="es-ES" dirty="0"/>
              <a:t>cuentas con dos líneas para títulos extensos</a:t>
            </a:r>
            <a:endParaRPr lang="en-U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Pie de página</a:t>
            </a:r>
          </a:p>
        </p:txBody>
      </p:sp>
      <p:sp>
        <p:nvSpPr>
          <p:cNvPr id="7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50862" y="1700213"/>
            <a:ext cx="10585697" cy="8646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600" b="0" baseline="0">
                <a:solidFill>
                  <a:schemeClr val="tx2"/>
                </a:solidFill>
                <a:latin typeface="Neo Sans" panose="020B0504020202020204" pitchFamily="34" charset="0"/>
              </a:defRPr>
            </a:lvl1pPr>
          </a:lstStyle>
          <a:p>
            <a:r>
              <a:rPr lang="es-ES" dirty="0"/>
              <a:t>Haga clic para agregar un subtítulo a esta página, cuentas con dos líneas para títulos extensos</a:t>
            </a:r>
          </a:p>
        </p:txBody>
      </p:sp>
    </p:spTree>
    <p:extLst>
      <p:ext uri="{BB962C8B-B14F-4D97-AF65-F5344CB8AC3E}">
        <p14:creationId xmlns:p14="http://schemas.microsoft.com/office/powerpoint/2010/main" val="39270029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exto 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63" y="2852737"/>
            <a:ext cx="10585697" cy="3240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  <a:defRPr sz="1800" baseline="0">
                <a:solidFill>
                  <a:schemeClr val="tx1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76251"/>
            <a:ext cx="10585697" cy="9461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ts val="4000"/>
              </a:lnSpc>
              <a:defRPr sz="4000">
                <a:solidFill>
                  <a:schemeClr val="tx1"/>
                </a:solidFill>
                <a:latin typeface="Noe Display" panose="020A0500090400000002" pitchFamily="18" charset="0"/>
              </a:defRPr>
            </a:lvl1pPr>
          </a:lstStyle>
          <a:p>
            <a:r>
              <a:rPr lang="es-ES" dirty="0"/>
              <a:t>Haga clic para el título de esta página, </a:t>
            </a:r>
            <a:br>
              <a:rPr lang="es-ES" dirty="0"/>
            </a:br>
            <a:r>
              <a:rPr lang="es-ES" dirty="0"/>
              <a:t>cuentas con dos líneas para títulos extensos</a:t>
            </a:r>
            <a:endParaRPr lang="en-U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s-ES"/>
              <a:t>Pie de página</a:t>
            </a:r>
            <a:endParaRPr lang="es-ES" dirty="0"/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50862" y="1700213"/>
            <a:ext cx="10585697" cy="8646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600" b="0" baseline="0">
                <a:solidFill>
                  <a:schemeClr val="tx2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Haga clic para agregar un subtítulo a esta página, cuentas con dos líneas para títulos extensos</a:t>
            </a:r>
          </a:p>
        </p:txBody>
      </p:sp>
    </p:spTree>
    <p:extLst>
      <p:ext uri="{BB962C8B-B14F-4D97-AF65-F5344CB8AC3E}">
        <p14:creationId xmlns:p14="http://schemas.microsoft.com/office/powerpoint/2010/main" val="3249835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exto estándar 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76251"/>
            <a:ext cx="10585697" cy="9461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ts val="4000"/>
              </a:lnSpc>
              <a:defRPr sz="4000">
                <a:solidFill>
                  <a:schemeClr val="tx1"/>
                </a:solidFill>
                <a:latin typeface="Noe Display" panose="020A0500090400000002" pitchFamily="18" charset="0"/>
              </a:defRPr>
            </a:lvl1pPr>
          </a:lstStyle>
          <a:p>
            <a:r>
              <a:rPr lang="es-ES" dirty="0"/>
              <a:t>Haga clic para el título de esta página, </a:t>
            </a:r>
            <a:br>
              <a:rPr lang="es-ES" dirty="0"/>
            </a:br>
            <a:r>
              <a:rPr lang="es-ES" dirty="0"/>
              <a:t>cuentas con dos líneas para títulos extensos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>
          <a:xfrm>
            <a:off x="550863" y="2852737"/>
            <a:ext cx="10585697" cy="3240087"/>
          </a:xfrm>
          <a:prstGeom prst="rect">
            <a:avLst/>
          </a:prstGeom>
        </p:spPr>
        <p:txBody>
          <a:bodyPr/>
          <a:lstStyle>
            <a:lvl1pPr marL="342000" indent="-342000" algn="l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Neo Sans Light" panose="020B0304020202020204" pitchFamily="34" charset="0"/>
              </a:defRPr>
            </a:lvl1pPr>
            <a:lvl2pPr marL="342000" indent="-342000">
              <a:lnSpc>
                <a:spcPts val="225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>
                <a:latin typeface="+mn-lt"/>
              </a:defRPr>
            </a:lvl2pPr>
            <a:lvl3pPr marL="342000" indent="-342000">
              <a:lnSpc>
                <a:spcPts val="225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342000" indent="-342000">
              <a:lnSpc>
                <a:spcPts val="225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342000" indent="-342000">
              <a:lnSpc>
                <a:spcPts val="225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s-ES"/>
              <a:t>Pie de página</a:t>
            </a:r>
            <a:endParaRPr lang="es-ES" dirty="0"/>
          </a:p>
        </p:txBody>
      </p:sp>
      <p:sp>
        <p:nvSpPr>
          <p:cNvPr id="7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2" y="1700213"/>
            <a:ext cx="10585697" cy="8646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600" b="0" baseline="0">
                <a:solidFill>
                  <a:srgbClr val="03657C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Haga clic para agregar un subtítulo a esta página, cuentas con dos líneas para títulos extensos</a:t>
            </a:r>
          </a:p>
        </p:txBody>
      </p:sp>
    </p:spTree>
    <p:extLst>
      <p:ext uri="{BB962C8B-B14F-4D97-AF65-F5344CB8AC3E}">
        <p14:creationId xmlns:p14="http://schemas.microsoft.com/office/powerpoint/2010/main" val="191644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Texto 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76251"/>
            <a:ext cx="10585697" cy="9461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ts val="4000"/>
              </a:lnSpc>
              <a:defRPr sz="4000">
                <a:solidFill>
                  <a:schemeClr val="tx1"/>
                </a:solidFill>
                <a:latin typeface="Noe Display" panose="020A0500090400000002" pitchFamily="18" charset="0"/>
              </a:defRPr>
            </a:lvl1pPr>
          </a:lstStyle>
          <a:p>
            <a:r>
              <a:rPr lang="es-ES" dirty="0"/>
              <a:t>Haga clic para el título de esta página, </a:t>
            </a:r>
            <a:br>
              <a:rPr lang="es-ES" dirty="0"/>
            </a:br>
            <a:r>
              <a:rPr lang="es-ES" dirty="0"/>
              <a:t>cuentas con dos líneas para títulos extensos</a:t>
            </a:r>
            <a:endParaRPr lang="en-US" dirty="0"/>
          </a:p>
        </p:txBody>
      </p:sp>
      <p:sp>
        <p:nvSpPr>
          <p:cNvPr id="8" name="Marcador de contenido 2"/>
          <p:cNvSpPr>
            <a:spLocks noGrp="1"/>
          </p:cNvSpPr>
          <p:nvPr>
            <p:ph sz="quarter" idx="12"/>
          </p:nvPr>
        </p:nvSpPr>
        <p:spPr>
          <a:xfrm>
            <a:off x="550863" y="2852738"/>
            <a:ext cx="5041081" cy="3240086"/>
          </a:xfrm>
          <a:prstGeom prst="rect">
            <a:avLst/>
          </a:prstGeom>
        </p:spPr>
        <p:txBody>
          <a:bodyPr/>
          <a:lstStyle>
            <a:lvl1pPr marL="342000" indent="-342000" algn="l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Neo Sans Light" panose="020B0304020202020204" pitchFamily="34" charset="0"/>
              </a:defRPr>
            </a:lvl1pPr>
            <a:lvl2pPr marL="342000" indent="-342000">
              <a:lnSpc>
                <a:spcPts val="225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>
                <a:latin typeface="+mn-lt"/>
              </a:defRPr>
            </a:lvl2pPr>
            <a:lvl3pPr marL="342000" indent="-342000">
              <a:lnSpc>
                <a:spcPts val="225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342000" indent="-342000">
              <a:lnSpc>
                <a:spcPts val="225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342000" indent="-342000">
              <a:lnSpc>
                <a:spcPts val="225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1" name="Marcador de contenido 2"/>
          <p:cNvSpPr>
            <a:spLocks noGrp="1"/>
          </p:cNvSpPr>
          <p:nvPr>
            <p:ph sz="quarter" idx="13"/>
          </p:nvPr>
        </p:nvSpPr>
        <p:spPr>
          <a:xfrm>
            <a:off x="6099200" y="2852738"/>
            <a:ext cx="5041081" cy="3240086"/>
          </a:xfrm>
          <a:prstGeom prst="rect">
            <a:avLst/>
          </a:prstGeom>
        </p:spPr>
        <p:txBody>
          <a:bodyPr/>
          <a:lstStyle>
            <a:lvl1pPr marL="342000" indent="-342000" algn="l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Font typeface="Wingdings" panose="05000000000000000000" pitchFamily="2" charset="2"/>
              <a:buChar char="§"/>
              <a:defRPr lang="es-ES" sz="1800" kern="1200" dirty="0" smtClean="0">
                <a:solidFill>
                  <a:schemeClr val="tx1"/>
                </a:solidFill>
                <a:latin typeface="Neo Sans Light" panose="020B0304020202020204" pitchFamily="34" charset="0"/>
                <a:ea typeface="+mn-ea"/>
                <a:cs typeface="+mn-cs"/>
              </a:defRPr>
            </a:lvl1pPr>
            <a:lvl2pPr marL="342000" indent="-342000">
              <a:lnSpc>
                <a:spcPts val="225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>
                <a:latin typeface="+mn-lt"/>
              </a:defRPr>
            </a:lvl2pPr>
            <a:lvl3pPr marL="342000" indent="-342000">
              <a:lnSpc>
                <a:spcPts val="225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342000" indent="-342000">
              <a:lnSpc>
                <a:spcPts val="225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342000" indent="-342000">
              <a:lnSpc>
                <a:spcPts val="225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s-ES"/>
              <a:t>Pie de página</a:t>
            </a:r>
            <a:endParaRPr lang="es-ES" dirty="0"/>
          </a:p>
        </p:txBody>
      </p:sp>
      <p:sp>
        <p:nvSpPr>
          <p:cNvPr id="9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50862" y="1700213"/>
            <a:ext cx="10585697" cy="8646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600" b="0" baseline="0">
                <a:solidFill>
                  <a:srgbClr val="03657C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Haga clic para agregar un subtítulo a esta página, cuentas con dos líneas para títulos extensos</a:t>
            </a:r>
          </a:p>
        </p:txBody>
      </p:sp>
    </p:spTree>
    <p:extLst>
      <p:ext uri="{BB962C8B-B14F-4D97-AF65-F5344CB8AC3E}">
        <p14:creationId xmlns:p14="http://schemas.microsoft.com/office/powerpoint/2010/main" val="567999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Texto 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76251"/>
            <a:ext cx="10585697" cy="9461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ts val="4000"/>
              </a:lnSpc>
              <a:defRPr sz="4000">
                <a:solidFill>
                  <a:schemeClr val="tx1"/>
                </a:solidFill>
                <a:latin typeface="Noe Display" panose="020A0500090400000002" pitchFamily="18" charset="0"/>
              </a:defRPr>
            </a:lvl1pPr>
          </a:lstStyle>
          <a:p>
            <a:r>
              <a:rPr lang="es-ES" dirty="0"/>
              <a:t>Haga clic para el título de esta página, </a:t>
            </a:r>
            <a:br>
              <a:rPr lang="es-ES" dirty="0"/>
            </a:br>
            <a:r>
              <a:rPr lang="es-ES" dirty="0"/>
              <a:t>cuentas con dos líneas para títulos extensos</a:t>
            </a:r>
            <a:endParaRPr lang="en-US" dirty="0"/>
          </a:p>
        </p:txBody>
      </p:sp>
      <p:sp>
        <p:nvSpPr>
          <p:cNvPr id="10" name="Marcador de contenido 2"/>
          <p:cNvSpPr>
            <a:spLocks noGrp="1"/>
          </p:cNvSpPr>
          <p:nvPr>
            <p:ph sz="quarter" idx="13"/>
          </p:nvPr>
        </p:nvSpPr>
        <p:spPr>
          <a:xfrm>
            <a:off x="550863" y="2852738"/>
            <a:ext cx="3312889" cy="3240086"/>
          </a:xfrm>
          <a:prstGeom prst="rect">
            <a:avLst/>
          </a:prstGeom>
        </p:spPr>
        <p:txBody>
          <a:bodyPr/>
          <a:lstStyle>
            <a:lvl1pPr marL="342000" indent="-342000" algn="l">
              <a:lnSpc>
                <a:spcPct val="100000"/>
              </a:lnSpc>
              <a:spcBef>
                <a:spcPts val="2000"/>
              </a:spcBef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Neo Sans Light" panose="020B0304020202020204" pitchFamily="34" charset="0"/>
              </a:defRPr>
            </a:lvl1pPr>
            <a:lvl2pPr marL="342000" indent="-342000">
              <a:lnSpc>
                <a:spcPts val="225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>
                <a:latin typeface="+mn-lt"/>
              </a:defRPr>
            </a:lvl2pPr>
            <a:lvl3pPr marL="342000" indent="-342000">
              <a:lnSpc>
                <a:spcPts val="225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342000" indent="-342000">
              <a:lnSpc>
                <a:spcPts val="225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342000" indent="-342000">
              <a:lnSpc>
                <a:spcPts val="225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5" name="Marcador de contenido 2"/>
          <p:cNvSpPr>
            <a:spLocks noGrp="1"/>
          </p:cNvSpPr>
          <p:nvPr>
            <p:ph sz="quarter" idx="14"/>
          </p:nvPr>
        </p:nvSpPr>
        <p:spPr>
          <a:xfrm>
            <a:off x="7823671" y="2852737"/>
            <a:ext cx="3312889" cy="3240087"/>
          </a:xfrm>
          <a:prstGeom prst="rect">
            <a:avLst/>
          </a:prstGeom>
        </p:spPr>
        <p:txBody>
          <a:bodyPr/>
          <a:lstStyle>
            <a:lvl1pPr marL="342000" indent="-342000" algn="l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lang="es-ES" sz="1800" kern="1200" dirty="0" smtClean="0">
                <a:solidFill>
                  <a:schemeClr val="tx1"/>
                </a:solidFill>
                <a:latin typeface="Neo Sans Light" panose="020B0304020202020204" pitchFamily="34" charset="0"/>
                <a:ea typeface="+mn-ea"/>
                <a:cs typeface="+mn-cs"/>
              </a:defRPr>
            </a:lvl1pPr>
            <a:lvl2pPr marL="342000" indent="-342000">
              <a:lnSpc>
                <a:spcPts val="225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>
                <a:latin typeface="+mn-lt"/>
              </a:defRPr>
            </a:lvl2pPr>
            <a:lvl3pPr marL="342000" indent="-342000">
              <a:lnSpc>
                <a:spcPts val="225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342000" indent="-342000">
              <a:lnSpc>
                <a:spcPts val="225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342000" indent="-342000">
              <a:lnSpc>
                <a:spcPts val="225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marL="342000" lvl="0" indent="-342000" algn="l" defTabSz="914400" rtl="0" eaLnBrk="1" latinLnBrk="0" hangingPunct="1">
              <a:lnSpc>
                <a:spcPts val="2000"/>
              </a:lnSpc>
              <a:spcBef>
                <a:spcPts val="2000"/>
              </a:spcBef>
              <a:buFont typeface="Wingdings" panose="05000000000000000000" pitchFamily="2" charset="2"/>
              <a:buChar char="§"/>
            </a:pPr>
            <a:r>
              <a:rPr lang="es-ES" dirty="0"/>
              <a:t>Haga clic para modificar el estilo de texto del patrón</a:t>
            </a:r>
          </a:p>
        </p:txBody>
      </p:sp>
      <p:sp>
        <p:nvSpPr>
          <p:cNvPr id="16" name="Marcador de contenido 2"/>
          <p:cNvSpPr>
            <a:spLocks noGrp="1"/>
          </p:cNvSpPr>
          <p:nvPr>
            <p:ph sz="quarter" idx="15"/>
          </p:nvPr>
        </p:nvSpPr>
        <p:spPr>
          <a:xfrm>
            <a:off x="4187266" y="2852738"/>
            <a:ext cx="3312889" cy="3240086"/>
          </a:xfrm>
          <a:prstGeom prst="rect">
            <a:avLst/>
          </a:prstGeom>
        </p:spPr>
        <p:txBody>
          <a:bodyPr/>
          <a:lstStyle>
            <a:lvl1pPr marL="342000" indent="-342000" algn="l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lang="es-ES" sz="1800" kern="1200" dirty="0" smtClean="0">
                <a:solidFill>
                  <a:schemeClr val="tx1"/>
                </a:solidFill>
                <a:latin typeface="Neo Sans Light" panose="020B0304020202020204" pitchFamily="34" charset="0"/>
                <a:ea typeface="+mn-ea"/>
                <a:cs typeface="+mn-cs"/>
              </a:defRPr>
            </a:lvl1pPr>
            <a:lvl2pPr marL="342000" indent="-342000">
              <a:lnSpc>
                <a:spcPts val="225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>
                <a:latin typeface="+mn-lt"/>
              </a:defRPr>
            </a:lvl2pPr>
            <a:lvl3pPr marL="342000" indent="-342000">
              <a:lnSpc>
                <a:spcPts val="225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342000" indent="-342000">
              <a:lnSpc>
                <a:spcPts val="225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342000" indent="-342000">
              <a:lnSpc>
                <a:spcPts val="225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marL="342000" lvl="0" indent="-342000" algn="l" defTabSz="914400" rtl="0" eaLnBrk="1" latinLnBrk="0" hangingPunct="1">
              <a:lnSpc>
                <a:spcPts val="2000"/>
              </a:lnSpc>
              <a:spcBef>
                <a:spcPts val="2000"/>
              </a:spcBef>
              <a:buFont typeface="Wingdings" panose="05000000000000000000" pitchFamily="2" charset="2"/>
              <a:buChar char="§"/>
            </a:pPr>
            <a:r>
              <a:rPr lang="es-ES" dirty="0"/>
              <a:t>Haga clic para modificar el estilo de texto del patrón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/>
              <a:t>Pie de página</a:t>
            </a:r>
            <a:endParaRPr lang="es-ES" dirty="0"/>
          </a:p>
        </p:txBody>
      </p:sp>
      <p:sp>
        <p:nvSpPr>
          <p:cNvPr id="9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0862" y="1700213"/>
            <a:ext cx="10585697" cy="8646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600" b="0" baseline="0">
                <a:solidFill>
                  <a:schemeClr val="tx2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Haga clic para agregar un subtítulo a esta página, cuentas con dos líneas para títulos extensos</a:t>
            </a:r>
          </a:p>
        </p:txBody>
      </p:sp>
    </p:spTree>
    <p:extLst>
      <p:ext uri="{BB962C8B-B14F-4D97-AF65-F5344CB8AC3E}">
        <p14:creationId xmlns:p14="http://schemas.microsoft.com/office/powerpoint/2010/main" val="2648761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Títul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156F5E28-B21A-FF48-ACBE-0BE66B94DE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852738"/>
            <a:ext cx="12192000" cy="32400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Imagen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76251"/>
            <a:ext cx="10585697" cy="9461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ts val="4000"/>
              </a:lnSpc>
              <a:defRPr sz="4000">
                <a:solidFill>
                  <a:schemeClr val="tx1"/>
                </a:solidFill>
                <a:latin typeface="Noe Display" panose="020A0500090400000002" pitchFamily="18" charset="0"/>
              </a:defRPr>
            </a:lvl1pPr>
          </a:lstStyle>
          <a:p>
            <a:r>
              <a:rPr lang="es-ES" dirty="0"/>
              <a:t>Haga clic para el título de esta página, </a:t>
            </a:r>
            <a:br>
              <a:rPr lang="es-ES" dirty="0"/>
            </a:br>
            <a:r>
              <a:rPr lang="es-ES" dirty="0"/>
              <a:t>cuentas con dos líneas para títulos extensos</a:t>
            </a:r>
            <a:endParaRPr lang="en-U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Pie de página</a:t>
            </a:r>
            <a:endParaRPr lang="es-ES" dirty="0"/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0862" y="1700213"/>
            <a:ext cx="10585697" cy="8646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600" b="0" baseline="0">
                <a:solidFill>
                  <a:schemeClr val="tx2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Haga clic para agregar un subtítulo a esta página, cuentas con dos líneas para títulos extensos</a:t>
            </a:r>
          </a:p>
        </p:txBody>
      </p:sp>
    </p:spTree>
    <p:extLst>
      <p:ext uri="{BB962C8B-B14F-4D97-AF65-F5344CB8AC3E}">
        <p14:creationId xmlns:p14="http://schemas.microsoft.com/office/powerpoint/2010/main" val="861151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156F5E28-B21A-FF48-ACBE-0BE66B94DE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14056"/>
            <a:ext cx="12192000" cy="63592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Imagen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/>
              <a:t>Pie de página</a:t>
            </a:r>
          </a:p>
        </p:txBody>
      </p:sp>
    </p:spTree>
    <p:extLst>
      <p:ext uri="{BB962C8B-B14F-4D97-AF65-F5344CB8AC3E}">
        <p14:creationId xmlns:p14="http://schemas.microsoft.com/office/powerpoint/2010/main" val="1366803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Text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156F5E28-B21A-FF48-ACBE-0BE66B94DE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27848" y="2842716"/>
            <a:ext cx="6913290" cy="325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Imagen</a:t>
            </a:r>
          </a:p>
        </p:txBody>
      </p:sp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1384" y="2842716"/>
            <a:ext cx="3816424" cy="3250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  <a:defRPr sz="1800" baseline="0">
                <a:solidFill>
                  <a:schemeClr val="tx1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s-ES"/>
              <a:t>Pie de página</a:t>
            </a:r>
            <a:endParaRPr lang="es-E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76251"/>
            <a:ext cx="10585697" cy="9461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ts val="4000"/>
              </a:lnSpc>
              <a:defRPr sz="4000">
                <a:solidFill>
                  <a:schemeClr val="tx1"/>
                </a:solidFill>
                <a:latin typeface="Noe Display" panose="020A0500090400000002" pitchFamily="18" charset="0"/>
              </a:defRPr>
            </a:lvl1pPr>
          </a:lstStyle>
          <a:p>
            <a:r>
              <a:rPr lang="es-ES" dirty="0"/>
              <a:t>Haga clic para el título de esta página, </a:t>
            </a:r>
            <a:br>
              <a:rPr lang="es-ES" dirty="0"/>
            </a:br>
            <a:r>
              <a:rPr lang="es-ES" dirty="0"/>
              <a:t>cuentas con dos líneas para títulos extensos</a:t>
            </a:r>
            <a:endParaRPr lang="en-US" dirty="0"/>
          </a:p>
        </p:txBody>
      </p:sp>
      <p:sp>
        <p:nvSpPr>
          <p:cNvPr id="9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0862" y="1700213"/>
            <a:ext cx="10585697" cy="8646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600" b="0" baseline="0">
                <a:solidFill>
                  <a:schemeClr val="tx2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Haga clic para agregar un subtítulo a esta página, cuentas con dos líneas para títulos extensos</a:t>
            </a:r>
          </a:p>
        </p:txBody>
      </p:sp>
    </p:spTree>
    <p:extLst>
      <p:ext uri="{BB962C8B-B14F-4D97-AF65-F5344CB8AC3E}">
        <p14:creationId xmlns:p14="http://schemas.microsoft.com/office/powerpoint/2010/main" val="314730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ada Diseño 1_logo cli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zul amazónico 0 66 84"/>
          <p:cNvSpPr/>
          <p:nvPr userDrawn="1"/>
        </p:nvSpPr>
        <p:spPr>
          <a:xfrm>
            <a:off x="0" y="0"/>
            <a:ext cx="7967663" cy="6524625"/>
          </a:xfrm>
          <a:prstGeom prst="rect">
            <a:avLst/>
          </a:prstGeom>
          <a:solidFill>
            <a:srgbClr val="004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6" name="Subtitulo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3428999"/>
            <a:ext cx="6336655" cy="14128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000">
                <a:solidFill>
                  <a:schemeClr val="bg2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Editar el subtítulo
</a:t>
            </a:r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104900"/>
            <a:ext cx="6336655" cy="21800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ts val="6600"/>
              </a:lnSpc>
              <a:defRPr sz="5600" baseline="0">
                <a:solidFill>
                  <a:schemeClr val="bg2"/>
                </a:solidFill>
                <a:latin typeface="Noe Display" panose="020A0500090400000002" pitchFamily="18" charset="0"/>
              </a:defRPr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  <p:sp>
        <p:nvSpPr>
          <p:cNvPr id="8" name="Amarillo solar 251 187 33"/>
          <p:cNvSpPr/>
          <p:nvPr userDrawn="1"/>
        </p:nvSpPr>
        <p:spPr>
          <a:xfrm>
            <a:off x="479376" y="5084763"/>
            <a:ext cx="1871712" cy="215900"/>
          </a:xfrm>
          <a:prstGeom prst="rect">
            <a:avLst/>
          </a:prstGeom>
          <a:solidFill>
            <a:srgbClr val="FBB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10" name="Gris niebla 232 232 232"/>
          <p:cNvSpPr/>
          <p:nvPr userDrawn="1"/>
        </p:nvSpPr>
        <p:spPr>
          <a:xfrm>
            <a:off x="479426" y="5300663"/>
            <a:ext cx="7702550" cy="1223962"/>
          </a:xfrm>
          <a:prstGeom prst="rect">
            <a:avLst/>
          </a:prstGeom>
          <a:solidFill>
            <a:srgbClr val="03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11" name="Amarillo solar 251 187 33"/>
          <p:cNvSpPr/>
          <p:nvPr userDrawn="1"/>
        </p:nvSpPr>
        <p:spPr>
          <a:xfrm>
            <a:off x="7967661" y="5300663"/>
            <a:ext cx="4224340" cy="1223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12" name="Subtitulo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46987" y="5619381"/>
            <a:ext cx="3265588" cy="47391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Fecha</a:t>
            </a:r>
          </a:p>
        </p:txBody>
      </p:sp>
      <p:sp>
        <p:nvSpPr>
          <p:cNvPr id="13" name="Amarillo solar 251 187 33"/>
          <p:cNvSpPr/>
          <p:nvPr userDrawn="1"/>
        </p:nvSpPr>
        <p:spPr>
          <a:xfrm>
            <a:off x="7967610" y="5084763"/>
            <a:ext cx="4224389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14" name="Marcador de posición de imagen 4">
            <a:extLst>
              <a:ext uri="{FF2B5EF4-FFF2-40B4-BE49-F238E27FC236}">
                <a16:creationId xmlns:a16="http://schemas.microsoft.com/office/drawing/2014/main" id="{156F5E28-B21A-FF48-ACBE-0BE66B94DE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967663" y="1412876"/>
            <a:ext cx="4224338" cy="36718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Neo Sans" panose="020B0504020202020204" pitchFamily="34" charset="0"/>
              </a:defRPr>
            </a:lvl1pPr>
          </a:lstStyle>
          <a:p>
            <a:r>
              <a:rPr lang="es-ES" dirty="0"/>
              <a:t>Imagen</a:t>
            </a:r>
          </a:p>
        </p:txBody>
      </p:sp>
    </p:spTree>
    <p:extLst>
      <p:ext uri="{BB962C8B-B14F-4D97-AF65-F5344CB8AC3E}">
        <p14:creationId xmlns:p14="http://schemas.microsoft.com/office/powerpoint/2010/main" val="14411302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Texto e imagen pequeñ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156F5E28-B21A-FF48-ACBE-0BE66B94DE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824192" y="2852738"/>
            <a:ext cx="3816946" cy="32400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Imagen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63" y="2842717"/>
            <a:ext cx="6913289" cy="32501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  <a:defRPr sz="1800" baseline="0">
                <a:solidFill>
                  <a:schemeClr val="tx1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s-ES"/>
              <a:t>Pie de página</a:t>
            </a:r>
            <a:endParaRPr lang="es-E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76251"/>
            <a:ext cx="10585697" cy="9461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ts val="4000"/>
              </a:lnSpc>
              <a:defRPr sz="4000">
                <a:solidFill>
                  <a:schemeClr val="tx1"/>
                </a:solidFill>
                <a:latin typeface="Noe Display" panose="020A0500090400000002" pitchFamily="18" charset="0"/>
              </a:defRPr>
            </a:lvl1pPr>
          </a:lstStyle>
          <a:p>
            <a:r>
              <a:rPr lang="es-ES" dirty="0"/>
              <a:t>Haga clic para el título de esta página, </a:t>
            </a:r>
            <a:br>
              <a:rPr lang="es-ES" dirty="0"/>
            </a:br>
            <a:r>
              <a:rPr lang="es-ES" dirty="0"/>
              <a:t>cuentas con dos líneas para títulos extensos</a:t>
            </a:r>
            <a:endParaRPr lang="en-US" dirty="0"/>
          </a:p>
        </p:txBody>
      </p:sp>
      <p:sp>
        <p:nvSpPr>
          <p:cNvPr id="9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0862" y="1700213"/>
            <a:ext cx="10585697" cy="8646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600" b="0" baseline="0">
                <a:solidFill>
                  <a:schemeClr val="tx2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Haga clic para agregar un subtítulo a esta página, cuentas con dos líneas para títulos extensos</a:t>
            </a:r>
          </a:p>
        </p:txBody>
      </p:sp>
    </p:spTree>
    <p:extLst>
      <p:ext uri="{BB962C8B-B14F-4D97-AF65-F5344CB8AC3E}">
        <p14:creationId xmlns:p14="http://schemas.microsoft.com/office/powerpoint/2010/main" val="2691103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Título &amp;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s-ES"/>
              <a:t>Pie de página</a:t>
            </a:r>
            <a:endParaRPr lang="es-E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76251"/>
            <a:ext cx="10585697" cy="9461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ts val="4000"/>
              </a:lnSpc>
              <a:defRPr sz="4000">
                <a:solidFill>
                  <a:schemeClr val="tx1"/>
                </a:solidFill>
                <a:latin typeface="Noe Display" panose="020A0500090400000002" pitchFamily="18" charset="0"/>
              </a:defRPr>
            </a:lvl1pPr>
          </a:lstStyle>
          <a:p>
            <a:r>
              <a:rPr lang="es-ES" dirty="0"/>
              <a:t>Haga clic para el título de esta página, </a:t>
            </a:r>
            <a:br>
              <a:rPr lang="es-ES" dirty="0"/>
            </a:br>
            <a:r>
              <a:rPr lang="es-ES" dirty="0"/>
              <a:t>cuentas con dos líneas para títulos extensos</a:t>
            </a:r>
            <a:endParaRPr lang="en-US" dirty="0"/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0862" y="1700213"/>
            <a:ext cx="10585697" cy="8646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600" b="0" baseline="0">
                <a:solidFill>
                  <a:schemeClr val="tx2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Haga clic para agregar un subtítulo a esta página, cuentas con dos líneas para títulos extensos</a:t>
            </a:r>
          </a:p>
        </p:txBody>
      </p:sp>
    </p:spTree>
    <p:extLst>
      <p:ext uri="{BB962C8B-B14F-4D97-AF65-F5344CB8AC3E}">
        <p14:creationId xmlns:p14="http://schemas.microsoft.com/office/powerpoint/2010/main" val="3454509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eño va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s-ES"/>
              <a:t>Pie de página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7023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0133425" y="6660532"/>
            <a:ext cx="1291167" cy="1342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50" smtClean="0">
                <a:solidFill>
                  <a:schemeClr val="tx1"/>
                </a:solidFill>
                <a:latin typeface="Neo Sans Medium" panose="020B0604020202020204" pitchFamily="34" charset="0"/>
              </a:rPr>
              <a:pPr algn="r"/>
              <a:t>‹Nº›</a:t>
            </a:fld>
            <a:endParaRPr lang="es-ES" sz="1100" dirty="0">
              <a:solidFill>
                <a:schemeClr val="tx1"/>
              </a:solidFill>
              <a:latin typeface="Neo Sans Medium" panose="020B0604020202020204" pitchFamily="34" charset="0"/>
            </a:endParaRPr>
          </a:p>
        </p:txBody>
      </p:sp>
      <p:pic>
        <p:nvPicPr>
          <p:cNvPr id="5" name="Imagen 4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88"/>
            <a:ext cx="12192000" cy="6858000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76251"/>
            <a:ext cx="10585697" cy="9461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ts val="4000"/>
              </a:lnSpc>
              <a:defRPr sz="4000">
                <a:solidFill>
                  <a:schemeClr val="tx1"/>
                </a:solidFill>
                <a:latin typeface="Noe Display" panose="020A0500090400000002" pitchFamily="18" charset="0"/>
              </a:defRPr>
            </a:lvl1pPr>
          </a:lstStyle>
          <a:p>
            <a:r>
              <a:rPr lang="es-ES" dirty="0"/>
              <a:t>Haga clic para el título de esta página, </a:t>
            </a:r>
            <a:br>
              <a:rPr lang="es-ES" dirty="0"/>
            </a:br>
            <a:r>
              <a:rPr lang="es-ES" dirty="0"/>
              <a:t>cuentas con dos líneas para títulos extensos</a:t>
            </a:r>
            <a:endParaRPr lang="en-US" dirty="0"/>
          </a:p>
        </p:txBody>
      </p:sp>
      <p:sp>
        <p:nvSpPr>
          <p:cNvPr id="7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0862" y="1700213"/>
            <a:ext cx="10585697" cy="8646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600" b="0" baseline="0">
                <a:solidFill>
                  <a:schemeClr val="tx2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Haga clic para agregar un subtítulo a esta página, cuentas con dos líneas para títulos extensos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3" y="6554819"/>
            <a:ext cx="690779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394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0133425" y="6660532"/>
            <a:ext cx="1291167" cy="1342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50" smtClean="0">
                <a:solidFill>
                  <a:schemeClr val="bg2"/>
                </a:solidFill>
                <a:latin typeface="Neo Sans Medium" panose="020B0604020202020204" pitchFamily="34" charset="0"/>
              </a:rPr>
              <a:pPr algn="r"/>
              <a:t>‹Nº›</a:t>
            </a:fld>
            <a:endParaRPr lang="es-ES" sz="1100" dirty="0">
              <a:solidFill>
                <a:schemeClr val="bg2"/>
              </a:solidFill>
              <a:latin typeface="Neo Sans Medium" panose="020B0604020202020204" pitchFamily="34" charset="0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76251"/>
            <a:ext cx="10585697" cy="9461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ts val="4000"/>
              </a:lnSpc>
              <a:defRPr sz="4000">
                <a:solidFill>
                  <a:schemeClr val="bg2"/>
                </a:solidFill>
                <a:latin typeface="Noe Display" panose="020A0500090400000002" pitchFamily="18" charset="0"/>
              </a:defRPr>
            </a:lvl1pPr>
          </a:lstStyle>
          <a:p>
            <a:r>
              <a:rPr lang="es-ES" dirty="0"/>
              <a:t>Haga clic para el título de esta página, </a:t>
            </a:r>
            <a:br>
              <a:rPr lang="es-ES" dirty="0"/>
            </a:br>
            <a:r>
              <a:rPr lang="es-ES" dirty="0"/>
              <a:t>cuentas con dos líneas para títulos extensos</a:t>
            </a:r>
            <a:endParaRPr lang="en-US" dirty="0"/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0862" y="1700213"/>
            <a:ext cx="10585697" cy="8646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600" b="0" baseline="0">
                <a:solidFill>
                  <a:schemeClr val="bg2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Haga clic para agregar un subtítulo a esta página, cuentas con dos líneas para títulos extensos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3" y="6554819"/>
            <a:ext cx="690779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29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marillo solar 251 187 33"/>
          <p:cNvSpPr/>
          <p:nvPr userDrawn="1"/>
        </p:nvSpPr>
        <p:spPr>
          <a:xfrm>
            <a:off x="479376" y="5084763"/>
            <a:ext cx="1871712" cy="215900"/>
          </a:xfrm>
          <a:prstGeom prst="rect">
            <a:avLst/>
          </a:prstGeom>
          <a:solidFill>
            <a:srgbClr val="FBB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3" name="Gris niebla 232 232 232"/>
          <p:cNvSpPr/>
          <p:nvPr userDrawn="1"/>
        </p:nvSpPr>
        <p:spPr>
          <a:xfrm>
            <a:off x="479426" y="5300663"/>
            <a:ext cx="7702550" cy="1223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4" name="Amarillo solar 251 187 33"/>
          <p:cNvSpPr/>
          <p:nvPr userDrawn="1"/>
        </p:nvSpPr>
        <p:spPr>
          <a:xfrm>
            <a:off x="7967661" y="5300663"/>
            <a:ext cx="4224340" cy="12239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160" y="5589240"/>
            <a:ext cx="1710458" cy="79251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2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Presentación:</a:t>
            </a:r>
          </a:p>
          <a:p>
            <a:r>
              <a:rPr lang="es-ES" dirty="0"/>
              <a:t>Nombre Apellido </a:t>
            </a:r>
            <a:r>
              <a:rPr lang="es-ES" dirty="0" err="1"/>
              <a:t>Apellido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nombre@indra.es</a:t>
            </a:r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855641" y="5589240"/>
            <a:ext cx="1368151" cy="79251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2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Avda. de Bruselas 35</a:t>
            </a:r>
          </a:p>
          <a:p>
            <a:r>
              <a:rPr lang="es-ES" dirty="0"/>
              <a:t>28108 Alcobendas,</a:t>
            </a:r>
          </a:p>
          <a:p>
            <a:r>
              <a:rPr lang="es-ES" dirty="0"/>
              <a:t>Madrid España</a:t>
            </a:r>
          </a:p>
        </p:txBody>
      </p:sp>
      <p:sp>
        <p:nvSpPr>
          <p:cNvPr id="7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11825" y="5589240"/>
            <a:ext cx="1584175" cy="79251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2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T +34 91 480 50 00</a:t>
            </a:r>
          </a:p>
          <a:p>
            <a:r>
              <a:rPr lang="es-ES" dirty="0"/>
              <a:t>T +34 91 480 50 80</a:t>
            </a:r>
          </a:p>
          <a:p>
            <a:r>
              <a:rPr lang="es-ES" dirty="0"/>
              <a:t>www.indracompany.com</a:t>
            </a:r>
          </a:p>
        </p:txBody>
      </p:sp>
    </p:spTree>
    <p:extLst>
      <p:ext uri="{BB962C8B-B14F-4D97-AF65-F5344CB8AC3E}">
        <p14:creationId xmlns:p14="http://schemas.microsoft.com/office/powerpoint/2010/main" val="26846953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marillo solar 251 187 33"/>
          <p:cNvSpPr/>
          <p:nvPr userDrawn="1"/>
        </p:nvSpPr>
        <p:spPr>
          <a:xfrm>
            <a:off x="11424592" y="6597352"/>
            <a:ext cx="767408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9" name="Amarillo solar 251 187 33"/>
          <p:cNvSpPr/>
          <p:nvPr userDrawn="1"/>
        </p:nvSpPr>
        <p:spPr>
          <a:xfrm>
            <a:off x="8256240" y="6597352"/>
            <a:ext cx="3312368" cy="260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004254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11" name="Amarillo solar 251 187 33"/>
          <p:cNvSpPr/>
          <p:nvPr userDrawn="1"/>
        </p:nvSpPr>
        <p:spPr>
          <a:xfrm>
            <a:off x="0" y="6597352"/>
            <a:ext cx="8760296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004254"/>
                </a:solidFill>
                <a:latin typeface="Neo Sans Light" panose="020B03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779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 Diseño 1_logo cli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zul amazónico 0 66 84"/>
          <p:cNvSpPr/>
          <p:nvPr userDrawn="1"/>
        </p:nvSpPr>
        <p:spPr>
          <a:xfrm>
            <a:off x="0" y="0"/>
            <a:ext cx="7967663" cy="6524625"/>
          </a:xfrm>
          <a:prstGeom prst="rect">
            <a:avLst/>
          </a:prstGeom>
          <a:solidFill>
            <a:srgbClr val="004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6" name="Subtitulo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3428999"/>
            <a:ext cx="6336655" cy="14128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000">
                <a:solidFill>
                  <a:schemeClr val="bg2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Editar el subtítulo
</a:t>
            </a:r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104900"/>
            <a:ext cx="6336655" cy="21800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ts val="6600"/>
              </a:lnSpc>
              <a:defRPr sz="5600" baseline="0">
                <a:solidFill>
                  <a:schemeClr val="bg2"/>
                </a:solidFill>
                <a:latin typeface="Noe Display" panose="020A0500090400000002" pitchFamily="18" charset="0"/>
              </a:defRPr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  <p:sp>
        <p:nvSpPr>
          <p:cNvPr id="8" name="Amarillo solar 251 187 33"/>
          <p:cNvSpPr/>
          <p:nvPr userDrawn="1"/>
        </p:nvSpPr>
        <p:spPr>
          <a:xfrm>
            <a:off x="479376" y="5084763"/>
            <a:ext cx="1871712" cy="215900"/>
          </a:xfrm>
          <a:prstGeom prst="rect">
            <a:avLst/>
          </a:prstGeom>
          <a:solidFill>
            <a:srgbClr val="FBB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10" name="Gris niebla 232 232 232"/>
          <p:cNvSpPr/>
          <p:nvPr userDrawn="1"/>
        </p:nvSpPr>
        <p:spPr>
          <a:xfrm>
            <a:off x="2351088" y="5300663"/>
            <a:ext cx="5830888" cy="1223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11" name="Amarillo solar 251 187 33"/>
          <p:cNvSpPr/>
          <p:nvPr userDrawn="1"/>
        </p:nvSpPr>
        <p:spPr>
          <a:xfrm>
            <a:off x="7967661" y="5300663"/>
            <a:ext cx="4224340" cy="12239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12" name="Subtitulo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46987" y="5619381"/>
            <a:ext cx="3265588" cy="47391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Fecha</a:t>
            </a:r>
          </a:p>
        </p:txBody>
      </p:sp>
      <p:sp>
        <p:nvSpPr>
          <p:cNvPr id="13" name="Amarillo solar 251 187 33"/>
          <p:cNvSpPr/>
          <p:nvPr userDrawn="1"/>
        </p:nvSpPr>
        <p:spPr>
          <a:xfrm>
            <a:off x="479376" y="5300662"/>
            <a:ext cx="1871712" cy="12239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3" name="Logo cliente">
            <a:extLst>
              <a:ext uri="{FF2B5EF4-FFF2-40B4-BE49-F238E27FC236}">
                <a16:creationId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9425" y="5534893"/>
            <a:ext cx="1871663" cy="75550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Logo cliente</a:t>
            </a:r>
          </a:p>
        </p:txBody>
      </p:sp>
      <p:sp>
        <p:nvSpPr>
          <p:cNvPr id="14" name="Marcador de posición de imagen 4">
            <a:extLst>
              <a:ext uri="{FF2B5EF4-FFF2-40B4-BE49-F238E27FC236}">
                <a16:creationId xmlns:a16="http://schemas.microsoft.com/office/drawing/2014/main" id="{156F5E28-B21A-FF48-ACBE-0BE66B94DE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967663" y="1412876"/>
            <a:ext cx="4224338" cy="38877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Neo Sans" panose="020B0504020202020204" pitchFamily="34" charset="0"/>
              </a:defRPr>
            </a:lvl1pPr>
          </a:lstStyle>
          <a:p>
            <a:r>
              <a:rPr lang="es-ES" dirty="0"/>
              <a:t>Imagen</a:t>
            </a:r>
          </a:p>
        </p:txBody>
      </p:sp>
    </p:spTree>
    <p:extLst>
      <p:ext uri="{BB962C8B-B14F-4D97-AF65-F5344CB8AC3E}">
        <p14:creationId xmlns:p14="http://schemas.microsoft.com/office/powerpoint/2010/main" val="423394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Diseño 2_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ción de imagen 4">
            <a:extLst>
              <a:ext uri="{FF2B5EF4-FFF2-40B4-BE49-F238E27FC236}">
                <a16:creationId xmlns:a16="http://schemas.microsoft.com/office/drawing/2014/main" id="{156F5E28-B21A-FF48-ACBE-0BE66B94DE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551987" y="1412876"/>
            <a:ext cx="2640013" cy="38877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Neo Sans" panose="020B0504020202020204" pitchFamily="34" charset="0"/>
              </a:defRPr>
            </a:lvl1pPr>
          </a:lstStyle>
          <a:p>
            <a:r>
              <a:rPr lang="es-ES" dirty="0"/>
              <a:t>Imagen</a:t>
            </a:r>
          </a:p>
        </p:txBody>
      </p:sp>
      <p:sp>
        <p:nvSpPr>
          <p:cNvPr id="3" name="Azul amazónico 0 66 84"/>
          <p:cNvSpPr/>
          <p:nvPr userDrawn="1"/>
        </p:nvSpPr>
        <p:spPr>
          <a:xfrm>
            <a:off x="0" y="0"/>
            <a:ext cx="9551988" cy="6524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6" name="Amarillo solar 251 187 33"/>
          <p:cNvSpPr/>
          <p:nvPr userDrawn="1"/>
        </p:nvSpPr>
        <p:spPr>
          <a:xfrm>
            <a:off x="479376" y="5084763"/>
            <a:ext cx="1871712" cy="215900"/>
          </a:xfrm>
          <a:prstGeom prst="rect">
            <a:avLst/>
          </a:prstGeom>
          <a:solidFill>
            <a:srgbClr val="FBB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7" name="Azul bruma 3 101 124"/>
          <p:cNvSpPr/>
          <p:nvPr userDrawn="1"/>
        </p:nvSpPr>
        <p:spPr>
          <a:xfrm>
            <a:off x="479375" y="5300663"/>
            <a:ext cx="11712625" cy="1223962"/>
          </a:xfrm>
          <a:prstGeom prst="rect">
            <a:avLst/>
          </a:prstGeom>
          <a:solidFill>
            <a:srgbClr val="004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8" name="Gris niebla 232 232 232"/>
          <p:cNvSpPr/>
          <p:nvPr userDrawn="1"/>
        </p:nvSpPr>
        <p:spPr>
          <a:xfrm>
            <a:off x="9551988" y="5300663"/>
            <a:ext cx="2640012" cy="1223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10" name="Amarillo solar 251 187 33"/>
          <p:cNvSpPr/>
          <p:nvPr userDrawn="1"/>
        </p:nvSpPr>
        <p:spPr>
          <a:xfrm>
            <a:off x="9551988" y="5084763"/>
            <a:ext cx="2640012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5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12" name="Subtitulo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3428999"/>
            <a:ext cx="6336655" cy="14128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Editar el subtítulo
</a:t>
            </a:r>
          </a:p>
        </p:txBody>
      </p:sp>
      <p:sp>
        <p:nvSpPr>
          <p:cNvPr id="13" name="Titulo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104900"/>
            <a:ext cx="6336655" cy="21800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ts val="6600"/>
              </a:lnSpc>
              <a:defRPr sz="5600" baseline="0">
                <a:solidFill>
                  <a:schemeClr val="tx1"/>
                </a:solidFill>
                <a:latin typeface="Noe Display" panose="020A0500090400000002" pitchFamily="18" charset="0"/>
              </a:defRPr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  <p:sp>
        <p:nvSpPr>
          <p:cNvPr id="15" name="Subtitulo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551987" y="5619381"/>
            <a:ext cx="2160588" cy="47391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Fecha</a:t>
            </a:r>
          </a:p>
        </p:txBody>
      </p:sp>
    </p:spTree>
    <p:extLst>
      <p:ext uri="{BB962C8B-B14F-4D97-AF65-F5344CB8AC3E}">
        <p14:creationId xmlns:p14="http://schemas.microsoft.com/office/powerpoint/2010/main" val="27068364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01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43873" y="2133600"/>
            <a:ext cx="4752528" cy="29511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250"/>
              </a:spcAft>
              <a:buNone/>
              <a:defRPr sz="2000" baseline="0">
                <a:solidFill>
                  <a:schemeClr val="tx1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Capítulo</a:t>
            </a:r>
          </a:p>
        </p:txBody>
      </p:sp>
      <p:sp>
        <p:nvSpPr>
          <p:cNvPr id="7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056440" y="2133600"/>
            <a:ext cx="648072" cy="29511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250"/>
              </a:spcAft>
              <a:buNone/>
              <a:defRPr sz="2000" baseline="0">
                <a:solidFill>
                  <a:schemeClr val="tx1"/>
                </a:solidFill>
                <a:latin typeface="Neo Sans" panose="020B0504020202020204" pitchFamily="34" charset="0"/>
              </a:defRPr>
            </a:lvl1pPr>
          </a:lstStyle>
          <a:p>
            <a:r>
              <a:rPr lang="es-E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2753699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14" userDrawn="1">
          <p15:clr>
            <a:srgbClr val="FBAE40"/>
          </p15:clr>
        </p15:guide>
        <p15:guide id="2" pos="63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is niebla 232 232 232"/>
          <p:cNvSpPr/>
          <p:nvPr userDrawn="1"/>
        </p:nvSpPr>
        <p:spPr>
          <a:xfrm>
            <a:off x="7967663" y="0"/>
            <a:ext cx="4224335" cy="6858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9" name="Azul bruma 3 101 124"/>
          <p:cNvSpPr/>
          <p:nvPr userDrawn="1"/>
        </p:nvSpPr>
        <p:spPr>
          <a:xfrm>
            <a:off x="-2" y="5634038"/>
            <a:ext cx="8184234" cy="1223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10" name="Azul amazónico 0 66 84"/>
          <p:cNvSpPr/>
          <p:nvPr userDrawn="1"/>
        </p:nvSpPr>
        <p:spPr>
          <a:xfrm>
            <a:off x="7967661" y="5634038"/>
            <a:ext cx="4224339" cy="1223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4B1C44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11" name="Amarillo solar 251 187 33"/>
          <p:cNvSpPr/>
          <p:nvPr userDrawn="1"/>
        </p:nvSpPr>
        <p:spPr>
          <a:xfrm>
            <a:off x="0" y="6597352"/>
            <a:ext cx="1558925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/>
                </a:solidFill>
                <a:latin typeface="Neo Sans Light" panose="020B0304020202020204" pitchFamily="34" charset="0"/>
              </a:rPr>
              <a:t> </a:t>
            </a: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26" y="4496007"/>
            <a:ext cx="967091" cy="252000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679337" y="2133600"/>
            <a:ext cx="2800985" cy="2951163"/>
          </a:xfrm>
          <a:prstGeom prst="rect">
            <a:avLst/>
          </a:prstGeom>
        </p:spPr>
        <p:txBody>
          <a:bodyPr wrap="square" anchor="b" anchorCtr="1"/>
          <a:lstStyle>
            <a:lvl1pPr marL="0" indent="0" algn="ctr">
              <a:buNone/>
              <a:defRPr sz="15000">
                <a:solidFill>
                  <a:schemeClr val="tx1"/>
                </a:solidFill>
                <a:latin typeface="Noe Display" panose="020A0500090400000002" pitchFamily="18" charset="0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4" name="Amarillo solar 251 187 33"/>
          <p:cNvSpPr/>
          <p:nvPr userDrawn="1"/>
        </p:nvSpPr>
        <p:spPr>
          <a:xfrm>
            <a:off x="7967662" y="5410838"/>
            <a:ext cx="4224338" cy="22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15" name="Subtitulo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376" y="2950368"/>
            <a:ext cx="6336704" cy="21343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Editar el subtítulo
</a:t>
            </a:r>
          </a:p>
        </p:txBody>
      </p:sp>
      <p:sp>
        <p:nvSpPr>
          <p:cNvPr id="16" name="Titulo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755650"/>
            <a:ext cx="6336655" cy="19532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ts val="6600"/>
              </a:lnSpc>
              <a:defRPr sz="5600" baseline="0">
                <a:solidFill>
                  <a:schemeClr val="tx1"/>
                </a:solidFill>
                <a:latin typeface="Noe Display" panose="020A0500090400000002" pitchFamily="18" charset="0"/>
              </a:defRPr>
            </a:lvl1pPr>
          </a:lstStyle>
          <a:p>
            <a:r>
              <a:rPr lang="es-ES" dirty="0"/>
              <a:t>Haga clic para título separata</a:t>
            </a:r>
            <a:endParaRPr lang="en-US" dirty="0"/>
          </a:p>
        </p:txBody>
      </p:sp>
      <p:pic>
        <p:nvPicPr>
          <p:cNvPr id="17" name="Imagen 7" descr="Resultado de imagen de upc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4" y="5041901"/>
            <a:ext cx="177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n 5" descr="Resultado de imagen de i2ca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16" y="4414958"/>
            <a:ext cx="10080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54 Imagen" descr="SES_logo_2016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952" y="4896644"/>
            <a:ext cx="10287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1798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07" userDrawn="1">
          <p15:clr>
            <a:srgbClr val="FBAE40"/>
          </p15:clr>
        </p15:guide>
        <p15:guide id="2" orient="horz" pos="3543" userDrawn="1">
          <p15:clr>
            <a:srgbClr val="FBAE40"/>
          </p15:clr>
        </p15:guide>
        <p15:guide id="3" orient="horz" pos="41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is niebla 232 232 232"/>
          <p:cNvSpPr/>
          <p:nvPr userDrawn="1"/>
        </p:nvSpPr>
        <p:spPr>
          <a:xfrm>
            <a:off x="1" y="0"/>
            <a:ext cx="796766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9" name="Azul bruma 3 101 124"/>
          <p:cNvSpPr/>
          <p:nvPr userDrawn="1"/>
        </p:nvSpPr>
        <p:spPr>
          <a:xfrm>
            <a:off x="-2" y="5634038"/>
            <a:ext cx="8184234" cy="1223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3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10" name="Azul amazónico 0 66 84"/>
          <p:cNvSpPr/>
          <p:nvPr userDrawn="1"/>
        </p:nvSpPr>
        <p:spPr>
          <a:xfrm>
            <a:off x="7967664" y="5634038"/>
            <a:ext cx="4224336" cy="1223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11" name="Amarillo solar 251 187 33"/>
          <p:cNvSpPr/>
          <p:nvPr userDrawn="1"/>
        </p:nvSpPr>
        <p:spPr>
          <a:xfrm>
            <a:off x="0" y="6597352"/>
            <a:ext cx="1558925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/>
                </a:solidFill>
                <a:latin typeface="Neo Sans Light" panose="020B0304020202020204" pitchFamily="34" charset="0"/>
              </a:rPr>
              <a:t> </a:t>
            </a: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341" y="404813"/>
            <a:ext cx="967091" cy="252000"/>
          </a:xfrm>
          <a:prstGeom prst="rect">
            <a:avLst/>
          </a:prstGeom>
        </p:spPr>
      </p:pic>
      <p:sp>
        <p:nvSpPr>
          <p:cNvPr id="13" name="Amarillo solar 251 187 33"/>
          <p:cNvSpPr/>
          <p:nvPr userDrawn="1"/>
        </p:nvSpPr>
        <p:spPr>
          <a:xfrm>
            <a:off x="7967662" y="5410838"/>
            <a:ext cx="4224338" cy="22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16" name="Subtitulo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376" y="3433125"/>
            <a:ext cx="6336704" cy="16516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Editar el subtítulo
</a:t>
            </a:r>
          </a:p>
        </p:txBody>
      </p:sp>
      <p:sp>
        <p:nvSpPr>
          <p:cNvPr id="17" name="Titulo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104900"/>
            <a:ext cx="6336655" cy="2105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ts val="6600"/>
              </a:lnSpc>
              <a:defRPr sz="5600" baseline="0">
                <a:solidFill>
                  <a:schemeClr val="tx1"/>
                </a:solidFill>
                <a:latin typeface="Noe Display" panose="020A0500090400000002" pitchFamily="18" charset="0"/>
              </a:defRPr>
            </a:lvl1pPr>
          </a:lstStyle>
          <a:p>
            <a:r>
              <a:rPr lang="es-ES" dirty="0"/>
              <a:t>Haga clic para título separata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16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07" userDrawn="1">
          <p15:clr>
            <a:srgbClr val="FBAE40"/>
          </p15:clr>
        </p15:guide>
        <p15:guide id="2" orient="horz" pos="3543" userDrawn="1">
          <p15:clr>
            <a:srgbClr val="FBAE40"/>
          </p15:clr>
        </p15:guide>
        <p15:guide id="3" orient="horz" pos="41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567" y="287338"/>
            <a:ext cx="11076517" cy="11811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567" y="1916114"/>
            <a:ext cx="11106151" cy="4448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684449" y="122464"/>
            <a:ext cx="11073636" cy="1886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900" b="1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1112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0133425" y="6660532"/>
            <a:ext cx="1291167" cy="1342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50" smtClean="0">
                <a:solidFill>
                  <a:schemeClr val="tx1"/>
                </a:solidFill>
                <a:latin typeface="Neo Sans Light" panose="020B0304020202020204" pitchFamily="34" charset="0"/>
              </a:rPr>
              <a:pPr algn="r"/>
              <a:t>‹Nº›</a:t>
            </a:fld>
            <a:endParaRPr lang="es-ES" sz="1100" dirty="0">
              <a:solidFill>
                <a:schemeClr val="tx1"/>
              </a:solidFill>
              <a:latin typeface="Neo Sans Light" panose="020B0304020202020204" pitchFamily="34" charset="0"/>
            </a:endParaRPr>
          </a:p>
        </p:txBody>
      </p:sp>
      <p:pic>
        <p:nvPicPr>
          <p:cNvPr id="5" name="Imagen 4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88"/>
            <a:ext cx="12192000" cy="6858000"/>
          </a:xfrm>
          <a:prstGeom prst="rect">
            <a:avLst/>
          </a:prstGeom>
        </p:spPr>
      </p:pic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00050"/>
            <a:ext cx="10585697" cy="54772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ts val="5000"/>
              </a:lnSpc>
              <a:defRPr sz="5000">
                <a:solidFill>
                  <a:schemeClr val="tx1"/>
                </a:solidFill>
                <a:latin typeface="Noe Display" panose="020A0500090400000002" pitchFamily="18" charset="0"/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3" y="6554819"/>
            <a:ext cx="690779" cy="1800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79" y="6499861"/>
            <a:ext cx="1072325" cy="2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254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574" y="205619"/>
            <a:ext cx="1241652" cy="3235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661" y="590123"/>
            <a:ext cx="2340203" cy="64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6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7" r:id="rId2"/>
    <p:sldLayoutId id="2147483685" r:id="rId3"/>
    <p:sldLayoutId id="2147483653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33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orient="horz" pos="1774" userDrawn="1">
          <p15:clr>
            <a:srgbClr val="F26B43"/>
          </p15:clr>
        </p15:guide>
        <p15:guide id="6" pos="7378" userDrawn="1">
          <p15:clr>
            <a:srgbClr val="F26B43"/>
          </p15:clr>
        </p15:guide>
        <p15:guide id="7" pos="1481" userDrawn="1">
          <p15:clr>
            <a:srgbClr val="F26B43"/>
          </p15:clr>
        </p15:guide>
        <p15:guide id="8" orient="horz" pos="3203" userDrawn="1">
          <p15:clr>
            <a:srgbClr val="F26B43"/>
          </p15:clr>
        </p15:guide>
        <p15:guide id="9" orient="horz" pos="4110" userDrawn="1">
          <p15:clr>
            <a:srgbClr val="F26B43"/>
          </p15:clr>
        </p15:guide>
        <p15:guide id="10" orient="horz" pos="2137" userDrawn="1">
          <p15:clr>
            <a:srgbClr val="F26B43"/>
          </p15:clr>
        </p15:guide>
        <p15:guide id="11" pos="5019" userDrawn="1">
          <p15:clr>
            <a:srgbClr val="F26B43"/>
          </p15:clr>
        </p15:guide>
        <p15:guide id="12" orient="horz" pos="89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zul bruma 3 101 124"/>
          <p:cNvSpPr/>
          <p:nvPr userDrawn="1"/>
        </p:nvSpPr>
        <p:spPr>
          <a:xfrm>
            <a:off x="-2" y="5634038"/>
            <a:ext cx="4367809" cy="1223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16" name="Gris niebla 232 232 232"/>
          <p:cNvSpPr/>
          <p:nvPr userDrawn="1"/>
        </p:nvSpPr>
        <p:spPr>
          <a:xfrm>
            <a:off x="4224338" y="0"/>
            <a:ext cx="796766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4"/>
                </a:solidFill>
                <a:latin typeface="Neo Sans Light" panose="020B0304020202020204" pitchFamily="34" charset="0"/>
              </a:rPr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1" y="4900381"/>
            <a:ext cx="967091" cy="252000"/>
          </a:xfrm>
          <a:prstGeom prst="rect">
            <a:avLst/>
          </a:prstGeom>
        </p:spPr>
      </p:pic>
      <p:sp>
        <p:nvSpPr>
          <p:cNvPr id="13" name="Azul amazónico 0 66 84"/>
          <p:cNvSpPr/>
          <p:nvPr userDrawn="1"/>
        </p:nvSpPr>
        <p:spPr>
          <a:xfrm>
            <a:off x="4224338" y="5634038"/>
            <a:ext cx="7979868" cy="1223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14" name="Amarillo solar 251 187 33"/>
          <p:cNvSpPr/>
          <p:nvPr userDrawn="1"/>
        </p:nvSpPr>
        <p:spPr>
          <a:xfrm>
            <a:off x="0" y="6597352"/>
            <a:ext cx="1558925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8" name="Amarillo solar 251 187 33"/>
          <p:cNvSpPr/>
          <p:nvPr userDrawn="1"/>
        </p:nvSpPr>
        <p:spPr>
          <a:xfrm>
            <a:off x="0" y="5410838"/>
            <a:ext cx="4224338" cy="22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5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10" name="Titulo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 txBox="1">
            <a:spLocks/>
          </p:cNvSpPr>
          <p:nvPr userDrawn="1"/>
        </p:nvSpPr>
        <p:spPr>
          <a:xfrm>
            <a:off x="479425" y="1104900"/>
            <a:ext cx="3456335" cy="21800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ts val="6600"/>
              </a:lnSpc>
              <a:spcBef>
                <a:spcPct val="0"/>
              </a:spcBef>
              <a:buNone/>
              <a:defRPr sz="5600" kern="1200" baseline="0">
                <a:solidFill>
                  <a:schemeClr val="accent1"/>
                </a:solidFill>
                <a:latin typeface="Noe Display" panose="020A0500090400000002" pitchFamily="18" charset="0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chemeClr val="tx1"/>
                </a:solidFill>
                <a:latin typeface="Noe Display" panose="020A0500090400000002" pitchFamily="18" charset="0"/>
              </a:rPr>
              <a:t>Index</a:t>
            </a:r>
            <a:endParaRPr lang="en-US" dirty="0">
              <a:solidFill>
                <a:schemeClr val="tx1"/>
              </a:solidFill>
              <a:latin typeface="Noe Display" panose="020A0500090400000002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4169196"/>
            <a:ext cx="1958975" cy="53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02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6" pos="7378">
          <p15:clr>
            <a:srgbClr val="F26B43"/>
          </p15:clr>
        </p15:guide>
        <p15:guide id="7" pos="982" userDrawn="1">
          <p15:clr>
            <a:srgbClr val="F26B43"/>
          </p15:clr>
        </p15:guide>
        <p15:guide id="8" orient="horz" pos="3203">
          <p15:clr>
            <a:srgbClr val="F26B43"/>
          </p15:clr>
        </p15:guide>
        <p15:guide id="9" orient="horz" pos="4156" userDrawn="1">
          <p15:clr>
            <a:srgbClr val="F26B43"/>
          </p15:clr>
        </p15:guide>
        <p15:guide id="11" pos="2661" userDrawn="1">
          <p15:clr>
            <a:srgbClr val="F26B43"/>
          </p15:clr>
        </p15:guide>
        <p15:guide id="12" orient="horz" pos="890">
          <p15:clr>
            <a:srgbClr val="F26B43"/>
          </p15:clr>
        </p15:guide>
        <p15:guide id="13" orient="horz" pos="3407" userDrawn="1">
          <p15:clr>
            <a:srgbClr val="F26B43"/>
          </p15:clr>
        </p15:guide>
        <p15:guide id="14" orient="horz" pos="35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72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93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02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5" pos="7378">
          <p15:clr>
            <a:srgbClr val="F26B43"/>
          </p15:clr>
        </p15:guide>
        <p15:guide id="6" pos="982">
          <p15:clr>
            <a:srgbClr val="F26B43"/>
          </p15:clr>
        </p15:guide>
        <p15:guide id="7" orient="horz" pos="3203">
          <p15:clr>
            <a:srgbClr val="F26B43"/>
          </p15:clr>
        </p15:guide>
        <p15:guide id="9" orient="horz" pos="2160">
          <p15:clr>
            <a:srgbClr val="F26B43"/>
          </p15:clr>
        </p15:guide>
        <p15:guide id="10" pos="5019" userDrawn="1">
          <p15:clr>
            <a:srgbClr val="F26B43"/>
          </p15:clr>
        </p15:guide>
        <p15:guide id="11" orient="horz" pos="890">
          <p15:clr>
            <a:srgbClr val="F26B43"/>
          </p15:clr>
        </p15:guide>
        <p15:guide id="13" orient="horz" pos="134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51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79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orient="horz" pos="346" userDrawn="1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7287" userDrawn="1">
          <p15:clr>
            <a:srgbClr val="F26B43"/>
          </p15:clr>
        </p15:guide>
        <p15:guide id="5" orient="horz" pos="411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marillo solar 251 187 33"/>
          <p:cNvSpPr/>
          <p:nvPr userDrawn="1"/>
        </p:nvSpPr>
        <p:spPr>
          <a:xfrm>
            <a:off x="11424592" y="6597352"/>
            <a:ext cx="767408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6" name="Amarillo solar 251 187 33"/>
          <p:cNvSpPr/>
          <p:nvPr userDrawn="1"/>
        </p:nvSpPr>
        <p:spPr>
          <a:xfrm>
            <a:off x="8256240" y="6597352"/>
            <a:ext cx="3312368" cy="260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7" name="Amarillo solar 251 187 33"/>
          <p:cNvSpPr/>
          <p:nvPr userDrawn="1"/>
        </p:nvSpPr>
        <p:spPr>
          <a:xfrm>
            <a:off x="2207568" y="6597352"/>
            <a:ext cx="6552728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004254"/>
                </a:solidFill>
                <a:latin typeface="Neo Sans Light" panose="020B0304020202020204" pitchFamily="34" charset="0"/>
              </a:rPr>
              <a:t> 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0133425" y="6660532"/>
            <a:ext cx="1291167" cy="1342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50" smtClean="0">
                <a:solidFill>
                  <a:schemeClr val="bg2"/>
                </a:solidFill>
                <a:latin typeface="Neo Sans Medium" panose="020B0604020202020204" pitchFamily="34" charset="0"/>
              </a:rPr>
              <a:pPr algn="r"/>
              <a:t>‹Nº›</a:t>
            </a:fld>
            <a:endParaRPr lang="es-ES" sz="1100" dirty="0">
              <a:solidFill>
                <a:schemeClr val="bg2"/>
              </a:solidFill>
              <a:latin typeface="Neo Sans Medium" panose="020B0604020202020204" pitchFamily="34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>
          <a:xfrm>
            <a:off x="2279576" y="6597352"/>
            <a:ext cx="597666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  <a:latin typeface="Neo Sans Light" panose="020B0304020202020204" pitchFamily="34" charset="0"/>
              </a:defRPr>
            </a:lvl1pPr>
          </a:lstStyle>
          <a:p>
            <a:r>
              <a:rPr lang="es-ES" dirty="0"/>
              <a:t>Pie de página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73" y="6108717"/>
            <a:ext cx="690779" cy="180000"/>
          </a:xfrm>
          <a:prstGeom prst="rect">
            <a:avLst/>
          </a:prstGeom>
        </p:spPr>
      </p:pic>
      <p:sp>
        <p:nvSpPr>
          <p:cNvPr id="14" name="Marcador de fecha 3"/>
          <p:cNvSpPr txBox="1">
            <a:spLocks/>
          </p:cNvSpPr>
          <p:nvPr userDrawn="1"/>
        </p:nvSpPr>
        <p:spPr>
          <a:xfrm>
            <a:off x="7454025" y="6597352"/>
            <a:ext cx="3466511" cy="194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QUIC</a:t>
            </a:r>
            <a:r>
              <a:rPr lang="es-ES" baseline="0" dirty="0" smtClean="0"/>
              <a:t> and </a:t>
            </a:r>
            <a:r>
              <a:rPr lang="es-ES" baseline="0" dirty="0" err="1" smtClean="0"/>
              <a:t>Satellite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Ope</a:t>
            </a:r>
            <a:r>
              <a:rPr lang="es-ES" baseline="0" dirty="0" smtClean="0"/>
              <a:t> n </a:t>
            </a:r>
            <a:r>
              <a:rPr lang="es-ES" baseline="0" dirty="0" err="1" smtClean="0"/>
              <a:t>Stakeholder</a:t>
            </a:r>
            <a:r>
              <a:rPr lang="es-ES" baseline="0" dirty="0" smtClean="0"/>
              <a:t> Meeting </a:t>
            </a:r>
            <a:r>
              <a:rPr lang="es-ES" dirty="0" smtClean="0"/>
              <a:t> -  04/11/2020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2" y="6406198"/>
            <a:ext cx="1401509" cy="38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3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83" r:id="rId10"/>
    <p:sldLayoutId id="214748368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orient="horz" pos="300" userDrawn="1">
          <p15:clr>
            <a:srgbClr val="F26B43"/>
          </p15:clr>
        </p15:guide>
        <p15:guide id="3" orient="horz" pos="3838" userDrawn="1">
          <p15:clr>
            <a:srgbClr val="F26B43"/>
          </p15:clr>
        </p15:guide>
        <p15:guide id="4" pos="7333" userDrawn="1">
          <p15:clr>
            <a:srgbClr val="F26B43"/>
          </p15:clr>
        </p15:guide>
        <p15:guide id="6" pos="3840">
          <p15:clr>
            <a:srgbClr val="F26B43"/>
          </p15:clr>
        </p15:guide>
        <p15:guide id="0" orient="horz" pos="1071" userDrawn="1">
          <p15:clr>
            <a:srgbClr val="F26B43"/>
          </p15:clr>
        </p15:guide>
        <p15:guide id="7" orient="horz" pos="1797" userDrawn="1">
          <p15:clr>
            <a:srgbClr val="F26B43"/>
          </p15:clr>
        </p15:guide>
        <p15:guide id="8" orient="horz" pos="709" userDrawn="1">
          <p15:clr>
            <a:srgbClr val="F26B43"/>
          </p15:clr>
        </p15:guide>
        <p15:guide id="9" orient="horz" pos="4156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008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orient="horz" pos="300" userDrawn="1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7333" userDrawn="1">
          <p15:clr>
            <a:srgbClr val="F26B43"/>
          </p15:clr>
        </p15:guide>
        <p15:guide id="5" orient="horz" pos="411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648" y="2697859"/>
            <a:ext cx="2620578" cy="10908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25" y="2769484"/>
            <a:ext cx="37052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2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4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339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orient="horz" pos="300">
          <p15:clr>
            <a:srgbClr val="F26B43"/>
          </p15:clr>
        </p15:guide>
        <p15:guide id="4" orient="horz" pos="4020">
          <p15:clr>
            <a:srgbClr val="F26B43"/>
          </p15:clr>
        </p15:guide>
        <p15:guide id="5" pos="7378">
          <p15:clr>
            <a:srgbClr val="F26B43"/>
          </p15:clr>
        </p15:guide>
        <p15:guide id="6" pos="982">
          <p15:clr>
            <a:srgbClr val="F26B43"/>
          </p15:clr>
        </p15:guide>
        <p15:guide id="7" orient="horz" pos="3203">
          <p15:clr>
            <a:srgbClr val="F26B43"/>
          </p15:clr>
        </p15:guide>
        <p15:guide id="8" orient="horz" pos="4110">
          <p15:clr>
            <a:srgbClr val="F26B43"/>
          </p15:clr>
        </p15:guide>
        <p15:guide id="9" orient="horz" pos="2160">
          <p15:clr>
            <a:srgbClr val="F26B43"/>
          </p15:clr>
        </p15:guide>
        <p15:guide id="10" pos="5019">
          <p15:clr>
            <a:srgbClr val="F26B43"/>
          </p15:clr>
        </p15:guide>
        <p15:guide id="1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479425" y="3816185"/>
            <a:ext cx="7055232" cy="1412875"/>
          </a:xfrm>
        </p:spPr>
        <p:txBody>
          <a:bodyPr/>
          <a:lstStyle/>
          <a:p>
            <a:r>
              <a:rPr lang="es-ES" sz="3600" dirty="0"/>
              <a:t>QUIC and </a:t>
            </a:r>
            <a:r>
              <a:rPr lang="es-ES" sz="3600" dirty="0" err="1"/>
              <a:t>Satellite</a:t>
            </a:r>
            <a:r>
              <a:rPr lang="es-ES" sz="3600" dirty="0"/>
              <a:t> </a:t>
            </a:r>
            <a:endParaRPr lang="es-ES" sz="3600" dirty="0" smtClean="0"/>
          </a:p>
          <a:p>
            <a:r>
              <a:rPr lang="es-ES" sz="3600" dirty="0" smtClean="0"/>
              <a:t>Open </a:t>
            </a:r>
            <a:r>
              <a:rPr lang="es-ES" sz="3600" dirty="0" err="1"/>
              <a:t>Stakeholder</a:t>
            </a:r>
            <a:r>
              <a:rPr lang="es-ES" sz="3600" dirty="0"/>
              <a:t> </a:t>
            </a:r>
            <a:r>
              <a:rPr lang="es-ES" sz="3600" dirty="0" smtClean="0"/>
              <a:t>Meeting</a:t>
            </a:r>
          </a:p>
          <a:p>
            <a:endParaRPr lang="es-ES" sz="3600" dirty="0"/>
          </a:p>
          <a:p>
            <a:r>
              <a:rPr lang="es-ES" sz="2000" dirty="0" smtClean="0"/>
              <a:t>Lorena Albiol, Indra Sistemas</a:t>
            </a:r>
            <a:r>
              <a:rPr lang="es-ES" sz="2000" smtClean="0"/>
              <a:t>, lalbiol@indra.es</a:t>
            </a:r>
            <a:endParaRPr lang="es-ES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79425" y="1104900"/>
            <a:ext cx="7143783" cy="2180084"/>
          </a:xfrm>
        </p:spPr>
        <p:txBody>
          <a:bodyPr/>
          <a:lstStyle/>
          <a:p>
            <a:r>
              <a:rPr lang="es-ES" dirty="0" smtClean="0"/>
              <a:t>QUIC performance</a:t>
            </a:r>
            <a:endParaRPr lang="es-ES" sz="4400" dirty="0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04/11/2020</a:t>
            </a:r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662" y="1412875"/>
            <a:ext cx="4224337" cy="3887787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22493" y="66244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" y="1558452"/>
            <a:ext cx="6257271" cy="446699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tests with Chromium IETF QUIC</a:t>
            </a:r>
            <a:endParaRPr lang="en-US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1077310" y="4466048"/>
            <a:ext cx="1355835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>
                <a:solidFill>
                  <a:schemeClr val="tx1"/>
                </a:solidFill>
              </a:rPr>
              <a:t>QUIC - </a:t>
            </a:r>
            <a:r>
              <a:rPr lang="en-US" sz="1700" dirty="0" err="1" smtClean="0">
                <a:solidFill>
                  <a:schemeClr val="tx1"/>
                </a:solidFill>
              </a:rPr>
              <a:t>quicly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2224538" y="3247197"/>
            <a:ext cx="1758881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>
                <a:solidFill>
                  <a:schemeClr val="tx1"/>
                </a:solidFill>
              </a:rPr>
              <a:t>QUIC - Chromium</a:t>
            </a:r>
          </a:p>
        </p:txBody>
      </p:sp>
      <p:sp>
        <p:nvSpPr>
          <p:cNvPr id="19" name="TextShape 2"/>
          <p:cNvSpPr txBox="1"/>
          <p:nvPr/>
        </p:nvSpPr>
        <p:spPr>
          <a:xfrm>
            <a:off x="6921993" y="1625827"/>
            <a:ext cx="4719145" cy="23496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254"/>
              </a:buClr>
              <a:buFont typeface="Wingdings" charset="2"/>
              <a:buChar char=""/>
            </a:pPr>
            <a:r>
              <a:rPr lang="es-ES" sz="2400" b="1" dirty="0" smtClean="0"/>
              <a:t>Performance </a:t>
            </a:r>
            <a:r>
              <a:rPr lang="es-ES" sz="2400" b="1" dirty="0" err="1" smtClean="0"/>
              <a:t>problems</a:t>
            </a:r>
            <a:r>
              <a:rPr lang="es-ES" sz="2400" b="1" dirty="0" smtClean="0"/>
              <a:t> of </a:t>
            </a:r>
            <a:r>
              <a:rPr lang="es-ES" sz="2400" b="1" dirty="0" err="1" smtClean="0"/>
              <a:t>Chromium</a:t>
            </a:r>
            <a:r>
              <a:rPr lang="es-ES" sz="2400" b="1" dirty="0" smtClean="0"/>
              <a:t> QUIC </a:t>
            </a:r>
            <a:r>
              <a:rPr lang="es-ES" sz="2400" b="1" dirty="0" err="1" smtClean="0"/>
              <a:t>implementation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with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BoD</a:t>
            </a:r>
            <a:endParaRPr lang="en-US" sz="2400" dirty="0"/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4254"/>
              </a:buClr>
              <a:buFont typeface="Wingdings" charset="2"/>
              <a:buChar char=""/>
            </a:pPr>
            <a:r>
              <a:rPr lang="en-US" sz="2400" dirty="0" smtClean="0"/>
              <a:t>Hybrid Fast Start feature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4254"/>
              </a:buClr>
              <a:buFont typeface="Wingdings" charset="2"/>
              <a:buChar char=""/>
            </a:pPr>
            <a:r>
              <a:rPr lang="en-US" sz="2400" dirty="0" smtClean="0"/>
              <a:t>Does not work well with more variable RTT of </a:t>
            </a:r>
            <a:r>
              <a:rPr lang="en-US" sz="2400" dirty="0" err="1" smtClean="0"/>
              <a:t>BoD</a:t>
            </a:r>
            <a:r>
              <a:rPr lang="en-US" sz="2400" dirty="0" smtClean="0"/>
              <a:t> scenario </a:t>
            </a:r>
          </a:p>
          <a:p>
            <a:pPr marL="1143000" lvl="2" indent="-228240">
              <a:lnSpc>
                <a:spcPct val="90000"/>
              </a:lnSpc>
              <a:spcBef>
                <a:spcPts val="1001"/>
              </a:spcBef>
              <a:buClr>
                <a:srgbClr val="004254"/>
              </a:buClr>
              <a:buFont typeface="Wingdings" charset="2"/>
              <a:buChar char=""/>
            </a:pPr>
            <a:r>
              <a:rPr lang="en-US" sz="2400" dirty="0" smtClean="0"/>
              <a:t>Premature entry into congestion avoidance</a:t>
            </a:r>
            <a:endParaRPr lang="en-US" sz="2400" dirty="0"/>
          </a:p>
        </p:txBody>
      </p:sp>
      <p:sp>
        <p:nvSpPr>
          <p:cNvPr id="8" name="Rectángulo 7"/>
          <p:cNvSpPr/>
          <p:nvPr/>
        </p:nvSpPr>
        <p:spPr>
          <a:xfrm>
            <a:off x="1755227" y="6160572"/>
            <a:ext cx="9923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Chromium QUIC, IETF draft-29</a:t>
            </a:r>
            <a:r>
              <a:rPr lang="en-US" dirty="0"/>
              <a:t>, </a:t>
            </a:r>
            <a:r>
              <a:rPr lang="en-US" dirty="0" smtClean="0"/>
              <a:t>retrieved 3/06/2020 </a:t>
            </a:r>
            <a:r>
              <a:rPr lang="en-US" dirty="0"/>
              <a:t>(https://</a:t>
            </a:r>
            <a:r>
              <a:rPr lang="en-US" dirty="0" smtClean="0"/>
              <a:t>www.chromium.org/quic/playing-with-quic)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ector recto 37"/>
          <p:cNvCxnSpPr/>
          <p:nvPr/>
        </p:nvCxnSpPr>
        <p:spPr>
          <a:xfrm>
            <a:off x="4112288" y="4143023"/>
            <a:ext cx="3570772" cy="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/>
              <a:t>E</a:t>
            </a:r>
            <a:r>
              <a:rPr lang="en-US" dirty="0" smtClean="0"/>
              <a:t>valuation Test bed – Fixed BW (2)</a:t>
            </a:r>
            <a:endParaRPr lang="en-US" dirty="0"/>
          </a:p>
        </p:txBody>
      </p:sp>
      <p:sp>
        <p:nvSpPr>
          <p:cNvPr id="6" name="Marcador de contenido 4"/>
          <p:cNvSpPr txBox="1">
            <a:spLocks/>
          </p:cNvSpPr>
          <p:nvPr/>
        </p:nvSpPr>
        <p:spPr>
          <a:xfrm>
            <a:off x="5328223" y="1733672"/>
            <a:ext cx="5041082" cy="86469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2600" b="0" kern="1200" baseline="0">
                <a:solidFill>
                  <a:srgbClr val="03657C"/>
                </a:solidFill>
                <a:latin typeface="Neo Sans Light" panose="020B03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23" name="Grupo 22"/>
          <p:cNvGrpSpPr/>
          <p:nvPr/>
        </p:nvGrpSpPr>
        <p:grpSpPr>
          <a:xfrm>
            <a:off x="1608083" y="1897320"/>
            <a:ext cx="7655747" cy="3482316"/>
            <a:chOff x="957708" y="1667056"/>
            <a:chExt cx="6161278" cy="1960064"/>
          </a:xfrm>
        </p:grpSpPr>
        <p:sp>
          <p:nvSpPr>
            <p:cNvPr id="24" name="Forma libre 23"/>
            <p:cNvSpPr/>
            <p:nvPr/>
          </p:nvSpPr>
          <p:spPr>
            <a:xfrm flipH="1">
              <a:off x="6125932" y="2448560"/>
              <a:ext cx="417108" cy="384321"/>
            </a:xfrm>
            <a:custGeom>
              <a:avLst/>
              <a:gdLst>
                <a:gd name="connsiteX0" fmla="*/ 0 w 162599"/>
                <a:gd name="connsiteY0" fmla="*/ 0 h 243840"/>
                <a:gd name="connsiteX1" fmla="*/ 40640 w 162599"/>
                <a:gd name="connsiteY1" fmla="*/ 50800 h 243840"/>
                <a:gd name="connsiteX2" fmla="*/ 81280 w 162599"/>
                <a:gd name="connsiteY2" fmla="*/ 111760 h 243840"/>
                <a:gd name="connsiteX3" fmla="*/ 101600 w 162599"/>
                <a:gd name="connsiteY3" fmla="*/ 142240 h 243840"/>
                <a:gd name="connsiteX4" fmla="*/ 132080 w 162599"/>
                <a:gd name="connsiteY4" fmla="*/ 172720 h 243840"/>
                <a:gd name="connsiteX5" fmla="*/ 142240 w 162599"/>
                <a:gd name="connsiteY5" fmla="*/ 203200 h 243840"/>
                <a:gd name="connsiteX6" fmla="*/ 162560 w 162599"/>
                <a:gd name="connsiteY6" fmla="*/ 24384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599" h="243840">
                  <a:moveTo>
                    <a:pt x="0" y="0"/>
                  </a:moveTo>
                  <a:cubicBezTo>
                    <a:pt x="13547" y="16933"/>
                    <a:pt x="27885" y="33262"/>
                    <a:pt x="40640" y="50800"/>
                  </a:cubicBezTo>
                  <a:cubicBezTo>
                    <a:pt x="55004" y="70551"/>
                    <a:pt x="67733" y="91440"/>
                    <a:pt x="81280" y="111760"/>
                  </a:cubicBezTo>
                  <a:cubicBezTo>
                    <a:pt x="88053" y="121920"/>
                    <a:pt x="92966" y="133606"/>
                    <a:pt x="101600" y="142240"/>
                  </a:cubicBezTo>
                  <a:lnTo>
                    <a:pt x="132080" y="172720"/>
                  </a:lnTo>
                  <a:cubicBezTo>
                    <a:pt x="135467" y="182880"/>
                    <a:pt x="137451" y="193621"/>
                    <a:pt x="142240" y="203200"/>
                  </a:cubicBezTo>
                  <a:cubicBezTo>
                    <a:pt x="164439" y="247597"/>
                    <a:pt x="162560" y="218391"/>
                    <a:pt x="162560" y="243840"/>
                  </a:cubicBezTo>
                </a:path>
              </a:pathLst>
            </a:custGeom>
            <a:noFill/>
            <a:ln w="19050" cmpd="dbl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latin typeface="Agency FB" panose="020B0503020202020204" pitchFamily="34" charset="0"/>
              </a:endParaRPr>
            </a:p>
          </p:txBody>
        </p:sp>
        <p:sp>
          <p:nvSpPr>
            <p:cNvPr id="25" name="Rectángulo redondeado 24"/>
            <p:cNvSpPr/>
            <p:nvPr/>
          </p:nvSpPr>
          <p:spPr>
            <a:xfrm>
              <a:off x="957708" y="1806921"/>
              <a:ext cx="2080767" cy="6187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dbl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TCP 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client</a:t>
              </a:r>
              <a:r>
                <a:rPr lang="es-ES" sz="2000" dirty="0" smtClean="0">
                  <a:latin typeface="Agency FB" panose="020B0503020202020204" pitchFamily="34" charset="0"/>
                </a:rPr>
                <a:t> (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curl</a:t>
              </a:r>
              <a:r>
                <a:rPr lang="es-ES" sz="2000" dirty="0" smtClean="0">
                  <a:latin typeface="Agency FB" panose="020B0503020202020204" pitchFamily="34" charset="0"/>
                </a:rPr>
                <a:t>)</a:t>
              </a:r>
            </a:p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QUIC 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client</a:t>
              </a:r>
              <a:endParaRPr lang="es-ES" sz="2000" dirty="0">
                <a:latin typeface="Agency FB" panose="020B0503020202020204" pitchFamily="34" charset="0"/>
              </a:endParaRPr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2098267" y="2692318"/>
              <a:ext cx="1239520" cy="47752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dbl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PEP </a:t>
              </a:r>
            </a:p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(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satellite</a:t>
              </a:r>
              <a:r>
                <a:rPr lang="es-ES" sz="2000" dirty="0" smtClean="0">
                  <a:latin typeface="Agency FB" panose="020B0503020202020204" pitchFamily="34" charset="0"/>
                </a:rPr>
                <a:t> 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side</a:t>
              </a:r>
              <a:r>
                <a:rPr lang="es-ES" sz="2000" dirty="0" smtClean="0">
                  <a:latin typeface="Agency FB" panose="020B0503020202020204" pitchFamily="34" charset="0"/>
                </a:rPr>
                <a:t>)</a:t>
              </a:r>
              <a:endParaRPr lang="es-ES" sz="2000" dirty="0">
                <a:latin typeface="Agency FB" panose="020B0503020202020204" pitchFamily="34" charset="0"/>
              </a:endParaRPr>
            </a:p>
          </p:txBody>
        </p:sp>
        <p:sp>
          <p:nvSpPr>
            <p:cNvPr id="27" name="Rectángulo redondeado 26"/>
            <p:cNvSpPr/>
            <p:nvPr/>
          </p:nvSpPr>
          <p:spPr>
            <a:xfrm>
              <a:off x="3408905" y="2692318"/>
              <a:ext cx="1385571" cy="47752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dbl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 err="1" smtClean="0">
                  <a:latin typeface="Agency FB" panose="020B0503020202020204" pitchFamily="34" charset="0"/>
                </a:rPr>
                <a:t>Satellite</a:t>
              </a:r>
              <a:r>
                <a:rPr lang="es-ES" sz="2000" dirty="0" smtClean="0">
                  <a:latin typeface="Agency FB" panose="020B0503020202020204" pitchFamily="34" charset="0"/>
                </a:rPr>
                <a:t> 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network</a:t>
              </a:r>
              <a:endParaRPr lang="es-ES" sz="2000" dirty="0" smtClean="0">
                <a:latin typeface="Agency FB" panose="020B0503020202020204" pitchFamily="34" charset="0"/>
              </a:endParaRPr>
            </a:p>
            <a:p>
              <a:pPr algn="ctr"/>
              <a:r>
                <a:rPr lang="es-ES" sz="2000" dirty="0" err="1">
                  <a:latin typeface="Agency FB" panose="020B0503020202020204" pitchFamily="34" charset="0"/>
                </a:rPr>
                <a:t>e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mulator</a:t>
              </a:r>
              <a:r>
                <a:rPr lang="es-ES" sz="2000" dirty="0" smtClean="0">
                  <a:latin typeface="Agency FB" panose="020B0503020202020204" pitchFamily="34" charset="0"/>
                </a:rPr>
                <a:t> (AINE)</a:t>
              </a:r>
            </a:p>
          </p:txBody>
        </p:sp>
        <p:sp>
          <p:nvSpPr>
            <p:cNvPr id="28" name="Rectángulo redondeado 27"/>
            <p:cNvSpPr/>
            <p:nvPr/>
          </p:nvSpPr>
          <p:spPr>
            <a:xfrm>
              <a:off x="4855436" y="2692318"/>
              <a:ext cx="1167197" cy="47752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dbl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PEP </a:t>
              </a:r>
            </a:p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(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ground-side</a:t>
              </a:r>
              <a:r>
                <a:rPr lang="es-ES" sz="2000" dirty="0" smtClean="0">
                  <a:latin typeface="Agency FB" panose="020B0503020202020204" pitchFamily="34" charset="0"/>
                </a:rPr>
                <a:t>)</a:t>
              </a:r>
              <a:endParaRPr lang="es-ES" sz="2000" dirty="0">
                <a:latin typeface="Agency FB" panose="020B0503020202020204" pitchFamily="34" charset="0"/>
              </a:endParaRPr>
            </a:p>
          </p:txBody>
        </p:sp>
        <p:sp>
          <p:nvSpPr>
            <p:cNvPr id="31" name="Rectángulo redondeado 30"/>
            <p:cNvSpPr/>
            <p:nvPr/>
          </p:nvSpPr>
          <p:spPr>
            <a:xfrm>
              <a:off x="5361306" y="1806921"/>
              <a:ext cx="1757680" cy="61877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dbl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TCP server (Apache)</a:t>
              </a:r>
            </a:p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QUIC server</a:t>
              </a:r>
              <a:endParaRPr lang="es-ES" sz="2000" dirty="0">
                <a:latin typeface="Agency FB" panose="020B0503020202020204" pitchFamily="34" charset="0"/>
              </a:endParaRPr>
            </a:p>
          </p:txBody>
        </p:sp>
        <p:sp>
          <p:nvSpPr>
            <p:cNvPr id="32" name="Forma libre 31"/>
            <p:cNvSpPr/>
            <p:nvPr/>
          </p:nvSpPr>
          <p:spPr>
            <a:xfrm>
              <a:off x="2901950" y="3627120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mpd="dbl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latin typeface="Agency FB" panose="020B0503020202020204" pitchFamily="34" charset="0"/>
              </a:endParaRPr>
            </a:p>
          </p:txBody>
        </p:sp>
        <p:sp>
          <p:nvSpPr>
            <p:cNvPr id="34" name="Forma libre 33"/>
            <p:cNvSpPr/>
            <p:nvPr/>
          </p:nvSpPr>
          <p:spPr>
            <a:xfrm>
              <a:off x="4358640" y="3616960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mpd="dbl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latin typeface="Agency FB" panose="020B0503020202020204" pitchFamily="34" charset="0"/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1674494" y="1669539"/>
              <a:ext cx="881725" cy="1989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SATELLITE</a:t>
              </a:r>
              <a:endParaRPr lang="es-ES" sz="1200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5742614" y="1667056"/>
              <a:ext cx="881725" cy="1989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GROUND</a:t>
              </a:r>
              <a:endParaRPr lang="es-ES" sz="1200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9" name="Forma libre 38"/>
          <p:cNvSpPr/>
          <p:nvPr/>
        </p:nvSpPr>
        <p:spPr>
          <a:xfrm>
            <a:off x="3392289" y="3227537"/>
            <a:ext cx="97144" cy="261695"/>
          </a:xfrm>
          <a:custGeom>
            <a:avLst/>
            <a:gdLst>
              <a:gd name="connsiteX0" fmla="*/ 0 w 162599"/>
              <a:gd name="connsiteY0" fmla="*/ 0 h 243840"/>
              <a:gd name="connsiteX1" fmla="*/ 40640 w 162599"/>
              <a:gd name="connsiteY1" fmla="*/ 50800 h 243840"/>
              <a:gd name="connsiteX2" fmla="*/ 81280 w 162599"/>
              <a:gd name="connsiteY2" fmla="*/ 111760 h 243840"/>
              <a:gd name="connsiteX3" fmla="*/ 101600 w 162599"/>
              <a:gd name="connsiteY3" fmla="*/ 142240 h 243840"/>
              <a:gd name="connsiteX4" fmla="*/ 132080 w 162599"/>
              <a:gd name="connsiteY4" fmla="*/ 172720 h 243840"/>
              <a:gd name="connsiteX5" fmla="*/ 142240 w 162599"/>
              <a:gd name="connsiteY5" fmla="*/ 203200 h 243840"/>
              <a:gd name="connsiteX6" fmla="*/ 162560 w 162599"/>
              <a:gd name="connsiteY6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99" h="243840">
                <a:moveTo>
                  <a:pt x="0" y="0"/>
                </a:moveTo>
                <a:cubicBezTo>
                  <a:pt x="13547" y="16933"/>
                  <a:pt x="27885" y="33262"/>
                  <a:pt x="40640" y="50800"/>
                </a:cubicBezTo>
                <a:cubicBezTo>
                  <a:pt x="55004" y="70551"/>
                  <a:pt x="67733" y="91440"/>
                  <a:pt x="81280" y="111760"/>
                </a:cubicBezTo>
                <a:cubicBezTo>
                  <a:pt x="88053" y="121920"/>
                  <a:pt x="92966" y="133606"/>
                  <a:pt x="101600" y="142240"/>
                </a:cubicBezTo>
                <a:lnTo>
                  <a:pt x="132080" y="172720"/>
                </a:lnTo>
                <a:cubicBezTo>
                  <a:pt x="135467" y="182880"/>
                  <a:pt x="137451" y="193621"/>
                  <a:pt x="142240" y="203200"/>
                </a:cubicBezTo>
                <a:cubicBezTo>
                  <a:pt x="164439" y="247597"/>
                  <a:pt x="162560" y="218391"/>
                  <a:pt x="162560" y="243840"/>
                </a:cubicBezTo>
              </a:path>
            </a:pathLst>
          </a:custGeom>
          <a:noFill/>
          <a:ln w="190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>
              <a:latin typeface="Agency FB" panose="020B0503020202020204" pitchFamily="34" charset="0"/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2879831" y="3541988"/>
            <a:ext cx="5150073" cy="1195765"/>
          </a:xfrm>
          <a:prstGeom prst="round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redondeado 21"/>
          <p:cNvSpPr/>
          <p:nvPr/>
        </p:nvSpPr>
        <p:spPr>
          <a:xfrm>
            <a:off x="888771" y="3809082"/>
            <a:ext cx="1447563" cy="50702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RTT = 650 </a:t>
            </a:r>
            <a:r>
              <a:rPr lang="en-US" sz="1600" dirty="0" err="1" smtClean="0">
                <a:solidFill>
                  <a:schemeClr val="tx1"/>
                </a:solidFill>
              </a:rPr>
              <a:t>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3367292" y="5161941"/>
            <a:ext cx="1198178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>
                <a:solidFill>
                  <a:schemeClr val="tx1"/>
                </a:solidFill>
              </a:rPr>
              <a:t>10M (RTN)</a:t>
            </a:r>
          </a:p>
        </p:txBody>
      </p:sp>
      <p:cxnSp>
        <p:nvCxnSpPr>
          <p:cNvPr id="4" name="Conector recto de flecha 3"/>
          <p:cNvCxnSpPr/>
          <p:nvPr/>
        </p:nvCxnSpPr>
        <p:spPr>
          <a:xfrm flipV="1">
            <a:off x="3279225" y="4991401"/>
            <a:ext cx="1187669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redondeado 43"/>
          <p:cNvSpPr/>
          <p:nvPr/>
        </p:nvSpPr>
        <p:spPr>
          <a:xfrm>
            <a:off x="6451237" y="5161941"/>
            <a:ext cx="1336925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solidFill>
                  <a:schemeClr val="tx1"/>
                </a:solidFill>
              </a:rPr>
              <a:t>5</a:t>
            </a:r>
            <a:r>
              <a:rPr lang="en-US" sz="1700" dirty="0" smtClean="0">
                <a:solidFill>
                  <a:schemeClr val="tx1"/>
                </a:solidFill>
              </a:rPr>
              <a:t>0M (FWD)</a:t>
            </a:r>
          </a:p>
        </p:txBody>
      </p:sp>
      <p:cxnSp>
        <p:nvCxnSpPr>
          <p:cNvPr id="45" name="Conector recto de flecha 44"/>
          <p:cNvCxnSpPr/>
          <p:nvPr/>
        </p:nvCxnSpPr>
        <p:spPr>
          <a:xfrm flipH="1" flipV="1">
            <a:off x="6451237" y="4992059"/>
            <a:ext cx="892539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redondeado 47"/>
          <p:cNvSpPr/>
          <p:nvPr/>
        </p:nvSpPr>
        <p:spPr>
          <a:xfrm>
            <a:off x="4920319" y="2548833"/>
            <a:ext cx="1188692" cy="50702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Fixed BW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Flecha abajo 48"/>
          <p:cNvSpPr/>
          <p:nvPr/>
        </p:nvSpPr>
        <p:spPr>
          <a:xfrm>
            <a:off x="5357865" y="3093053"/>
            <a:ext cx="314866" cy="601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ángulo redondeado 49"/>
          <p:cNvSpPr/>
          <p:nvPr/>
        </p:nvSpPr>
        <p:spPr>
          <a:xfrm>
            <a:off x="9446318" y="1700213"/>
            <a:ext cx="1789241" cy="155858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Downloaded file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100kB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1MB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2MB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10MB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100MB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ector recto 37"/>
          <p:cNvCxnSpPr/>
          <p:nvPr/>
        </p:nvCxnSpPr>
        <p:spPr>
          <a:xfrm>
            <a:off x="4522189" y="4143023"/>
            <a:ext cx="4137262" cy="1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/>
              <a:t>E</a:t>
            </a:r>
            <a:r>
              <a:rPr lang="en-US" dirty="0" smtClean="0"/>
              <a:t>valuation Test bed – </a:t>
            </a:r>
            <a:r>
              <a:rPr lang="en-US" dirty="0" err="1" smtClean="0"/>
              <a:t>BoD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6" name="Marcador de contenido 4"/>
          <p:cNvSpPr txBox="1">
            <a:spLocks/>
          </p:cNvSpPr>
          <p:nvPr/>
        </p:nvSpPr>
        <p:spPr>
          <a:xfrm>
            <a:off x="5853739" y="1733672"/>
            <a:ext cx="5041082" cy="86469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2600" b="0" kern="1200" baseline="0">
                <a:solidFill>
                  <a:srgbClr val="03657C"/>
                </a:solidFill>
                <a:latin typeface="Neo Sans Light" panose="020B03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23" name="Grupo 22"/>
          <p:cNvGrpSpPr/>
          <p:nvPr/>
        </p:nvGrpSpPr>
        <p:grpSpPr>
          <a:xfrm>
            <a:off x="2419439" y="1897320"/>
            <a:ext cx="7418239" cy="3482316"/>
            <a:chOff x="1280795" y="1667056"/>
            <a:chExt cx="5970133" cy="1960064"/>
          </a:xfrm>
        </p:grpSpPr>
        <p:sp>
          <p:nvSpPr>
            <p:cNvPr id="24" name="Forma libre 23"/>
            <p:cNvSpPr/>
            <p:nvPr/>
          </p:nvSpPr>
          <p:spPr>
            <a:xfrm>
              <a:off x="6636082" y="2436728"/>
              <a:ext cx="73493" cy="220949"/>
            </a:xfrm>
            <a:custGeom>
              <a:avLst/>
              <a:gdLst>
                <a:gd name="connsiteX0" fmla="*/ 0 w 162599"/>
                <a:gd name="connsiteY0" fmla="*/ 0 h 243840"/>
                <a:gd name="connsiteX1" fmla="*/ 40640 w 162599"/>
                <a:gd name="connsiteY1" fmla="*/ 50800 h 243840"/>
                <a:gd name="connsiteX2" fmla="*/ 81280 w 162599"/>
                <a:gd name="connsiteY2" fmla="*/ 111760 h 243840"/>
                <a:gd name="connsiteX3" fmla="*/ 101600 w 162599"/>
                <a:gd name="connsiteY3" fmla="*/ 142240 h 243840"/>
                <a:gd name="connsiteX4" fmla="*/ 132080 w 162599"/>
                <a:gd name="connsiteY4" fmla="*/ 172720 h 243840"/>
                <a:gd name="connsiteX5" fmla="*/ 142240 w 162599"/>
                <a:gd name="connsiteY5" fmla="*/ 203200 h 243840"/>
                <a:gd name="connsiteX6" fmla="*/ 162560 w 162599"/>
                <a:gd name="connsiteY6" fmla="*/ 24384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599" h="243840">
                  <a:moveTo>
                    <a:pt x="0" y="0"/>
                  </a:moveTo>
                  <a:cubicBezTo>
                    <a:pt x="13547" y="16933"/>
                    <a:pt x="27885" y="33262"/>
                    <a:pt x="40640" y="50800"/>
                  </a:cubicBezTo>
                  <a:cubicBezTo>
                    <a:pt x="55004" y="70551"/>
                    <a:pt x="67733" y="91440"/>
                    <a:pt x="81280" y="111760"/>
                  </a:cubicBezTo>
                  <a:cubicBezTo>
                    <a:pt x="88053" y="121920"/>
                    <a:pt x="92966" y="133606"/>
                    <a:pt x="101600" y="142240"/>
                  </a:cubicBezTo>
                  <a:lnTo>
                    <a:pt x="132080" y="172720"/>
                  </a:lnTo>
                  <a:cubicBezTo>
                    <a:pt x="135467" y="182880"/>
                    <a:pt x="137451" y="193621"/>
                    <a:pt x="142240" y="203200"/>
                  </a:cubicBezTo>
                  <a:cubicBezTo>
                    <a:pt x="164439" y="247597"/>
                    <a:pt x="162560" y="218391"/>
                    <a:pt x="162560" y="243840"/>
                  </a:cubicBezTo>
                </a:path>
              </a:pathLst>
            </a:custGeom>
            <a:noFill/>
            <a:ln w="19050" cmpd="dbl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latin typeface="Agency FB" panose="020B0503020202020204" pitchFamily="34" charset="0"/>
              </a:endParaRPr>
            </a:p>
          </p:txBody>
        </p:sp>
        <p:sp>
          <p:nvSpPr>
            <p:cNvPr id="25" name="Rectángulo redondeado 24"/>
            <p:cNvSpPr/>
            <p:nvPr/>
          </p:nvSpPr>
          <p:spPr>
            <a:xfrm>
              <a:off x="1280795" y="1806921"/>
              <a:ext cx="1757680" cy="6187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dbl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latin typeface="Agency FB" panose="020B0503020202020204" pitchFamily="34" charset="0"/>
                </a:rPr>
                <a:t>TCP </a:t>
              </a:r>
              <a:r>
                <a:rPr lang="es-ES" sz="2000" dirty="0" err="1">
                  <a:latin typeface="Agency FB" panose="020B0503020202020204" pitchFamily="34" charset="0"/>
                </a:rPr>
                <a:t>client</a:t>
              </a:r>
              <a:r>
                <a:rPr lang="es-ES" sz="2000" dirty="0">
                  <a:latin typeface="Agency FB" panose="020B0503020202020204" pitchFamily="34" charset="0"/>
                </a:rPr>
                <a:t> (</a:t>
              </a:r>
              <a:r>
                <a:rPr lang="es-ES" sz="2000" dirty="0" err="1">
                  <a:latin typeface="Agency FB" panose="020B0503020202020204" pitchFamily="34" charset="0"/>
                </a:rPr>
                <a:t>curl</a:t>
              </a:r>
              <a:r>
                <a:rPr lang="es-ES" sz="2000" dirty="0">
                  <a:latin typeface="Agency FB" panose="020B0503020202020204" pitchFamily="34" charset="0"/>
                </a:rPr>
                <a:t>)</a:t>
              </a:r>
            </a:p>
            <a:p>
              <a:pPr algn="ctr"/>
              <a:r>
                <a:rPr lang="es-ES" sz="2000" dirty="0">
                  <a:latin typeface="Agency FB" panose="020B0503020202020204" pitchFamily="34" charset="0"/>
                </a:rPr>
                <a:t>QUIC </a:t>
              </a:r>
              <a:r>
                <a:rPr lang="es-ES" sz="2000" dirty="0" err="1">
                  <a:latin typeface="Agency FB" panose="020B0503020202020204" pitchFamily="34" charset="0"/>
                </a:rPr>
                <a:t>client</a:t>
              </a:r>
              <a:endParaRPr lang="es-ES" sz="2000" dirty="0">
                <a:latin typeface="Agency FB" panose="020B0503020202020204" pitchFamily="34" charset="0"/>
              </a:endParaRPr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2098267" y="2692318"/>
              <a:ext cx="1239520" cy="47752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dbl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PEP </a:t>
              </a:r>
            </a:p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(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satellite</a:t>
              </a:r>
              <a:r>
                <a:rPr lang="es-ES" sz="2000" dirty="0" smtClean="0">
                  <a:latin typeface="Agency FB" panose="020B0503020202020204" pitchFamily="34" charset="0"/>
                </a:rPr>
                <a:t> 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side</a:t>
              </a:r>
              <a:r>
                <a:rPr lang="es-ES" sz="2000" dirty="0" smtClean="0">
                  <a:latin typeface="Agency FB" panose="020B0503020202020204" pitchFamily="34" charset="0"/>
                </a:rPr>
                <a:t>)</a:t>
              </a:r>
              <a:endParaRPr lang="es-ES" sz="2000" dirty="0">
                <a:latin typeface="Agency FB" panose="020B0503020202020204" pitchFamily="34" charset="0"/>
              </a:endParaRPr>
            </a:p>
          </p:txBody>
        </p:sp>
        <p:sp>
          <p:nvSpPr>
            <p:cNvPr id="27" name="Rectángulo redondeado 26"/>
            <p:cNvSpPr/>
            <p:nvPr/>
          </p:nvSpPr>
          <p:spPr>
            <a:xfrm>
              <a:off x="3408905" y="2692318"/>
              <a:ext cx="1385571" cy="47752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dbl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 err="1" smtClean="0">
                  <a:latin typeface="Agency FB" panose="020B0503020202020204" pitchFamily="34" charset="0"/>
                </a:rPr>
                <a:t>Satellite</a:t>
              </a:r>
              <a:r>
                <a:rPr lang="es-ES" sz="2000" dirty="0" smtClean="0">
                  <a:latin typeface="Agency FB" panose="020B0503020202020204" pitchFamily="34" charset="0"/>
                </a:rPr>
                <a:t> 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network</a:t>
              </a:r>
              <a:endParaRPr lang="es-ES" sz="2000" dirty="0" smtClean="0">
                <a:latin typeface="Agency FB" panose="020B0503020202020204" pitchFamily="34" charset="0"/>
              </a:endParaRPr>
            </a:p>
            <a:p>
              <a:pPr algn="ctr"/>
              <a:r>
                <a:rPr lang="es-ES" sz="2000" dirty="0" err="1">
                  <a:latin typeface="Agency FB" panose="020B0503020202020204" pitchFamily="34" charset="0"/>
                </a:rPr>
                <a:t>e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mulator</a:t>
              </a:r>
              <a:r>
                <a:rPr lang="es-ES" sz="2000" dirty="0" smtClean="0">
                  <a:latin typeface="Agency FB" panose="020B0503020202020204" pitchFamily="34" charset="0"/>
                </a:rPr>
                <a:t> (AINE)</a:t>
              </a:r>
            </a:p>
          </p:txBody>
        </p:sp>
        <p:sp>
          <p:nvSpPr>
            <p:cNvPr id="28" name="Rectángulo redondeado 27"/>
            <p:cNvSpPr/>
            <p:nvPr/>
          </p:nvSpPr>
          <p:spPr>
            <a:xfrm>
              <a:off x="4855436" y="2692318"/>
              <a:ext cx="1167197" cy="47752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dbl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PEP </a:t>
              </a:r>
            </a:p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(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ground-side</a:t>
              </a:r>
              <a:r>
                <a:rPr lang="es-ES" sz="2000" dirty="0" smtClean="0">
                  <a:latin typeface="Agency FB" panose="020B0503020202020204" pitchFamily="34" charset="0"/>
                </a:rPr>
                <a:t>)</a:t>
              </a:r>
              <a:endParaRPr lang="es-ES" sz="2000" dirty="0">
                <a:latin typeface="Agency FB" panose="020B0503020202020204" pitchFamily="34" charset="0"/>
              </a:endParaRPr>
            </a:p>
          </p:txBody>
        </p:sp>
        <p:sp>
          <p:nvSpPr>
            <p:cNvPr id="29" name="Rectángulo redondeado 28"/>
            <p:cNvSpPr/>
            <p:nvPr/>
          </p:nvSpPr>
          <p:spPr>
            <a:xfrm>
              <a:off x="6232319" y="2606783"/>
              <a:ext cx="1018609" cy="64858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dbl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 err="1" smtClean="0">
                  <a:latin typeface="Agency FB" panose="020B0503020202020204" pitchFamily="34" charset="0"/>
                </a:rPr>
                <a:t>Terr</a:t>
              </a:r>
              <a:r>
                <a:rPr lang="es-ES" sz="2000" dirty="0" smtClean="0">
                  <a:latin typeface="Agency FB" panose="020B0503020202020204" pitchFamily="34" charset="0"/>
                </a:rPr>
                <a:t> 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Delay</a:t>
              </a:r>
              <a:r>
                <a:rPr lang="es-ES" sz="2000" dirty="0" smtClean="0">
                  <a:latin typeface="Agency FB" panose="020B0503020202020204" pitchFamily="34" charset="0"/>
                </a:rPr>
                <a:t> 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Emul</a:t>
              </a:r>
              <a:r>
                <a:rPr lang="es-ES" sz="2000" dirty="0" smtClean="0">
                  <a:latin typeface="Agency FB" panose="020B0503020202020204" pitchFamily="34" charset="0"/>
                </a:rPr>
                <a:t> </a:t>
              </a:r>
            </a:p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(10 ms)</a:t>
              </a:r>
              <a:endParaRPr lang="es-ES" sz="2000" dirty="0">
                <a:latin typeface="Agency FB" panose="020B0503020202020204" pitchFamily="34" charset="0"/>
              </a:endParaRPr>
            </a:p>
          </p:txBody>
        </p:sp>
        <p:sp>
          <p:nvSpPr>
            <p:cNvPr id="31" name="Rectángulo redondeado 30"/>
            <p:cNvSpPr/>
            <p:nvPr/>
          </p:nvSpPr>
          <p:spPr>
            <a:xfrm>
              <a:off x="5361306" y="1806921"/>
              <a:ext cx="1757680" cy="61877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dbl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latin typeface="Agency FB" panose="020B0503020202020204" pitchFamily="34" charset="0"/>
                </a:rPr>
                <a:t>TCP server (Apache)</a:t>
              </a:r>
            </a:p>
            <a:p>
              <a:pPr algn="ctr"/>
              <a:r>
                <a:rPr lang="es-ES" sz="2000" dirty="0">
                  <a:latin typeface="Agency FB" panose="020B0503020202020204" pitchFamily="34" charset="0"/>
                </a:rPr>
                <a:t>QUIC server</a:t>
              </a:r>
            </a:p>
          </p:txBody>
        </p:sp>
        <p:sp>
          <p:nvSpPr>
            <p:cNvPr id="32" name="Forma libre 31"/>
            <p:cNvSpPr/>
            <p:nvPr/>
          </p:nvSpPr>
          <p:spPr>
            <a:xfrm>
              <a:off x="2901950" y="3627120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mpd="dbl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latin typeface="Agency FB" panose="020B0503020202020204" pitchFamily="34" charset="0"/>
              </a:endParaRPr>
            </a:p>
          </p:txBody>
        </p:sp>
        <p:sp>
          <p:nvSpPr>
            <p:cNvPr id="34" name="Forma libre 33"/>
            <p:cNvSpPr/>
            <p:nvPr/>
          </p:nvSpPr>
          <p:spPr>
            <a:xfrm>
              <a:off x="4358640" y="3616960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mpd="dbl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latin typeface="Agency FB" panose="020B0503020202020204" pitchFamily="34" charset="0"/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1674494" y="1669539"/>
              <a:ext cx="881725" cy="1989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SATELLITE</a:t>
              </a:r>
              <a:endParaRPr lang="es-ES" sz="1200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5742614" y="1667056"/>
              <a:ext cx="881725" cy="1989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GROUND</a:t>
              </a:r>
              <a:endParaRPr lang="es-ES" sz="1200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9" name="Forma libre 38"/>
          <p:cNvSpPr/>
          <p:nvPr/>
        </p:nvSpPr>
        <p:spPr>
          <a:xfrm>
            <a:off x="3802190" y="3227537"/>
            <a:ext cx="97144" cy="261695"/>
          </a:xfrm>
          <a:custGeom>
            <a:avLst/>
            <a:gdLst>
              <a:gd name="connsiteX0" fmla="*/ 0 w 162599"/>
              <a:gd name="connsiteY0" fmla="*/ 0 h 243840"/>
              <a:gd name="connsiteX1" fmla="*/ 40640 w 162599"/>
              <a:gd name="connsiteY1" fmla="*/ 50800 h 243840"/>
              <a:gd name="connsiteX2" fmla="*/ 81280 w 162599"/>
              <a:gd name="connsiteY2" fmla="*/ 111760 h 243840"/>
              <a:gd name="connsiteX3" fmla="*/ 101600 w 162599"/>
              <a:gd name="connsiteY3" fmla="*/ 142240 h 243840"/>
              <a:gd name="connsiteX4" fmla="*/ 132080 w 162599"/>
              <a:gd name="connsiteY4" fmla="*/ 172720 h 243840"/>
              <a:gd name="connsiteX5" fmla="*/ 142240 w 162599"/>
              <a:gd name="connsiteY5" fmla="*/ 203200 h 243840"/>
              <a:gd name="connsiteX6" fmla="*/ 162560 w 162599"/>
              <a:gd name="connsiteY6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99" h="243840">
                <a:moveTo>
                  <a:pt x="0" y="0"/>
                </a:moveTo>
                <a:cubicBezTo>
                  <a:pt x="13547" y="16933"/>
                  <a:pt x="27885" y="33262"/>
                  <a:pt x="40640" y="50800"/>
                </a:cubicBezTo>
                <a:cubicBezTo>
                  <a:pt x="55004" y="70551"/>
                  <a:pt x="67733" y="91440"/>
                  <a:pt x="81280" y="111760"/>
                </a:cubicBezTo>
                <a:cubicBezTo>
                  <a:pt x="88053" y="121920"/>
                  <a:pt x="92966" y="133606"/>
                  <a:pt x="101600" y="142240"/>
                </a:cubicBezTo>
                <a:lnTo>
                  <a:pt x="132080" y="172720"/>
                </a:lnTo>
                <a:cubicBezTo>
                  <a:pt x="135467" y="182880"/>
                  <a:pt x="137451" y="193621"/>
                  <a:pt x="142240" y="203200"/>
                </a:cubicBezTo>
                <a:cubicBezTo>
                  <a:pt x="164439" y="247597"/>
                  <a:pt x="162560" y="218391"/>
                  <a:pt x="162560" y="243840"/>
                </a:cubicBezTo>
              </a:path>
            </a:pathLst>
          </a:custGeom>
          <a:noFill/>
          <a:ln w="190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>
              <a:latin typeface="Agency FB" panose="020B0503020202020204" pitchFamily="34" charset="0"/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3289732" y="3541988"/>
            <a:ext cx="5150073" cy="1195765"/>
          </a:xfrm>
          <a:prstGeom prst="round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ángulo redondeado 39"/>
          <p:cNvSpPr/>
          <p:nvPr/>
        </p:nvSpPr>
        <p:spPr>
          <a:xfrm>
            <a:off x="4870967" y="2145809"/>
            <a:ext cx="2351237" cy="95141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RTN link with 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Bandwidth On Demand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20k CRA, 10M VBDC</a:t>
            </a:r>
          </a:p>
        </p:txBody>
      </p:sp>
      <p:sp>
        <p:nvSpPr>
          <p:cNvPr id="43" name="Rectángulo redondeado 42"/>
          <p:cNvSpPr/>
          <p:nvPr/>
        </p:nvSpPr>
        <p:spPr>
          <a:xfrm>
            <a:off x="3777192" y="5161941"/>
            <a:ext cx="1198179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>
                <a:solidFill>
                  <a:schemeClr val="tx1"/>
                </a:solidFill>
              </a:rPr>
              <a:t>10M (RTN)</a:t>
            </a:r>
          </a:p>
        </p:txBody>
      </p:sp>
      <p:cxnSp>
        <p:nvCxnSpPr>
          <p:cNvPr id="4" name="Conector recto de flecha 3"/>
          <p:cNvCxnSpPr/>
          <p:nvPr/>
        </p:nvCxnSpPr>
        <p:spPr>
          <a:xfrm flipV="1">
            <a:off x="3689126" y="4991401"/>
            <a:ext cx="1187669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redondeado 43"/>
          <p:cNvSpPr/>
          <p:nvPr/>
        </p:nvSpPr>
        <p:spPr>
          <a:xfrm>
            <a:off x="6861138" y="5161941"/>
            <a:ext cx="1336925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>
                <a:solidFill>
                  <a:schemeClr val="tx1"/>
                </a:solidFill>
              </a:rPr>
              <a:t>50M (FWD)</a:t>
            </a:r>
          </a:p>
        </p:txBody>
      </p:sp>
      <p:cxnSp>
        <p:nvCxnSpPr>
          <p:cNvPr id="45" name="Conector recto de flecha 44"/>
          <p:cNvCxnSpPr/>
          <p:nvPr/>
        </p:nvCxnSpPr>
        <p:spPr>
          <a:xfrm flipH="1" flipV="1">
            <a:off x="6861138" y="4992059"/>
            <a:ext cx="892539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echa abajo 2"/>
          <p:cNvSpPr/>
          <p:nvPr/>
        </p:nvSpPr>
        <p:spPr>
          <a:xfrm>
            <a:off x="5767133" y="3111043"/>
            <a:ext cx="314866" cy="601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redondeado 29"/>
          <p:cNvSpPr/>
          <p:nvPr/>
        </p:nvSpPr>
        <p:spPr>
          <a:xfrm>
            <a:off x="610848" y="3793921"/>
            <a:ext cx="2297785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>
                <a:solidFill>
                  <a:schemeClr val="tx1"/>
                </a:solidFill>
              </a:rPr>
              <a:t>Average RTT = 625 </a:t>
            </a:r>
            <a:r>
              <a:rPr lang="en-US" sz="1700" dirty="0" err="1" smtClean="0">
                <a:solidFill>
                  <a:schemeClr val="tx1"/>
                </a:solidFill>
              </a:rPr>
              <a:t>ms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33" name="Rectángulo redondeado 32"/>
          <p:cNvSpPr/>
          <p:nvPr/>
        </p:nvSpPr>
        <p:spPr>
          <a:xfrm>
            <a:off x="9798906" y="1719125"/>
            <a:ext cx="1789241" cy="155858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Downloaded file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100kB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1MB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2MB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10MB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100MB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0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 </a:t>
            </a:r>
            <a:r>
              <a:rPr lang="en-US" dirty="0" smtClean="0"/>
              <a:t>Performance – 50M/10M scenario</a:t>
            </a:r>
            <a:endParaRPr lang="en-US" dirty="0"/>
          </a:p>
        </p:txBody>
      </p:sp>
      <p:sp>
        <p:nvSpPr>
          <p:cNvPr id="10" name="Rectángulo redondeado 9"/>
          <p:cNvSpPr/>
          <p:nvPr/>
        </p:nvSpPr>
        <p:spPr>
          <a:xfrm>
            <a:off x="8063840" y="2013167"/>
            <a:ext cx="2965320" cy="955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Similar considerations as for the Small scenario</a:t>
            </a:r>
            <a:endParaRPr lang="en-US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8162725" y="4375595"/>
            <a:ext cx="2767549" cy="955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Effects of higher bandwidth become more relevant for ≥ 10MB</a:t>
            </a:r>
            <a:endParaRPr lang="en-U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41" y="1070277"/>
            <a:ext cx="3788593" cy="28414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" t="-4731" r="-273" b="4731"/>
          <a:stretch/>
        </p:blipFill>
        <p:spPr>
          <a:xfrm>
            <a:off x="2383059" y="3657138"/>
            <a:ext cx="3850613" cy="288796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23" y="1070277"/>
            <a:ext cx="3821940" cy="2866455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9080938" y="3081766"/>
            <a:ext cx="2673436" cy="854966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Flow control disabled (QUIC) or tuned parameters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(TCP)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4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 performance conclusions</a:t>
            </a:r>
            <a:endParaRPr lang="en-US" dirty="0"/>
          </a:p>
        </p:txBody>
      </p:sp>
      <p:sp>
        <p:nvSpPr>
          <p:cNvPr id="9" name="TextShape 2"/>
          <p:cNvSpPr txBox="1"/>
          <p:nvPr/>
        </p:nvSpPr>
        <p:spPr>
          <a:xfrm>
            <a:off x="550863" y="1700213"/>
            <a:ext cx="11090275" cy="41185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254"/>
              </a:buClr>
              <a:buFont typeface="Wingdings" charset="2"/>
              <a:buChar char=""/>
            </a:pPr>
            <a:r>
              <a:rPr lang="es-ES" sz="2400" b="1" dirty="0" smtClean="0"/>
              <a:t>QUIC performance similar to TCP / </a:t>
            </a:r>
            <a:r>
              <a:rPr lang="es-ES" sz="2400" b="1" dirty="0" err="1" smtClean="0"/>
              <a:t>NewReno</a:t>
            </a:r>
            <a:r>
              <a:rPr lang="es-ES" sz="2400" b="1" dirty="0" smtClean="0"/>
              <a:t> (</a:t>
            </a:r>
            <a:r>
              <a:rPr lang="es-ES" sz="2400" b="1" dirty="0" err="1" smtClean="0"/>
              <a:t>with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connection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start</a:t>
            </a:r>
            <a:r>
              <a:rPr lang="es-ES" sz="2400" b="1" dirty="0" smtClean="0"/>
              <a:t>-up </a:t>
            </a:r>
            <a:r>
              <a:rPr lang="es-ES" sz="2400" b="1" dirty="0" err="1" smtClean="0"/>
              <a:t>improvements</a:t>
            </a:r>
            <a:r>
              <a:rPr lang="es-ES" sz="2400" b="1" dirty="0" smtClean="0"/>
              <a:t>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254"/>
              </a:buClr>
              <a:buFont typeface="Wingdings" charset="2"/>
              <a:buChar char=""/>
            </a:pPr>
            <a:r>
              <a:rPr lang="es-ES" sz="2400" b="1" dirty="0" err="1" smtClean="0"/>
              <a:t>Scenarios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with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PEPs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provide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much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better</a:t>
            </a:r>
            <a:r>
              <a:rPr lang="es-ES" sz="2400" b="1" dirty="0" smtClean="0"/>
              <a:t> performance </a:t>
            </a:r>
            <a:r>
              <a:rPr lang="es-ES" sz="2400" b="1" dirty="0" err="1" smtClean="0"/>
              <a:t>for</a:t>
            </a:r>
            <a:r>
              <a:rPr lang="es-ES" sz="2400" b="1" dirty="0" smtClean="0"/>
              <a:t> short to </a:t>
            </a:r>
            <a:r>
              <a:rPr lang="es-ES" sz="2400" b="1" dirty="0" err="1" smtClean="0"/>
              <a:t>medium</a:t>
            </a:r>
            <a:r>
              <a:rPr lang="es-ES" sz="2400" b="1" dirty="0" smtClean="0"/>
              <a:t> file </a:t>
            </a:r>
            <a:r>
              <a:rPr lang="es-ES" sz="2400" b="1" dirty="0" err="1" smtClean="0"/>
              <a:t>sizes</a:t>
            </a:r>
            <a:endParaRPr lang="es-ES" sz="2400" b="1" dirty="0"/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4254"/>
              </a:buClr>
              <a:buFont typeface="Wingdings" charset="2"/>
              <a:buChar char=""/>
            </a:pPr>
            <a:r>
              <a:rPr lang="es-ES" sz="2400" b="1" dirty="0" err="1" smtClean="0"/>
              <a:t>Typical</a:t>
            </a:r>
            <a:r>
              <a:rPr lang="es-ES" sz="2400" b="1" dirty="0" smtClean="0"/>
              <a:t> of web </a:t>
            </a:r>
            <a:r>
              <a:rPr lang="es-ES" sz="2400" b="1" dirty="0" err="1" smtClean="0"/>
              <a:t>browsing</a:t>
            </a:r>
            <a:endParaRPr lang="es-ES" sz="2400" b="1" dirty="0" smtClean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254"/>
              </a:buClr>
              <a:buFont typeface="Wingdings" charset="2"/>
              <a:buChar char=""/>
            </a:pPr>
            <a:r>
              <a:rPr lang="es-ES" sz="2400" b="1" dirty="0" smtClean="0"/>
              <a:t>Non-standard </a:t>
            </a:r>
            <a:r>
              <a:rPr lang="es-ES" sz="2400" b="1" dirty="0"/>
              <a:t>QUIC </a:t>
            </a:r>
            <a:r>
              <a:rPr lang="es-ES" sz="2400" b="1" dirty="0" err="1" smtClean="0"/>
              <a:t>congestion</a:t>
            </a:r>
            <a:r>
              <a:rPr lang="es-ES" sz="2400" b="1" dirty="0" smtClean="0"/>
              <a:t> control </a:t>
            </a:r>
            <a:r>
              <a:rPr lang="es-ES" sz="2400" b="1" dirty="0" err="1"/>
              <a:t>features</a:t>
            </a:r>
            <a:r>
              <a:rPr lang="es-ES" sz="2400" b="1" dirty="0"/>
              <a:t> </a:t>
            </a:r>
            <a:r>
              <a:rPr lang="es-ES" sz="2400" b="1" dirty="0" err="1"/>
              <a:t>may</a:t>
            </a:r>
            <a:r>
              <a:rPr lang="es-ES" sz="2400" b="1" dirty="0"/>
              <a:t> </a:t>
            </a:r>
            <a:r>
              <a:rPr lang="es-ES" sz="2400" b="1" dirty="0" err="1"/>
              <a:t>need</a:t>
            </a:r>
            <a:r>
              <a:rPr lang="es-ES" sz="2400" b="1" dirty="0"/>
              <a:t> to be </a:t>
            </a:r>
            <a:r>
              <a:rPr lang="es-ES" sz="2400" b="1" dirty="0" err="1"/>
              <a:t>tuned</a:t>
            </a:r>
            <a:r>
              <a:rPr lang="es-ES" sz="2400" b="1" dirty="0"/>
              <a:t> </a:t>
            </a:r>
            <a:r>
              <a:rPr lang="es-ES" sz="2400" b="1" dirty="0" err="1"/>
              <a:t>for</a:t>
            </a:r>
            <a:r>
              <a:rPr lang="es-ES" sz="2400" b="1" dirty="0"/>
              <a:t> </a:t>
            </a:r>
            <a:r>
              <a:rPr lang="es-ES" sz="2400" b="1" dirty="0" err="1" smtClean="0"/>
              <a:t>satellite</a:t>
            </a:r>
            <a:r>
              <a:rPr lang="es-ES" sz="2400" b="1" dirty="0" smtClean="0"/>
              <a:t> (</a:t>
            </a:r>
            <a:r>
              <a:rPr lang="es-ES" sz="2400" b="1" dirty="0" err="1" smtClean="0"/>
              <a:t>Hybrid</a:t>
            </a:r>
            <a:r>
              <a:rPr lang="es-ES" sz="2400" b="1" dirty="0" smtClean="0"/>
              <a:t> </a:t>
            </a:r>
            <a:r>
              <a:rPr lang="es-ES" sz="2400" b="1" dirty="0" err="1"/>
              <a:t>Fast</a:t>
            </a:r>
            <a:r>
              <a:rPr lang="es-ES" sz="2400" b="1" dirty="0"/>
              <a:t> </a:t>
            </a:r>
            <a:r>
              <a:rPr lang="es-ES" sz="2400" b="1" dirty="0" err="1"/>
              <a:t>Start</a:t>
            </a:r>
            <a:r>
              <a:rPr lang="es-ES" sz="2400" b="1" dirty="0"/>
              <a:t>)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4254"/>
              </a:buClr>
              <a:buFont typeface="Wingdings" charset="2"/>
              <a:buChar char=""/>
            </a:pPr>
            <a:r>
              <a:rPr lang="es-ES" sz="2400" b="1" dirty="0"/>
              <a:t>QUIC </a:t>
            </a:r>
            <a:r>
              <a:rPr lang="es-ES" sz="2400" b="1" dirty="0" err="1"/>
              <a:t>provides</a:t>
            </a:r>
            <a:r>
              <a:rPr lang="es-ES" sz="2400" b="1" dirty="0"/>
              <a:t> </a:t>
            </a:r>
            <a:r>
              <a:rPr lang="es-ES" sz="2400" b="1" dirty="0" err="1"/>
              <a:t>increased</a:t>
            </a:r>
            <a:r>
              <a:rPr lang="es-ES" sz="2400" b="1" dirty="0"/>
              <a:t> </a:t>
            </a:r>
            <a:r>
              <a:rPr lang="es-ES" sz="2400" b="1" dirty="0" err="1"/>
              <a:t>flexibility</a:t>
            </a:r>
            <a:r>
              <a:rPr lang="es-ES" sz="2400" b="1" dirty="0"/>
              <a:t> to </a:t>
            </a:r>
            <a:r>
              <a:rPr lang="es-ES" sz="2400" b="1" dirty="0" err="1"/>
              <a:t>optimize</a:t>
            </a:r>
            <a:r>
              <a:rPr lang="es-ES" sz="2400" b="1" dirty="0"/>
              <a:t> </a:t>
            </a:r>
            <a:r>
              <a:rPr lang="es-ES" sz="2400" b="1" dirty="0" err="1" smtClean="0"/>
              <a:t>congestion</a:t>
            </a:r>
            <a:r>
              <a:rPr lang="es-ES" sz="2400" b="1" dirty="0" smtClean="0"/>
              <a:t> control</a:t>
            </a:r>
            <a:endParaRPr lang="es-ES" sz="2400" b="1" dirty="0"/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4254"/>
              </a:buClr>
              <a:buFont typeface="Wingdings" charset="2"/>
              <a:buChar char=""/>
            </a:pPr>
            <a:r>
              <a:rPr lang="es-ES" sz="2400" b="1" dirty="0" err="1"/>
              <a:t>May</a:t>
            </a:r>
            <a:r>
              <a:rPr lang="es-ES" sz="2400" b="1" dirty="0"/>
              <a:t> be </a:t>
            </a:r>
            <a:r>
              <a:rPr lang="es-ES" sz="2400" b="1" dirty="0" err="1"/>
              <a:t>dangerous</a:t>
            </a:r>
            <a:r>
              <a:rPr lang="es-ES" sz="2400" b="1" dirty="0"/>
              <a:t> </a:t>
            </a:r>
            <a:r>
              <a:rPr lang="es-ES" sz="2400" b="1" dirty="0" err="1"/>
              <a:t>for</a:t>
            </a:r>
            <a:r>
              <a:rPr lang="es-ES" sz="2400" b="1" dirty="0"/>
              <a:t> </a:t>
            </a:r>
            <a:r>
              <a:rPr lang="es-ES" sz="2400" b="1" dirty="0" err="1"/>
              <a:t>scenarios</a:t>
            </a:r>
            <a:r>
              <a:rPr lang="es-ES" sz="2400" b="1" dirty="0"/>
              <a:t> </a:t>
            </a:r>
            <a:r>
              <a:rPr lang="es-ES" sz="2400" b="1" dirty="0" err="1"/>
              <a:t>that</a:t>
            </a:r>
            <a:r>
              <a:rPr lang="es-ES" sz="2400" b="1" dirty="0"/>
              <a:t> are </a:t>
            </a:r>
            <a:r>
              <a:rPr lang="es-ES" sz="2400" b="1" dirty="0" err="1"/>
              <a:t>not</a:t>
            </a:r>
            <a:r>
              <a:rPr lang="es-ES" sz="2400" b="1" dirty="0"/>
              <a:t> </a:t>
            </a:r>
            <a:r>
              <a:rPr lang="es-ES" sz="2400" b="1" dirty="0" err="1"/>
              <a:t>the</a:t>
            </a:r>
            <a:r>
              <a:rPr lang="es-ES" sz="2400" b="1" dirty="0"/>
              <a:t> </a:t>
            </a:r>
            <a:r>
              <a:rPr lang="es-ES" sz="2400" b="1" dirty="0" err="1"/>
              <a:t>main</a:t>
            </a:r>
            <a:r>
              <a:rPr lang="es-ES" sz="2400" b="1" dirty="0"/>
              <a:t> </a:t>
            </a:r>
            <a:r>
              <a:rPr lang="es-ES" sz="2400" b="1" dirty="0" smtClean="0"/>
              <a:t>target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254"/>
              </a:buClr>
              <a:buFont typeface="Wingdings" charset="2"/>
              <a:buChar char=""/>
            </a:pPr>
            <a:r>
              <a:rPr lang="es-ES" sz="2400" b="1" dirty="0" err="1" smtClean="0"/>
              <a:t>Impact</a:t>
            </a:r>
            <a:r>
              <a:rPr lang="es-ES" sz="2400" b="1" dirty="0" smtClean="0"/>
              <a:t> of QUIC </a:t>
            </a:r>
            <a:r>
              <a:rPr lang="es-ES" sz="2400" b="1" dirty="0" err="1" smtClean="0"/>
              <a:t>flow</a:t>
            </a:r>
            <a:r>
              <a:rPr lang="es-ES" sz="2400" b="1" dirty="0" smtClean="0"/>
              <a:t> control </a:t>
            </a:r>
            <a:r>
              <a:rPr lang="es-ES" sz="2400" b="1" dirty="0" err="1" smtClean="0"/>
              <a:t>on</a:t>
            </a:r>
            <a:r>
              <a:rPr lang="es-ES" sz="2400" b="1" dirty="0" smtClean="0"/>
              <a:t> performance &gt;&gt; </a:t>
            </a:r>
            <a:r>
              <a:rPr lang="es-ES" sz="2400" b="1" dirty="0" err="1" smtClean="0"/>
              <a:t>for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further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study</a:t>
            </a:r>
            <a:endParaRPr lang="es-ES" sz="2400" b="1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254"/>
              </a:buClr>
              <a:buFont typeface="Wingdings" charset="2"/>
              <a:buChar char=""/>
            </a:pPr>
            <a:endParaRPr lang="es-ES" sz="2400" b="1" dirty="0" smtClean="0"/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4254"/>
              </a:buClr>
            </a:pPr>
            <a:endParaRPr lang="es-ES" sz="2400" b="1" dirty="0" smtClean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254"/>
              </a:buClr>
              <a:buFont typeface="Wingdings" charset="2"/>
              <a:buChar char=""/>
            </a:pP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7806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60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ector recto 37"/>
          <p:cNvCxnSpPr/>
          <p:nvPr/>
        </p:nvCxnSpPr>
        <p:spPr>
          <a:xfrm>
            <a:off x="4112288" y="4143023"/>
            <a:ext cx="3570772" cy="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/>
              <a:t>E</a:t>
            </a:r>
            <a:r>
              <a:rPr lang="en-US" dirty="0" smtClean="0"/>
              <a:t>valuation Test bed – Fixed BW (1)</a:t>
            </a:r>
            <a:endParaRPr lang="en-US" dirty="0"/>
          </a:p>
        </p:txBody>
      </p:sp>
      <p:sp>
        <p:nvSpPr>
          <p:cNvPr id="6" name="Marcador de contenido 4"/>
          <p:cNvSpPr txBox="1">
            <a:spLocks/>
          </p:cNvSpPr>
          <p:nvPr/>
        </p:nvSpPr>
        <p:spPr>
          <a:xfrm>
            <a:off x="5328223" y="1733672"/>
            <a:ext cx="5041082" cy="86469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2600" b="0" kern="1200" baseline="0">
                <a:solidFill>
                  <a:srgbClr val="03657C"/>
                </a:solidFill>
                <a:latin typeface="Neo Sans Light" panose="020B03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23" name="Grupo 22"/>
          <p:cNvGrpSpPr/>
          <p:nvPr/>
        </p:nvGrpSpPr>
        <p:grpSpPr>
          <a:xfrm>
            <a:off x="1608083" y="1897320"/>
            <a:ext cx="7655747" cy="3482316"/>
            <a:chOff x="957708" y="1667056"/>
            <a:chExt cx="6161278" cy="1960064"/>
          </a:xfrm>
        </p:grpSpPr>
        <p:sp>
          <p:nvSpPr>
            <p:cNvPr id="24" name="Forma libre 23"/>
            <p:cNvSpPr/>
            <p:nvPr/>
          </p:nvSpPr>
          <p:spPr>
            <a:xfrm flipH="1">
              <a:off x="6125932" y="2448560"/>
              <a:ext cx="417108" cy="384321"/>
            </a:xfrm>
            <a:custGeom>
              <a:avLst/>
              <a:gdLst>
                <a:gd name="connsiteX0" fmla="*/ 0 w 162599"/>
                <a:gd name="connsiteY0" fmla="*/ 0 h 243840"/>
                <a:gd name="connsiteX1" fmla="*/ 40640 w 162599"/>
                <a:gd name="connsiteY1" fmla="*/ 50800 h 243840"/>
                <a:gd name="connsiteX2" fmla="*/ 81280 w 162599"/>
                <a:gd name="connsiteY2" fmla="*/ 111760 h 243840"/>
                <a:gd name="connsiteX3" fmla="*/ 101600 w 162599"/>
                <a:gd name="connsiteY3" fmla="*/ 142240 h 243840"/>
                <a:gd name="connsiteX4" fmla="*/ 132080 w 162599"/>
                <a:gd name="connsiteY4" fmla="*/ 172720 h 243840"/>
                <a:gd name="connsiteX5" fmla="*/ 142240 w 162599"/>
                <a:gd name="connsiteY5" fmla="*/ 203200 h 243840"/>
                <a:gd name="connsiteX6" fmla="*/ 162560 w 162599"/>
                <a:gd name="connsiteY6" fmla="*/ 24384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599" h="243840">
                  <a:moveTo>
                    <a:pt x="0" y="0"/>
                  </a:moveTo>
                  <a:cubicBezTo>
                    <a:pt x="13547" y="16933"/>
                    <a:pt x="27885" y="33262"/>
                    <a:pt x="40640" y="50800"/>
                  </a:cubicBezTo>
                  <a:cubicBezTo>
                    <a:pt x="55004" y="70551"/>
                    <a:pt x="67733" y="91440"/>
                    <a:pt x="81280" y="111760"/>
                  </a:cubicBezTo>
                  <a:cubicBezTo>
                    <a:pt x="88053" y="121920"/>
                    <a:pt x="92966" y="133606"/>
                    <a:pt x="101600" y="142240"/>
                  </a:cubicBezTo>
                  <a:lnTo>
                    <a:pt x="132080" y="172720"/>
                  </a:lnTo>
                  <a:cubicBezTo>
                    <a:pt x="135467" y="182880"/>
                    <a:pt x="137451" y="193621"/>
                    <a:pt x="142240" y="203200"/>
                  </a:cubicBezTo>
                  <a:cubicBezTo>
                    <a:pt x="164439" y="247597"/>
                    <a:pt x="162560" y="218391"/>
                    <a:pt x="162560" y="243840"/>
                  </a:cubicBezTo>
                </a:path>
              </a:pathLst>
            </a:custGeom>
            <a:noFill/>
            <a:ln w="19050" cmpd="dbl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latin typeface="Agency FB" panose="020B0503020202020204" pitchFamily="34" charset="0"/>
              </a:endParaRPr>
            </a:p>
          </p:txBody>
        </p:sp>
        <p:sp>
          <p:nvSpPr>
            <p:cNvPr id="25" name="Rectángulo redondeado 24"/>
            <p:cNvSpPr/>
            <p:nvPr/>
          </p:nvSpPr>
          <p:spPr>
            <a:xfrm>
              <a:off x="957708" y="1806921"/>
              <a:ext cx="2080767" cy="6187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dbl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TCP 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client</a:t>
              </a:r>
              <a:r>
                <a:rPr lang="es-ES" sz="2000" dirty="0" smtClean="0">
                  <a:latin typeface="Agency FB" panose="020B0503020202020204" pitchFamily="34" charset="0"/>
                </a:rPr>
                <a:t> (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curl</a:t>
              </a:r>
              <a:r>
                <a:rPr lang="es-ES" sz="2000" dirty="0" smtClean="0">
                  <a:latin typeface="Agency FB" panose="020B0503020202020204" pitchFamily="34" charset="0"/>
                </a:rPr>
                <a:t>)</a:t>
              </a:r>
            </a:p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QUIC 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client</a:t>
              </a:r>
              <a:endParaRPr lang="es-ES" sz="2000" dirty="0">
                <a:latin typeface="Agency FB" panose="020B0503020202020204" pitchFamily="34" charset="0"/>
              </a:endParaRPr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2098267" y="2692318"/>
              <a:ext cx="1239520" cy="47752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dbl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PEP </a:t>
              </a:r>
            </a:p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(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satellite</a:t>
              </a:r>
              <a:r>
                <a:rPr lang="es-ES" sz="2000" dirty="0" smtClean="0">
                  <a:latin typeface="Agency FB" panose="020B0503020202020204" pitchFamily="34" charset="0"/>
                </a:rPr>
                <a:t> 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side</a:t>
              </a:r>
              <a:r>
                <a:rPr lang="es-ES" sz="2000" dirty="0" smtClean="0">
                  <a:latin typeface="Agency FB" panose="020B0503020202020204" pitchFamily="34" charset="0"/>
                </a:rPr>
                <a:t>)</a:t>
              </a:r>
              <a:endParaRPr lang="es-ES" sz="2000" dirty="0">
                <a:latin typeface="Agency FB" panose="020B0503020202020204" pitchFamily="34" charset="0"/>
              </a:endParaRPr>
            </a:p>
          </p:txBody>
        </p:sp>
        <p:sp>
          <p:nvSpPr>
            <p:cNvPr id="27" name="Rectángulo redondeado 26"/>
            <p:cNvSpPr/>
            <p:nvPr/>
          </p:nvSpPr>
          <p:spPr>
            <a:xfrm>
              <a:off x="3408905" y="2692318"/>
              <a:ext cx="1385571" cy="47752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dbl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 err="1" smtClean="0">
                  <a:latin typeface="Agency FB" panose="020B0503020202020204" pitchFamily="34" charset="0"/>
                </a:rPr>
                <a:t>Satellite</a:t>
              </a:r>
              <a:r>
                <a:rPr lang="es-ES" sz="2000" dirty="0" smtClean="0">
                  <a:latin typeface="Agency FB" panose="020B0503020202020204" pitchFamily="34" charset="0"/>
                </a:rPr>
                <a:t> 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network</a:t>
              </a:r>
              <a:endParaRPr lang="es-ES" sz="2000" dirty="0" smtClean="0">
                <a:latin typeface="Agency FB" panose="020B0503020202020204" pitchFamily="34" charset="0"/>
              </a:endParaRPr>
            </a:p>
            <a:p>
              <a:pPr algn="ctr"/>
              <a:r>
                <a:rPr lang="es-ES" sz="2000" dirty="0" err="1">
                  <a:latin typeface="Agency FB" panose="020B0503020202020204" pitchFamily="34" charset="0"/>
                </a:rPr>
                <a:t>e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mulator</a:t>
              </a:r>
              <a:r>
                <a:rPr lang="es-ES" sz="2000" dirty="0" smtClean="0">
                  <a:latin typeface="Agency FB" panose="020B0503020202020204" pitchFamily="34" charset="0"/>
                </a:rPr>
                <a:t> (AINE)</a:t>
              </a:r>
            </a:p>
          </p:txBody>
        </p:sp>
        <p:sp>
          <p:nvSpPr>
            <p:cNvPr id="28" name="Rectángulo redondeado 27"/>
            <p:cNvSpPr/>
            <p:nvPr/>
          </p:nvSpPr>
          <p:spPr>
            <a:xfrm>
              <a:off x="4855436" y="2692318"/>
              <a:ext cx="1167197" cy="47752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dbl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PEP </a:t>
              </a:r>
            </a:p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(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ground-side</a:t>
              </a:r>
              <a:r>
                <a:rPr lang="es-ES" sz="2000" dirty="0" smtClean="0">
                  <a:latin typeface="Agency FB" panose="020B0503020202020204" pitchFamily="34" charset="0"/>
                </a:rPr>
                <a:t>)</a:t>
              </a:r>
              <a:endParaRPr lang="es-ES" sz="2000" dirty="0">
                <a:latin typeface="Agency FB" panose="020B0503020202020204" pitchFamily="34" charset="0"/>
              </a:endParaRPr>
            </a:p>
          </p:txBody>
        </p:sp>
        <p:sp>
          <p:nvSpPr>
            <p:cNvPr id="31" name="Rectángulo redondeado 30"/>
            <p:cNvSpPr/>
            <p:nvPr/>
          </p:nvSpPr>
          <p:spPr>
            <a:xfrm>
              <a:off x="5361306" y="1806921"/>
              <a:ext cx="1757680" cy="61877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dbl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TCP server (Apache)</a:t>
              </a:r>
            </a:p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QUIC server</a:t>
              </a:r>
              <a:endParaRPr lang="es-ES" sz="2000" dirty="0">
                <a:latin typeface="Agency FB" panose="020B0503020202020204" pitchFamily="34" charset="0"/>
              </a:endParaRPr>
            </a:p>
          </p:txBody>
        </p:sp>
        <p:sp>
          <p:nvSpPr>
            <p:cNvPr id="32" name="Forma libre 31"/>
            <p:cNvSpPr/>
            <p:nvPr/>
          </p:nvSpPr>
          <p:spPr>
            <a:xfrm>
              <a:off x="2901950" y="3627120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mpd="dbl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latin typeface="Agency FB" panose="020B0503020202020204" pitchFamily="34" charset="0"/>
              </a:endParaRPr>
            </a:p>
          </p:txBody>
        </p:sp>
        <p:sp>
          <p:nvSpPr>
            <p:cNvPr id="34" name="Forma libre 33"/>
            <p:cNvSpPr/>
            <p:nvPr/>
          </p:nvSpPr>
          <p:spPr>
            <a:xfrm>
              <a:off x="4358640" y="3616960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mpd="dbl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latin typeface="Agency FB" panose="020B0503020202020204" pitchFamily="34" charset="0"/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1674494" y="1669539"/>
              <a:ext cx="881725" cy="1989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SATELLITE</a:t>
              </a:r>
              <a:endParaRPr lang="es-ES" sz="1200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5742614" y="1667056"/>
              <a:ext cx="881725" cy="1989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GROUND</a:t>
              </a:r>
              <a:endParaRPr lang="es-ES" sz="1200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9" name="Forma libre 38"/>
          <p:cNvSpPr/>
          <p:nvPr/>
        </p:nvSpPr>
        <p:spPr>
          <a:xfrm>
            <a:off x="3392289" y="3227537"/>
            <a:ext cx="97144" cy="261695"/>
          </a:xfrm>
          <a:custGeom>
            <a:avLst/>
            <a:gdLst>
              <a:gd name="connsiteX0" fmla="*/ 0 w 162599"/>
              <a:gd name="connsiteY0" fmla="*/ 0 h 243840"/>
              <a:gd name="connsiteX1" fmla="*/ 40640 w 162599"/>
              <a:gd name="connsiteY1" fmla="*/ 50800 h 243840"/>
              <a:gd name="connsiteX2" fmla="*/ 81280 w 162599"/>
              <a:gd name="connsiteY2" fmla="*/ 111760 h 243840"/>
              <a:gd name="connsiteX3" fmla="*/ 101600 w 162599"/>
              <a:gd name="connsiteY3" fmla="*/ 142240 h 243840"/>
              <a:gd name="connsiteX4" fmla="*/ 132080 w 162599"/>
              <a:gd name="connsiteY4" fmla="*/ 172720 h 243840"/>
              <a:gd name="connsiteX5" fmla="*/ 142240 w 162599"/>
              <a:gd name="connsiteY5" fmla="*/ 203200 h 243840"/>
              <a:gd name="connsiteX6" fmla="*/ 162560 w 162599"/>
              <a:gd name="connsiteY6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99" h="243840">
                <a:moveTo>
                  <a:pt x="0" y="0"/>
                </a:moveTo>
                <a:cubicBezTo>
                  <a:pt x="13547" y="16933"/>
                  <a:pt x="27885" y="33262"/>
                  <a:pt x="40640" y="50800"/>
                </a:cubicBezTo>
                <a:cubicBezTo>
                  <a:pt x="55004" y="70551"/>
                  <a:pt x="67733" y="91440"/>
                  <a:pt x="81280" y="111760"/>
                </a:cubicBezTo>
                <a:cubicBezTo>
                  <a:pt x="88053" y="121920"/>
                  <a:pt x="92966" y="133606"/>
                  <a:pt x="101600" y="142240"/>
                </a:cubicBezTo>
                <a:lnTo>
                  <a:pt x="132080" y="172720"/>
                </a:lnTo>
                <a:cubicBezTo>
                  <a:pt x="135467" y="182880"/>
                  <a:pt x="137451" y="193621"/>
                  <a:pt x="142240" y="203200"/>
                </a:cubicBezTo>
                <a:cubicBezTo>
                  <a:pt x="164439" y="247597"/>
                  <a:pt x="162560" y="218391"/>
                  <a:pt x="162560" y="243840"/>
                </a:cubicBezTo>
              </a:path>
            </a:pathLst>
          </a:custGeom>
          <a:noFill/>
          <a:ln w="190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>
              <a:latin typeface="Agency FB" panose="020B0503020202020204" pitchFamily="34" charset="0"/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2879831" y="3541988"/>
            <a:ext cx="5150073" cy="1195765"/>
          </a:xfrm>
          <a:prstGeom prst="round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redondeado 21"/>
          <p:cNvSpPr/>
          <p:nvPr/>
        </p:nvSpPr>
        <p:spPr>
          <a:xfrm>
            <a:off x="888771" y="3809082"/>
            <a:ext cx="1447563" cy="50702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RTT = 650 </a:t>
            </a:r>
            <a:r>
              <a:rPr lang="en-US" sz="1600" dirty="0" err="1" smtClean="0">
                <a:solidFill>
                  <a:schemeClr val="tx1"/>
                </a:solidFill>
              </a:rPr>
              <a:t>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3367292" y="5161941"/>
            <a:ext cx="1099602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>
                <a:solidFill>
                  <a:schemeClr val="tx1"/>
                </a:solidFill>
              </a:rPr>
              <a:t>2M (RTN)</a:t>
            </a:r>
          </a:p>
        </p:txBody>
      </p:sp>
      <p:cxnSp>
        <p:nvCxnSpPr>
          <p:cNvPr id="4" name="Conector recto de flecha 3"/>
          <p:cNvCxnSpPr/>
          <p:nvPr/>
        </p:nvCxnSpPr>
        <p:spPr>
          <a:xfrm flipV="1">
            <a:off x="3279225" y="4991401"/>
            <a:ext cx="1187669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redondeado 43"/>
          <p:cNvSpPr/>
          <p:nvPr/>
        </p:nvSpPr>
        <p:spPr>
          <a:xfrm>
            <a:off x="6451237" y="5161941"/>
            <a:ext cx="1336925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>
                <a:solidFill>
                  <a:schemeClr val="tx1"/>
                </a:solidFill>
              </a:rPr>
              <a:t>10M (FWD)</a:t>
            </a:r>
          </a:p>
        </p:txBody>
      </p:sp>
      <p:cxnSp>
        <p:nvCxnSpPr>
          <p:cNvPr id="45" name="Conector recto de flecha 44"/>
          <p:cNvCxnSpPr/>
          <p:nvPr/>
        </p:nvCxnSpPr>
        <p:spPr>
          <a:xfrm flipH="1" flipV="1">
            <a:off x="6451237" y="4992059"/>
            <a:ext cx="892539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redondeado 47"/>
          <p:cNvSpPr/>
          <p:nvPr/>
        </p:nvSpPr>
        <p:spPr>
          <a:xfrm>
            <a:off x="4920319" y="2548833"/>
            <a:ext cx="1188692" cy="50702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Fixed BW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Flecha abajo 48"/>
          <p:cNvSpPr/>
          <p:nvPr/>
        </p:nvSpPr>
        <p:spPr>
          <a:xfrm>
            <a:off x="5357865" y="3093053"/>
            <a:ext cx="314866" cy="601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ángulo redondeado 49"/>
          <p:cNvSpPr/>
          <p:nvPr/>
        </p:nvSpPr>
        <p:spPr>
          <a:xfrm>
            <a:off x="9446318" y="1700213"/>
            <a:ext cx="1789241" cy="155858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Downloaded file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100kB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1MB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2MB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10MB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100MB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3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ector recto 37"/>
          <p:cNvCxnSpPr/>
          <p:nvPr/>
        </p:nvCxnSpPr>
        <p:spPr>
          <a:xfrm>
            <a:off x="4522189" y="4143023"/>
            <a:ext cx="4137262" cy="1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/>
              <a:t>E</a:t>
            </a:r>
            <a:r>
              <a:rPr lang="en-US" dirty="0" smtClean="0"/>
              <a:t>valuation Test bed – </a:t>
            </a:r>
            <a:r>
              <a:rPr lang="en-US" dirty="0" err="1" smtClean="0"/>
              <a:t>BoD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6" name="Marcador de contenido 4"/>
          <p:cNvSpPr txBox="1">
            <a:spLocks/>
          </p:cNvSpPr>
          <p:nvPr/>
        </p:nvSpPr>
        <p:spPr>
          <a:xfrm>
            <a:off x="5853739" y="1733672"/>
            <a:ext cx="5041082" cy="86469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2600" b="0" kern="1200" baseline="0">
                <a:solidFill>
                  <a:srgbClr val="03657C"/>
                </a:solidFill>
                <a:latin typeface="Neo Sans Light" panose="020B03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23" name="Grupo 22"/>
          <p:cNvGrpSpPr/>
          <p:nvPr/>
        </p:nvGrpSpPr>
        <p:grpSpPr>
          <a:xfrm>
            <a:off x="2419439" y="1897320"/>
            <a:ext cx="7418239" cy="3482316"/>
            <a:chOff x="1280795" y="1667056"/>
            <a:chExt cx="5970133" cy="1960064"/>
          </a:xfrm>
        </p:grpSpPr>
        <p:sp>
          <p:nvSpPr>
            <p:cNvPr id="24" name="Forma libre 23"/>
            <p:cNvSpPr/>
            <p:nvPr/>
          </p:nvSpPr>
          <p:spPr>
            <a:xfrm>
              <a:off x="6636082" y="2436728"/>
              <a:ext cx="73493" cy="220949"/>
            </a:xfrm>
            <a:custGeom>
              <a:avLst/>
              <a:gdLst>
                <a:gd name="connsiteX0" fmla="*/ 0 w 162599"/>
                <a:gd name="connsiteY0" fmla="*/ 0 h 243840"/>
                <a:gd name="connsiteX1" fmla="*/ 40640 w 162599"/>
                <a:gd name="connsiteY1" fmla="*/ 50800 h 243840"/>
                <a:gd name="connsiteX2" fmla="*/ 81280 w 162599"/>
                <a:gd name="connsiteY2" fmla="*/ 111760 h 243840"/>
                <a:gd name="connsiteX3" fmla="*/ 101600 w 162599"/>
                <a:gd name="connsiteY3" fmla="*/ 142240 h 243840"/>
                <a:gd name="connsiteX4" fmla="*/ 132080 w 162599"/>
                <a:gd name="connsiteY4" fmla="*/ 172720 h 243840"/>
                <a:gd name="connsiteX5" fmla="*/ 142240 w 162599"/>
                <a:gd name="connsiteY5" fmla="*/ 203200 h 243840"/>
                <a:gd name="connsiteX6" fmla="*/ 162560 w 162599"/>
                <a:gd name="connsiteY6" fmla="*/ 24384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599" h="243840">
                  <a:moveTo>
                    <a:pt x="0" y="0"/>
                  </a:moveTo>
                  <a:cubicBezTo>
                    <a:pt x="13547" y="16933"/>
                    <a:pt x="27885" y="33262"/>
                    <a:pt x="40640" y="50800"/>
                  </a:cubicBezTo>
                  <a:cubicBezTo>
                    <a:pt x="55004" y="70551"/>
                    <a:pt x="67733" y="91440"/>
                    <a:pt x="81280" y="111760"/>
                  </a:cubicBezTo>
                  <a:cubicBezTo>
                    <a:pt x="88053" y="121920"/>
                    <a:pt x="92966" y="133606"/>
                    <a:pt x="101600" y="142240"/>
                  </a:cubicBezTo>
                  <a:lnTo>
                    <a:pt x="132080" y="172720"/>
                  </a:lnTo>
                  <a:cubicBezTo>
                    <a:pt x="135467" y="182880"/>
                    <a:pt x="137451" y="193621"/>
                    <a:pt x="142240" y="203200"/>
                  </a:cubicBezTo>
                  <a:cubicBezTo>
                    <a:pt x="164439" y="247597"/>
                    <a:pt x="162560" y="218391"/>
                    <a:pt x="162560" y="243840"/>
                  </a:cubicBezTo>
                </a:path>
              </a:pathLst>
            </a:custGeom>
            <a:noFill/>
            <a:ln w="19050" cmpd="dbl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latin typeface="Agency FB" panose="020B0503020202020204" pitchFamily="34" charset="0"/>
              </a:endParaRPr>
            </a:p>
          </p:txBody>
        </p:sp>
        <p:sp>
          <p:nvSpPr>
            <p:cNvPr id="25" name="Rectángulo redondeado 24"/>
            <p:cNvSpPr/>
            <p:nvPr/>
          </p:nvSpPr>
          <p:spPr>
            <a:xfrm>
              <a:off x="1280795" y="1806921"/>
              <a:ext cx="1757680" cy="6187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dbl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latin typeface="Agency FB" panose="020B0503020202020204" pitchFamily="34" charset="0"/>
                </a:rPr>
                <a:t>TCP </a:t>
              </a:r>
              <a:r>
                <a:rPr lang="es-ES" sz="2000" dirty="0" err="1">
                  <a:latin typeface="Agency FB" panose="020B0503020202020204" pitchFamily="34" charset="0"/>
                </a:rPr>
                <a:t>client</a:t>
              </a:r>
              <a:r>
                <a:rPr lang="es-ES" sz="2000" dirty="0">
                  <a:latin typeface="Agency FB" panose="020B0503020202020204" pitchFamily="34" charset="0"/>
                </a:rPr>
                <a:t> (</a:t>
              </a:r>
              <a:r>
                <a:rPr lang="es-ES" sz="2000" dirty="0" err="1">
                  <a:latin typeface="Agency FB" panose="020B0503020202020204" pitchFamily="34" charset="0"/>
                </a:rPr>
                <a:t>curl</a:t>
              </a:r>
              <a:r>
                <a:rPr lang="es-ES" sz="2000" dirty="0">
                  <a:latin typeface="Agency FB" panose="020B0503020202020204" pitchFamily="34" charset="0"/>
                </a:rPr>
                <a:t>)</a:t>
              </a:r>
            </a:p>
            <a:p>
              <a:pPr algn="ctr"/>
              <a:r>
                <a:rPr lang="es-ES" sz="2000" dirty="0">
                  <a:latin typeface="Agency FB" panose="020B0503020202020204" pitchFamily="34" charset="0"/>
                </a:rPr>
                <a:t>QUIC </a:t>
              </a:r>
              <a:r>
                <a:rPr lang="es-ES" sz="2000" dirty="0" err="1">
                  <a:latin typeface="Agency FB" panose="020B0503020202020204" pitchFamily="34" charset="0"/>
                </a:rPr>
                <a:t>client</a:t>
              </a:r>
              <a:endParaRPr lang="es-ES" sz="2000" dirty="0">
                <a:latin typeface="Agency FB" panose="020B0503020202020204" pitchFamily="34" charset="0"/>
              </a:endParaRPr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2098267" y="2692318"/>
              <a:ext cx="1239520" cy="47752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dbl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PEP </a:t>
              </a:r>
            </a:p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(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satellite</a:t>
              </a:r>
              <a:r>
                <a:rPr lang="es-ES" sz="2000" dirty="0" smtClean="0">
                  <a:latin typeface="Agency FB" panose="020B0503020202020204" pitchFamily="34" charset="0"/>
                </a:rPr>
                <a:t> 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side</a:t>
              </a:r>
              <a:r>
                <a:rPr lang="es-ES" sz="2000" dirty="0" smtClean="0">
                  <a:latin typeface="Agency FB" panose="020B0503020202020204" pitchFamily="34" charset="0"/>
                </a:rPr>
                <a:t>)</a:t>
              </a:r>
              <a:endParaRPr lang="es-ES" sz="2000" dirty="0">
                <a:latin typeface="Agency FB" panose="020B0503020202020204" pitchFamily="34" charset="0"/>
              </a:endParaRPr>
            </a:p>
          </p:txBody>
        </p:sp>
        <p:sp>
          <p:nvSpPr>
            <p:cNvPr id="27" name="Rectángulo redondeado 26"/>
            <p:cNvSpPr/>
            <p:nvPr/>
          </p:nvSpPr>
          <p:spPr>
            <a:xfrm>
              <a:off x="3408905" y="2692318"/>
              <a:ext cx="1385571" cy="47752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dbl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 err="1" smtClean="0">
                  <a:latin typeface="Agency FB" panose="020B0503020202020204" pitchFamily="34" charset="0"/>
                </a:rPr>
                <a:t>Satellite</a:t>
              </a:r>
              <a:r>
                <a:rPr lang="es-ES" sz="2000" dirty="0" smtClean="0">
                  <a:latin typeface="Agency FB" panose="020B0503020202020204" pitchFamily="34" charset="0"/>
                </a:rPr>
                <a:t> 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network</a:t>
              </a:r>
              <a:endParaRPr lang="es-ES" sz="2000" dirty="0" smtClean="0">
                <a:latin typeface="Agency FB" panose="020B0503020202020204" pitchFamily="34" charset="0"/>
              </a:endParaRPr>
            </a:p>
            <a:p>
              <a:pPr algn="ctr"/>
              <a:r>
                <a:rPr lang="es-ES" sz="2000" dirty="0" err="1">
                  <a:latin typeface="Agency FB" panose="020B0503020202020204" pitchFamily="34" charset="0"/>
                </a:rPr>
                <a:t>e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mulator</a:t>
              </a:r>
              <a:r>
                <a:rPr lang="es-ES" sz="2000" dirty="0" smtClean="0">
                  <a:latin typeface="Agency FB" panose="020B0503020202020204" pitchFamily="34" charset="0"/>
                </a:rPr>
                <a:t> (AINE)</a:t>
              </a:r>
            </a:p>
          </p:txBody>
        </p:sp>
        <p:sp>
          <p:nvSpPr>
            <p:cNvPr id="28" name="Rectángulo redondeado 27"/>
            <p:cNvSpPr/>
            <p:nvPr/>
          </p:nvSpPr>
          <p:spPr>
            <a:xfrm>
              <a:off x="4855436" y="2692318"/>
              <a:ext cx="1167197" cy="47752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dbl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PEP </a:t>
              </a:r>
            </a:p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(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ground-side</a:t>
              </a:r>
              <a:r>
                <a:rPr lang="es-ES" sz="2000" dirty="0" smtClean="0">
                  <a:latin typeface="Agency FB" panose="020B0503020202020204" pitchFamily="34" charset="0"/>
                </a:rPr>
                <a:t>)</a:t>
              </a:r>
              <a:endParaRPr lang="es-ES" sz="2000" dirty="0">
                <a:latin typeface="Agency FB" panose="020B0503020202020204" pitchFamily="34" charset="0"/>
              </a:endParaRPr>
            </a:p>
          </p:txBody>
        </p:sp>
        <p:sp>
          <p:nvSpPr>
            <p:cNvPr id="29" name="Rectángulo redondeado 28"/>
            <p:cNvSpPr/>
            <p:nvPr/>
          </p:nvSpPr>
          <p:spPr>
            <a:xfrm>
              <a:off x="6232319" y="2606783"/>
              <a:ext cx="1018609" cy="64858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dbl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 err="1" smtClean="0">
                  <a:latin typeface="Agency FB" panose="020B0503020202020204" pitchFamily="34" charset="0"/>
                </a:rPr>
                <a:t>Terr</a:t>
              </a:r>
              <a:r>
                <a:rPr lang="es-ES" sz="2000" dirty="0" smtClean="0">
                  <a:latin typeface="Agency FB" panose="020B0503020202020204" pitchFamily="34" charset="0"/>
                </a:rPr>
                <a:t> 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Delay</a:t>
              </a:r>
              <a:r>
                <a:rPr lang="es-ES" sz="2000" dirty="0" smtClean="0">
                  <a:latin typeface="Agency FB" panose="020B0503020202020204" pitchFamily="34" charset="0"/>
                </a:rPr>
                <a:t> </a:t>
              </a:r>
              <a:r>
                <a:rPr lang="es-ES" sz="2000" dirty="0" err="1" smtClean="0">
                  <a:latin typeface="Agency FB" panose="020B0503020202020204" pitchFamily="34" charset="0"/>
                </a:rPr>
                <a:t>Emul</a:t>
              </a:r>
              <a:r>
                <a:rPr lang="es-ES" sz="2000" dirty="0" smtClean="0">
                  <a:latin typeface="Agency FB" panose="020B0503020202020204" pitchFamily="34" charset="0"/>
                </a:rPr>
                <a:t> </a:t>
              </a:r>
            </a:p>
            <a:p>
              <a:pPr algn="ctr"/>
              <a:r>
                <a:rPr lang="es-ES" sz="2000" dirty="0" smtClean="0">
                  <a:latin typeface="Agency FB" panose="020B0503020202020204" pitchFamily="34" charset="0"/>
                </a:rPr>
                <a:t>(10 ms)</a:t>
              </a:r>
              <a:endParaRPr lang="es-ES" sz="2000" dirty="0">
                <a:latin typeface="Agency FB" panose="020B0503020202020204" pitchFamily="34" charset="0"/>
              </a:endParaRPr>
            </a:p>
          </p:txBody>
        </p:sp>
        <p:sp>
          <p:nvSpPr>
            <p:cNvPr id="31" name="Rectángulo redondeado 30"/>
            <p:cNvSpPr/>
            <p:nvPr/>
          </p:nvSpPr>
          <p:spPr>
            <a:xfrm>
              <a:off x="5361306" y="1806921"/>
              <a:ext cx="1757680" cy="61877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dbl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latin typeface="Agency FB" panose="020B0503020202020204" pitchFamily="34" charset="0"/>
                </a:rPr>
                <a:t>TCP server (Apache)</a:t>
              </a:r>
            </a:p>
            <a:p>
              <a:pPr algn="ctr"/>
              <a:r>
                <a:rPr lang="es-ES" sz="2000" dirty="0">
                  <a:latin typeface="Agency FB" panose="020B0503020202020204" pitchFamily="34" charset="0"/>
                </a:rPr>
                <a:t>QUIC server</a:t>
              </a:r>
            </a:p>
          </p:txBody>
        </p:sp>
        <p:sp>
          <p:nvSpPr>
            <p:cNvPr id="32" name="Forma libre 31"/>
            <p:cNvSpPr/>
            <p:nvPr/>
          </p:nvSpPr>
          <p:spPr>
            <a:xfrm>
              <a:off x="2901950" y="3627120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mpd="dbl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latin typeface="Agency FB" panose="020B0503020202020204" pitchFamily="34" charset="0"/>
              </a:endParaRPr>
            </a:p>
          </p:txBody>
        </p:sp>
        <p:sp>
          <p:nvSpPr>
            <p:cNvPr id="34" name="Forma libre 33"/>
            <p:cNvSpPr/>
            <p:nvPr/>
          </p:nvSpPr>
          <p:spPr>
            <a:xfrm>
              <a:off x="4358640" y="3616960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mpd="dbl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latin typeface="Agency FB" panose="020B0503020202020204" pitchFamily="34" charset="0"/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1674494" y="1669539"/>
              <a:ext cx="881725" cy="1989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SATELLITE</a:t>
              </a:r>
              <a:endParaRPr lang="es-ES" sz="1200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5742614" y="1667056"/>
              <a:ext cx="881725" cy="1989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GROUND</a:t>
              </a:r>
              <a:endParaRPr lang="es-ES" sz="1200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9" name="Forma libre 38"/>
          <p:cNvSpPr/>
          <p:nvPr/>
        </p:nvSpPr>
        <p:spPr>
          <a:xfrm>
            <a:off x="3802190" y="3227537"/>
            <a:ext cx="97144" cy="261695"/>
          </a:xfrm>
          <a:custGeom>
            <a:avLst/>
            <a:gdLst>
              <a:gd name="connsiteX0" fmla="*/ 0 w 162599"/>
              <a:gd name="connsiteY0" fmla="*/ 0 h 243840"/>
              <a:gd name="connsiteX1" fmla="*/ 40640 w 162599"/>
              <a:gd name="connsiteY1" fmla="*/ 50800 h 243840"/>
              <a:gd name="connsiteX2" fmla="*/ 81280 w 162599"/>
              <a:gd name="connsiteY2" fmla="*/ 111760 h 243840"/>
              <a:gd name="connsiteX3" fmla="*/ 101600 w 162599"/>
              <a:gd name="connsiteY3" fmla="*/ 142240 h 243840"/>
              <a:gd name="connsiteX4" fmla="*/ 132080 w 162599"/>
              <a:gd name="connsiteY4" fmla="*/ 172720 h 243840"/>
              <a:gd name="connsiteX5" fmla="*/ 142240 w 162599"/>
              <a:gd name="connsiteY5" fmla="*/ 203200 h 243840"/>
              <a:gd name="connsiteX6" fmla="*/ 162560 w 162599"/>
              <a:gd name="connsiteY6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99" h="243840">
                <a:moveTo>
                  <a:pt x="0" y="0"/>
                </a:moveTo>
                <a:cubicBezTo>
                  <a:pt x="13547" y="16933"/>
                  <a:pt x="27885" y="33262"/>
                  <a:pt x="40640" y="50800"/>
                </a:cubicBezTo>
                <a:cubicBezTo>
                  <a:pt x="55004" y="70551"/>
                  <a:pt x="67733" y="91440"/>
                  <a:pt x="81280" y="111760"/>
                </a:cubicBezTo>
                <a:cubicBezTo>
                  <a:pt x="88053" y="121920"/>
                  <a:pt x="92966" y="133606"/>
                  <a:pt x="101600" y="142240"/>
                </a:cubicBezTo>
                <a:lnTo>
                  <a:pt x="132080" y="172720"/>
                </a:lnTo>
                <a:cubicBezTo>
                  <a:pt x="135467" y="182880"/>
                  <a:pt x="137451" y="193621"/>
                  <a:pt x="142240" y="203200"/>
                </a:cubicBezTo>
                <a:cubicBezTo>
                  <a:pt x="164439" y="247597"/>
                  <a:pt x="162560" y="218391"/>
                  <a:pt x="162560" y="243840"/>
                </a:cubicBezTo>
              </a:path>
            </a:pathLst>
          </a:custGeom>
          <a:noFill/>
          <a:ln w="190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>
              <a:latin typeface="Agency FB" panose="020B0503020202020204" pitchFamily="34" charset="0"/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3289732" y="3541988"/>
            <a:ext cx="5150073" cy="1195765"/>
          </a:xfrm>
          <a:prstGeom prst="round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ángulo redondeado 39"/>
          <p:cNvSpPr/>
          <p:nvPr/>
        </p:nvSpPr>
        <p:spPr>
          <a:xfrm>
            <a:off x="4870967" y="2145809"/>
            <a:ext cx="2351237" cy="95141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RTN link with 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Bandwidth On Demand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20k CRA, 2M VBDC</a:t>
            </a:r>
          </a:p>
        </p:txBody>
      </p:sp>
      <p:sp>
        <p:nvSpPr>
          <p:cNvPr id="43" name="Rectángulo redondeado 42"/>
          <p:cNvSpPr/>
          <p:nvPr/>
        </p:nvSpPr>
        <p:spPr>
          <a:xfrm>
            <a:off x="3777193" y="5161941"/>
            <a:ext cx="1099602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>
                <a:solidFill>
                  <a:schemeClr val="tx1"/>
                </a:solidFill>
              </a:rPr>
              <a:t>2M (RTN)</a:t>
            </a:r>
          </a:p>
        </p:txBody>
      </p:sp>
      <p:cxnSp>
        <p:nvCxnSpPr>
          <p:cNvPr id="4" name="Conector recto de flecha 3"/>
          <p:cNvCxnSpPr/>
          <p:nvPr/>
        </p:nvCxnSpPr>
        <p:spPr>
          <a:xfrm flipV="1">
            <a:off x="3689126" y="4991401"/>
            <a:ext cx="1187669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redondeado 43"/>
          <p:cNvSpPr/>
          <p:nvPr/>
        </p:nvSpPr>
        <p:spPr>
          <a:xfrm>
            <a:off x="6861138" y="5161941"/>
            <a:ext cx="1336925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>
                <a:solidFill>
                  <a:schemeClr val="tx1"/>
                </a:solidFill>
              </a:rPr>
              <a:t>10M (FWD)</a:t>
            </a:r>
          </a:p>
        </p:txBody>
      </p:sp>
      <p:cxnSp>
        <p:nvCxnSpPr>
          <p:cNvPr id="45" name="Conector recto de flecha 44"/>
          <p:cNvCxnSpPr/>
          <p:nvPr/>
        </p:nvCxnSpPr>
        <p:spPr>
          <a:xfrm flipH="1" flipV="1">
            <a:off x="6861138" y="4992059"/>
            <a:ext cx="892539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echa abajo 2"/>
          <p:cNvSpPr/>
          <p:nvPr/>
        </p:nvSpPr>
        <p:spPr>
          <a:xfrm>
            <a:off x="5767133" y="3111043"/>
            <a:ext cx="314866" cy="601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redondeado 29"/>
          <p:cNvSpPr/>
          <p:nvPr/>
        </p:nvSpPr>
        <p:spPr>
          <a:xfrm>
            <a:off x="610848" y="3793921"/>
            <a:ext cx="2297785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>
                <a:solidFill>
                  <a:schemeClr val="tx1"/>
                </a:solidFill>
              </a:rPr>
              <a:t>Average RTT = 625 </a:t>
            </a:r>
            <a:r>
              <a:rPr lang="en-US" sz="1700" dirty="0" err="1" smtClean="0">
                <a:solidFill>
                  <a:schemeClr val="tx1"/>
                </a:solidFill>
              </a:rPr>
              <a:t>ms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33" name="Rectángulo redondeado 32"/>
          <p:cNvSpPr/>
          <p:nvPr/>
        </p:nvSpPr>
        <p:spPr>
          <a:xfrm>
            <a:off x="9798906" y="1719125"/>
            <a:ext cx="1789241" cy="155858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Downloaded file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100kB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1MB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2MB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10MB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100MB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9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67" y="1422400"/>
            <a:ext cx="10751666" cy="503757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 Performance with a short file transfer </a:t>
            </a:r>
            <a:endParaRPr lang="en-US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2011457" y="3668809"/>
            <a:ext cx="752764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>
                <a:solidFill>
                  <a:schemeClr val="tx1"/>
                </a:solidFill>
              </a:rPr>
              <a:t>QUIC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2957387" y="3668809"/>
            <a:ext cx="752764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3850767" y="4531416"/>
            <a:ext cx="1667164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TCP &amp; PEPs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8311035" y="1125538"/>
            <a:ext cx="3543260" cy="982019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Effects of connection set-up and initial congestion window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410192" y="5831215"/>
            <a:ext cx="2658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q</a:t>
            </a:r>
            <a:r>
              <a:rPr lang="en-US" sz="1400" dirty="0" err="1" smtClean="0"/>
              <a:t>uicly</a:t>
            </a:r>
            <a:r>
              <a:rPr lang="en-US" sz="1400" dirty="0" smtClean="0"/>
              <a:t>, March 2020, IETF draft-27</a:t>
            </a:r>
          </a:p>
          <a:p>
            <a:r>
              <a:rPr lang="en-US" sz="1400" dirty="0" smtClean="0"/>
              <a:t>https</a:t>
            </a:r>
            <a:r>
              <a:rPr lang="en-US" sz="1400" dirty="0"/>
              <a:t>://github.com/uoaerg/quicly</a:t>
            </a:r>
          </a:p>
        </p:txBody>
      </p:sp>
    </p:spTree>
    <p:extLst>
      <p:ext uri="{BB962C8B-B14F-4D97-AF65-F5344CB8AC3E}">
        <p14:creationId xmlns:p14="http://schemas.microsoft.com/office/powerpoint/2010/main" val="34945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42" y="1422400"/>
            <a:ext cx="10921194" cy="4322111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>
          <a:xfrm>
            <a:off x="7783393" y="984635"/>
            <a:ext cx="3185962" cy="9721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QUIC supports 1-RTT connection set-up</a:t>
            </a:r>
            <a:endParaRPr lang="en-US" b="1" dirty="0"/>
          </a:p>
        </p:txBody>
      </p:sp>
      <p:cxnSp>
        <p:nvCxnSpPr>
          <p:cNvPr id="9" name="Conector curvado 8"/>
          <p:cNvCxnSpPr/>
          <p:nvPr/>
        </p:nvCxnSpPr>
        <p:spPr>
          <a:xfrm rot="5400000">
            <a:off x="8779421" y="1996654"/>
            <a:ext cx="729708" cy="74146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ángulo redondeado 19"/>
          <p:cNvSpPr/>
          <p:nvPr/>
        </p:nvSpPr>
        <p:spPr>
          <a:xfrm>
            <a:off x="127383" y="1214137"/>
            <a:ext cx="3185962" cy="9721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But initial QUIC packet is larger. This is noticeable with </a:t>
            </a:r>
            <a:r>
              <a:rPr lang="en-US" b="1" dirty="0" err="1" smtClean="0"/>
              <a:t>BoD</a:t>
            </a:r>
            <a:r>
              <a:rPr lang="en-US" b="1" dirty="0" smtClean="0"/>
              <a:t>.</a:t>
            </a:r>
            <a:endParaRPr lang="en-US" b="1" dirty="0"/>
          </a:p>
        </p:txBody>
      </p:sp>
      <p:cxnSp>
        <p:nvCxnSpPr>
          <p:cNvPr id="21" name="Conector curvado 20"/>
          <p:cNvCxnSpPr/>
          <p:nvPr/>
        </p:nvCxnSpPr>
        <p:spPr>
          <a:xfrm>
            <a:off x="1393272" y="2048277"/>
            <a:ext cx="912915" cy="512044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Abrir llave 22"/>
          <p:cNvSpPr/>
          <p:nvPr/>
        </p:nvSpPr>
        <p:spPr>
          <a:xfrm>
            <a:off x="2444818" y="2455221"/>
            <a:ext cx="156394" cy="2637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brir llave 23"/>
          <p:cNvSpPr/>
          <p:nvPr/>
        </p:nvSpPr>
        <p:spPr>
          <a:xfrm flipH="1">
            <a:off x="8564038" y="2504637"/>
            <a:ext cx="70875" cy="47610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ángulo redondeado 36"/>
          <p:cNvSpPr/>
          <p:nvPr/>
        </p:nvSpPr>
        <p:spPr>
          <a:xfrm>
            <a:off x="4002047" y="5466698"/>
            <a:ext cx="3705183" cy="9721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QUIC/</a:t>
            </a:r>
            <a:r>
              <a:rPr lang="en-US" b="1" dirty="0" err="1" smtClean="0"/>
              <a:t>quicly</a:t>
            </a:r>
            <a:r>
              <a:rPr lang="en-US" b="1" dirty="0" smtClean="0"/>
              <a:t> performance similar to TCP </a:t>
            </a:r>
            <a:r>
              <a:rPr lang="en-US" b="1" dirty="0" err="1" smtClean="0"/>
              <a:t>NewReno</a:t>
            </a:r>
            <a:r>
              <a:rPr lang="en-US" b="1" dirty="0" smtClean="0"/>
              <a:t> with TLSv1.3</a:t>
            </a:r>
            <a:endParaRPr lang="en-US" b="1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1720364" y="4082697"/>
            <a:ext cx="724454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>
                <a:solidFill>
                  <a:schemeClr val="tx1"/>
                </a:solidFill>
              </a:rPr>
              <a:t>QUIC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2632742" y="4082697"/>
            <a:ext cx="737833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28" name="Rectángulo redondeado 27"/>
          <p:cNvSpPr/>
          <p:nvPr/>
        </p:nvSpPr>
        <p:spPr>
          <a:xfrm>
            <a:off x="6818465" y="4109387"/>
            <a:ext cx="724454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>
                <a:solidFill>
                  <a:schemeClr val="tx1"/>
                </a:solidFill>
              </a:rPr>
              <a:t>QUIC</a:t>
            </a:r>
          </a:p>
        </p:txBody>
      </p:sp>
      <p:sp>
        <p:nvSpPr>
          <p:cNvPr id="29" name="Rectángulo redondeado 28"/>
          <p:cNvSpPr/>
          <p:nvPr/>
        </p:nvSpPr>
        <p:spPr>
          <a:xfrm>
            <a:off x="7730843" y="4109387"/>
            <a:ext cx="737833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550863" y="476251"/>
            <a:ext cx="10585697" cy="946149"/>
          </a:xfrm>
        </p:spPr>
        <p:txBody>
          <a:bodyPr/>
          <a:lstStyle/>
          <a:p>
            <a:r>
              <a:rPr lang="en-US" dirty="0" smtClean="0"/>
              <a:t>QUIC Performance with a short file transfer 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9410192" y="5831215"/>
            <a:ext cx="2658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q</a:t>
            </a:r>
            <a:r>
              <a:rPr lang="en-US" sz="1400" dirty="0" err="1" smtClean="0"/>
              <a:t>uicly</a:t>
            </a:r>
            <a:r>
              <a:rPr lang="en-US" sz="1400" dirty="0" smtClean="0"/>
              <a:t>, March 2020, IETF draft-27</a:t>
            </a:r>
          </a:p>
          <a:p>
            <a:r>
              <a:rPr lang="en-US" sz="1400" dirty="0" smtClean="0"/>
              <a:t>https</a:t>
            </a:r>
            <a:r>
              <a:rPr lang="en-US" sz="1400" dirty="0"/>
              <a:t>://github.com/uoaerg/quicly</a:t>
            </a:r>
          </a:p>
        </p:txBody>
      </p:sp>
    </p:spTree>
    <p:extLst>
      <p:ext uri="{BB962C8B-B14F-4D97-AF65-F5344CB8AC3E}">
        <p14:creationId xmlns:p14="http://schemas.microsoft.com/office/powerpoint/2010/main" val="41205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28" y="1672746"/>
            <a:ext cx="11168743" cy="4672492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5484408" y="1125538"/>
            <a:ext cx="3185962" cy="12568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Much better performance with PEPs (Fast Start, high IW).</a:t>
            </a:r>
            <a:endParaRPr lang="en-US" b="1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3752193" y="4789492"/>
            <a:ext cx="1860331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TCP &amp; PEPs</a:t>
            </a:r>
          </a:p>
        </p:txBody>
      </p:sp>
      <p:sp>
        <p:nvSpPr>
          <p:cNvPr id="38" name="Rectángulo redondeado 37"/>
          <p:cNvSpPr/>
          <p:nvPr/>
        </p:nvSpPr>
        <p:spPr>
          <a:xfrm>
            <a:off x="8867526" y="4816905"/>
            <a:ext cx="1860331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TCP &amp; PEPs</a:t>
            </a:r>
          </a:p>
        </p:txBody>
      </p:sp>
      <p:cxnSp>
        <p:nvCxnSpPr>
          <p:cNvPr id="39" name="Conector curvado 38"/>
          <p:cNvCxnSpPr/>
          <p:nvPr/>
        </p:nvCxnSpPr>
        <p:spPr>
          <a:xfrm rot="5400000">
            <a:off x="4501944" y="2431406"/>
            <a:ext cx="1821768" cy="17236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 curvado 47"/>
          <p:cNvCxnSpPr/>
          <p:nvPr/>
        </p:nvCxnSpPr>
        <p:spPr>
          <a:xfrm rot="16200000" flipH="1">
            <a:off x="7571945" y="2295752"/>
            <a:ext cx="1924913" cy="189185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ítulo 1"/>
          <p:cNvSpPr txBox="1">
            <a:spLocks/>
          </p:cNvSpPr>
          <p:nvPr/>
        </p:nvSpPr>
        <p:spPr>
          <a:xfrm>
            <a:off x="577141" y="502528"/>
            <a:ext cx="10585697" cy="9461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Noe Display" panose="020A0500090400000002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QUIC Performance with a short file transfer </a:t>
            </a:r>
            <a:endParaRPr lang="en-US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1738188" y="3931761"/>
            <a:ext cx="752764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>
                <a:solidFill>
                  <a:schemeClr val="tx1"/>
                </a:solidFill>
              </a:rPr>
              <a:t>QUIC</a:t>
            </a:r>
          </a:p>
        </p:txBody>
      </p:sp>
      <p:sp>
        <p:nvSpPr>
          <p:cNvPr id="59" name="Rectángulo redondeado 58"/>
          <p:cNvSpPr/>
          <p:nvPr/>
        </p:nvSpPr>
        <p:spPr>
          <a:xfrm>
            <a:off x="2852284" y="3659385"/>
            <a:ext cx="752764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9525805" y="5999378"/>
            <a:ext cx="2658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q</a:t>
            </a:r>
            <a:r>
              <a:rPr lang="en-US" sz="1400" dirty="0" err="1" smtClean="0"/>
              <a:t>uicly</a:t>
            </a:r>
            <a:r>
              <a:rPr lang="en-US" sz="1400" dirty="0" smtClean="0"/>
              <a:t>, March 2020, IETF draft-27</a:t>
            </a:r>
          </a:p>
          <a:p>
            <a:r>
              <a:rPr lang="en-US" sz="1400" dirty="0" smtClean="0"/>
              <a:t>https</a:t>
            </a:r>
            <a:r>
              <a:rPr lang="en-US" sz="1400" dirty="0"/>
              <a:t>://github.com/uoaerg/quicly</a:t>
            </a:r>
          </a:p>
        </p:txBody>
      </p:sp>
    </p:spTree>
    <p:extLst>
      <p:ext uri="{BB962C8B-B14F-4D97-AF65-F5344CB8AC3E}">
        <p14:creationId xmlns:p14="http://schemas.microsoft.com/office/powerpoint/2010/main" val="1395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1422400"/>
            <a:ext cx="11084431" cy="482074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 Performance with a </a:t>
            </a:r>
            <a:r>
              <a:rPr lang="en-US" dirty="0" smtClean="0"/>
              <a:t>medium </a:t>
            </a:r>
            <a:r>
              <a:rPr lang="en-US" dirty="0"/>
              <a:t>file transfer 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8074121" y="1214137"/>
            <a:ext cx="3062439" cy="9721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Performance with PEPs is still much better</a:t>
            </a:r>
            <a:endParaRPr lang="en-US" b="1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3720664" y="4311222"/>
            <a:ext cx="1860331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TCP &amp; PEPs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1860365" y="3367772"/>
            <a:ext cx="752764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>
                <a:solidFill>
                  <a:schemeClr val="tx1"/>
                </a:solidFill>
              </a:rPr>
              <a:t>QUIC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2852284" y="3367771"/>
            <a:ext cx="752764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042331" y="5873255"/>
            <a:ext cx="2658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q</a:t>
            </a:r>
            <a:r>
              <a:rPr lang="en-US" sz="1400" dirty="0" err="1" smtClean="0"/>
              <a:t>uicly</a:t>
            </a:r>
            <a:r>
              <a:rPr lang="en-US" sz="1400" dirty="0" smtClean="0"/>
              <a:t>, March 2020, IETF draft-27</a:t>
            </a:r>
          </a:p>
          <a:p>
            <a:r>
              <a:rPr lang="en-US" sz="1400" dirty="0" smtClean="0"/>
              <a:t>https</a:t>
            </a:r>
            <a:r>
              <a:rPr lang="en-US" sz="1400" dirty="0"/>
              <a:t>://github.com/uoaerg/quicly</a:t>
            </a:r>
          </a:p>
        </p:txBody>
      </p:sp>
    </p:spTree>
    <p:extLst>
      <p:ext uri="{BB962C8B-B14F-4D97-AF65-F5344CB8AC3E}">
        <p14:creationId xmlns:p14="http://schemas.microsoft.com/office/powerpoint/2010/main" val="72852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33" y="1524001"/>
            <a:ext cx="10228534" cy="469254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 Performance with a </a:t>
            </a:r>
            <a:r>
              <a:rPr lang="en-US" dirty="0" smtClean="0"/>
              <a:t>long </a:t>
            </a:r>
            <a:r>
              <a:rPr lang="en-US" dirty="0"/>
              <a:t>file transfer 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ángulo redondeado 4"/>
          <p:cNvSpPr/>
          <p:nvPr/>
        </p:nvSpPr>
        <p:spPr>
          <a:xfrm>
            <a:off x="4238381" y="4029847"/>
            <a:ext cx="4705922" cy="9721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Performance differences with /without  PEPs become less relevant. </a:t>
            </a:r>
          </a:p>
          <a:p>
            <a:pPr algn="ctr"/>
            <a:r>
              <a:rPr lang="en-US" b="1" dirty="0" smtClean="0"/>
              <a:t>Data rate becomes main performance driver.</a:t>
            </a:r>
            <a:endParaRPr lang="en-US" b="1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1925053" y="3109155"/>
            <a:ext cx="3869356" cy="19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6612897" y="3261058"/>
            <a:ext cx="3869356" cy="19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9010803" y="5831215"/>
            <a:ext cx="2658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q</a:t>
            </a:r>
            <a:r>
              <a:rPr lang="en-US" sz="1400" dirty="0" err="1" smtClean="0"/>
              <a:t>uicly</a:t>
            </a:r>
            <a:r>
              <a:rPr lang="en-US" sz="1400" dirty="0" smtClean="0"/>
              <a:t>, March 2020, IETF draft-27</a:t>
            </a:r>
          </a:p>
          <a:p>
            <a:r>
              <a:rPr lang="en-US" sz="1400" dirty="0" smtClean="0"/>
              <a:t>https</a:t>
            </a:r>
            <a:r>
              <a:rPr lang="en-US" sz="1400" dirty="0"/>
              <a:t>://github.com/uoaerg/quicly</a:t>
            </a:r>
          </a:p>
        </p:txBody>
      </p:sp>
    </p:spTree>
    <p:extLst>
      <p:ext uri="{BB962C8B-B14F-4D97-AF65-F5344CB8AC3E}">
        <p14:creationId xmlns:p14="http://schemas.microsoft.com/office/powerpoint/2010/main" val="3827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25" y="1414144"/>
            <a:ext cx="11982875" cy="46786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tests with Chromium IETF QUIC</a:t>
            </a:r>
            <a:endParaRPr lang="en-US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510384" y="1291406"/>
            <a:ext cx="3999961" cy="9721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Better performance of Chromium QUIC</a:t>
            </a:r>
          </a:p>
          <a:p>
            <a:pPr algn="ctr"/>
            <a:r>
              <a:rPr lang="en-US" b="1" dirty="0" smtClean="0"/>
              <a:t>IW = 32 instead of IW = 10</a:t>
            </a:r>
            <a:endParaRPr lang="en-US" b="1" dirty="0"/>
          </a:p>
        </p:txBody>
      </p:sp>
      <p:cxnSp>
        <p:nvCxnSpPr>
          <p:cNvPr id="34" name="Conector curvado 33"/>
          <p:cNvCxnSpPr/>
          <p:nvPr/>
        </p:nvCxnSpPr>
        <p:spPr>
          <a:xfrm rot="5400000">
            <a:off x="7547865" y="2622498"/>
            <a:ext cx="1436935" cy="15754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924911" y="4170173"/>
            <a:ext cx="1355835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>
                <a:solidFill>
                  <a:schemeClr val="tx1"/>
                </a:solidFill>
              </a:rPr>
              <a:t>QUIC - </a:t>
            </a:r>
            <a:r>
              <a:rPr lang="en-US" sz="1700" dirty="0" err="1" smtClean="0">
                <a:solidFill>
                  <a:schemeClr val="tx1"/>
                </a:solidFill>
              </a:rPr>
              <a:t>quicly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1912884" y="3291675"/>
            <a:ext cx="1860330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>
                <a:solidFill>
                  <a:schemeClr val="tx1"/>
                </a:solidFill>
              </a:rPr>
              <a:t>QUIC - Chromium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6584730" y="3419739"/>
            <a:ext cx="1355835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>
                <a:solidFill>
                  <a:schemeClr val="tx1"/>
                </a:solidFill>
              </a:rPr>
              <a:t>QUIC - </a:t>
            </a:r>
            <a:r>
              <a:rPr lang="en-US" sz="1700" dirty="0" err="1" smtClean="0">
                <a:solidFill>
                  <a:schemeClr val="tx1"/>
                </a:solidFill>
              </a:rPr>
              <a:t>quicly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7562663" y="4214692"/>
            <a:ext cx="1865115" cy="54475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>
                <a:solidFill>
                  <a:schemeClr val="tx1"/>
                </a:solidFill>
              </a:rPr>
              <a:t>QUIC - Chromium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912884" y="6120969"/>
            <a:ext cx="9923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Chromium QUIC, IETF draft-29</a:t>
            </a:r>
            <a:r>
              <a:rPr lang="en-US" dirty="0"/>
              <a:t>, </a:t>
            </a:r>
            <a:r>
              <a:rPr lang="en-US" dirty="0" smtClean="0"/>
              <a:t>retrieved 3/06/2020 </a:t>
            </a:r>
            <a:r>
              <a:rPr lang="en-US" dirty="0"/>
              <a:t>(https://</a:t>
            </a:r>
            <a:r>
              <a:rPr lang="en-US" dirty="0" smtClean="0"/>
              <a:t>www.chromium.org/quic/playing-with-quic)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_PORTADA">
  <a:themeElements>
    <a:clrScheme name="Defensa">
      <a:dk1>
        <a:srgbClr val="004254"/>
      </a:dk1>
      <a:lt1>
        <a:srgbClr val="E8E8E8"/>
      </a:lt1>
      <a:dk2>
        <a:srgbClr val="03657C"/>
      </a:dk2>
      <a:lt2>
        <a:srgbClr val="FFFFFF"/>
      </a:lt2>
      <a:accent1>
        <a:srgbClr val="FBBB21"/>
      </a:accent1>
      <a:accent2>
        <a:srgbClr val="11523D"/>
      </a:accent2>
      <a:accent3>
        <a:srgbClr val="4D7D6F"/>
      </a:accent3>
      <a:accent4>
        <a:srgbClr val="88A89D"/>
      </a:accent4>
      <a:accent5>
        <a:srgbClr val="25926E"/>
      </a:accent5>
      <a:accent6>
        <a:srgbClr val="5BAE92"/>
      </a:accent6>
      <a:hlink>
        <a:srgbClr val="03657C"/>
      </a:hlink>
      <a:folHlink>
        <a:srgbClr val="646E78"/>
      </a:folHlink>
    </a:clrScheme>
    <a:fontScheme name="Indra Externa">
      <a:majorFont>
        <a:latin typeface="Noe Display"/>
        <a:ea typeface=""/>
        <a:cs typeface=""/>
      </a:majorFont>
      <a:minorFont>
        <a:latin typeface="Neo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39B3BFB5-37BA-4693-94AC-C22EF308E7F8}" vid="{8C28B9BE-8D74-4C13-B231-97A2BB77B7DA}"/>
    </a:ext>
  </a:extLst>
</a:theme>
</file>

<file path=ppt/theme/theme2.xml><?xml version="1.0" encoding="utf-8"?>
<a:theme xmlns:a="http://schemas.openxmlformats.org/drawingml/2006/main" name="1_INDICE">
  <a:themeElements>
    <a:clrScheme name="Defensa">
      <a:dk1>
        <a:srgbClr val="004254"/>
      </a:dk1>
      <a:lt1>
        <a:srgbClr val="E8E8E8"/>
      </a:lt1>
      <a:dk2>
        <a:srgbClr val="03657C"/>
      </a:dk2>
      <a:lt2>
        <a:srgbClr val="FFFFFF"/>
      </a:lt2>
      <a:accent1>
        <a:srgbClr val="FBBB21"/>
      </a:accent1>
      <a:accent2>
        <a:srgbClr val="11523D"/>
      </a:accent2>
      <a:accent3>
        <a:srgbClr val="4D7D6F"/>
      </a:accent3>
      <a:accent4>
        <a:srgbClr val="88A89D"/>
      </a:accent4>
      <a:accent5>
        <a:srgbClr val="25926E"/>
      </a:accent5>
      <a:accent6>
        <a:srgbClr val="5BAE92"/>
      </a:accent6>
      <a:hlink>
        <a:srgbClr val="03657C"/>
      </a:hlink>
      <a:folHlink>
        <a:srgbClr val="646E78"/>
      </a:folHlink>
    </a:clrScheme>
    <a:fontScheme name="Indra Externa">
      <a:majorFont>
        <a:latin typeface="Noe Display"/>
        <a:ea typeface=""/>
        <a:cs typeface=""/>
      </a:majorFont>
      <a:minorFont>
        <a:latin typeface="Neo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lnSpc>
            <a:spcPts val="2500"/>
          </a:lnSpc>
          <a:spcAft>
            <a:spcPts val="600"/>
          </a:spcAft>
          <a:defRPr sz="2000" dirty="0" smtClean="0">
            <a:solidFill>
              <a:srgbClr val="004254"/>
            </a:solidFill>
            <a:latin typeface="Neo Sans" panose="020B05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ción1" id="{39B3BFB5-37BA-4693-94AC-C22EF308E7F8}" vid="{7A86F4F5-864E-4996-93DE-1185B48E499E}"/>
    </a:ext>
  </a:extLst>
</a:theme>
</file>

<file path=ppt/theme/theme3.xml><?xml version="1.0" encoding="utf-8"?>
<a:theme xmlns:a="http://schemas.openxmlformats.org/drawingml/2006/main" name="2_SEPARATAS">
  <a:themeElements>
    <a:clrScheme name="Defensa">
      <a:dk1>
        <a:srgbClr val="004254"/>
      </a:dk1>
      <a:lt1>
        <a:srgbClr val="E8E8E8"/>
      </a:lt1>
      <a:dk2>
        <a:srgbClr val="03657C"/>
      </a:dk2>
      <a:lt2>
        <a:srgbClr val="FFFFFF"/>
      </a:lt2>
      <a:accent1>
        <a:srgbClr val="FBBB21"/>
      </a:accent1>
      <a:accent2>
        <a:srgbClr val="11523D"/>
      </a:accent2>
      <a:accent3>
        <a:srgbClr val="4D7D6F"/>
      </a:accent3>
      <a:accent4>
        <a:srgbClr val="88A89D"/>
      </a:accent4>
      <a:accent5>
        <a:srgbClr val="25926E"/>
      </a:accent5>
      <a:accent6>
        <a:srgbClr val="5BAE92"/>
      </a:accent6>
      <a:hlink>
        <a:srgbClr val="03657C"/>
      </a:hlink>
      <a:folHlink>
        <a:srgbClr val="646E78"/>
      </a:folHlink>
    </a:clrScheme>
    <a:fontScheme name="Indra Externa">
      <a:majorFont>
        <a:latin typeface="Noe Display"/>
        <a:ea typeface=""/>
        <a:cs typeface=""/>
      </a:majorFont>
      <a:minorFont>
        <a:latin typeface="Neo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lnSpc>
            <a:spcPts val="2500"/>
          </a:lnSpc>
          <a:spcAft>
            <a:spcPts val="600"/>
          </a:spcAft>
          <a:defRPr sz="2000" dirty="0" smtClean="0">
            <a:solidFill>
              <a:srgbClr val="004254"/>
            </a:solidFill>
            <a:latin typeface="Neo Sans" panose="020B05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ción1" id="{39B3BFB5-37BA-4693-94AC-C22EF308E7F8}" vid="{BFDE0858-CAB0-44A0-ACB4-7F6ED10740B4}"/>
    </a:ext>
  </a:extLst>
</a:theme>
</file>

<file path=ppt/theme/theme4.xml><?xml version="1.0" encoding="utf-8"?>
<a:theme xmlns:a="http://schemas.openxmlformats.org/drawingml/2006/main" name="3_IDEA PRINCIPAL">
  <a:themeElements>
    <a:clrScheme name="Defensa">
      <a:dk1>
        <a:srgbClr val="004254"/>
      </a:dk1>
      <a:lt1>
        <a:srgbClr val="E8E8E8"/>
      </a:lt1>
      <a:dk2>
        <a:srgbClr val="03657C"/>
      </a:dk2>
      <a:lt2>
        <a:srgbClr val="FFFFFF"/>
      </a:lt2>
      <a:accent1>
        <a:srgbClr val="FBBB21"/>
      </a:accent1>
      <a:accent2>
        <a:srgbClr val="11523D"/>
      </a:accent2>
      <a:accent3>
        <a:srgbClr val="4D7D6F"/>
      </a:accent3>
      <a:accent4>
        <a:srgbClr val="88A89D"/>
      </a:accent4>
      <a:accent5>
        <a:srgbClr val="25926E"/>
      </a:accent5>
      <a:accent6>
        <a:srgbClr val="5BAE92"/>
      </a:accent6>
      <a:hlink>
        <a:srgbClr val="03657C"/>
      </a:hlink>
      <a:folHlink>
        <a:srgbClr val="646E78"/>
      </a:folHlink>
    </a:clrScheme>
    <a:fontScheme name="Indra Externa">
      <a:majorFont>
        <a:latin typeface="Noe Display"/>
        <a:ea typeface=""/>
        <a:cs typeface=""/>
      </a:majorFont>
      <a:minorFont>
        <a:latin typeface="Neo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lnSpc>
            <a:spcPts val="2500"/>
          </a:lnSpc>
          <a:spcAft>
            <a:spcPts val="600"/>
          </a:spcAft>
          <a:defRPr sz="2000" dirty="0" smtClean="0">
            <a:solidFill>
              <a:srgbClr val="004254"/>
            </a:solidFill>
            <a:latin typeface="Neo Sans" panose="020B05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ción1" id="{39B3BFB5-37BA-4693-94AC-C22EF308E7F8}" vid="{D041A610-0AD9-4852-992A-706AF58E7B42}"/>
    </a:ext>
  </a:extLst>
</a:theme>
</file>

<file path=ppt/theme/theme5.xml><?xml version="1.0" encoding="utf-8"?>
<a:theme xmlns:a="http://schemas.openxmlformats.org/drawingml/2006/main" name="4_CONTENIDO">
  <a:themeElements>
    <a:clrScheme name="Defensa">
      <a:dk1>
        <a:srgbClr val="004254"/>
      </a:dk1>
      <a:lt1>
        <a:srgbClr val="E8E8E8"/>
      </a:lt1>
      <a:dk2>
        <a:srgbClr val="03657C"/>
      </a:dk2>
      <a:lt2>
        <a:srgbClr val="FFFFFF"/>
      </a:lt2>
      <a:accent1>
        <a:srgbClr val="FBBB21"/>
      </a:accent1>
      <a:accent2>
        <a:srgbClr val="11523D"/>
      </a:accent2>
      <a:accent3>
        <a:srgbClr val="4D7D6F"/>
      </a:accent3>
      <a:accent4>
        <a:srgbClr val="88A89D"/>
      </a:accent4>
      <a:accent5>
        <a:srgbClr val="25926E"/>
      </a:accent5>
      <a:accent6>
        <a:srgbClr val="5BAE92"/>
      </a:accent6>
      <a:hlink>
        <a:srgbClr val="03657C"/>
      </a:hlink>
      <a:folHlink>
        <a:srgbClr val="646E78"/>
      </a:folHlink>
    </a:clrScheme>
    <a:fontScheme name="Indra Externa">
      <a:majorFont>
        <a:latin typeface="Noe Display"/>
        <a:ea typeface=""/>
        <a:cs typeface=""/>
      </a:majorFont>
      <a:minorFont>
        <a:latin typeface="Neo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lnSpc>
            <a:spcPts val="2500"/>
          </a:lnSpc>
          <a:spcAft>
            <a:spcPts val="600"/>
          </a:spcAft>
          <a:defRPr sz="2000" dirty="0" smtClean="0">
            <a:solidFill>
              <a:srgbClr val="004254"/>
            </a:solidFill>
            <a:latin typeface="Neo Sans" panose="020B05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ción1" id="{39B3BFB5-37BA-4693-94AC-C22EF308E7F8}" vid="{F160CFA6-EBF3-41EF-AE1D-C46F510A315C}"/>
    </a:ext>
  </a:extLst>
</a:theme>
</file>

<file path=ppt/theme/theme6.xml><?xml version="1.0" encoding="utf-8"?>
<a:theme xmlns:a="http://schemas.openxmlformats.org/drawingml/2006/main" name="5_Mapas">
  <a:themeElements>
    <a:clrScheme name="Defensa">
      <a:dk1>
        <a:srgbClr val="004254"/>
      </a:dk1>
      <a:lt1>
        <a:srgbClr val="E8E8E8"/>
      </a:lt1>
      <a:dk2>
        <a:srgbClr val="03657C"/>
      </a:dk2>
      <a:lt2>
        <a:srgbClr val="FFFFFF"/>
      </a:lt2>
      <a:accent1>
        <a:srgbClr val="FBBB21"/>
      </a:accent1>
      <a:accent2>
        <a:srgbClr val="11523D"/>
      </a:accent2>
      <a:accent3>
        <a:srgbClr val="4D7D6F"/>
      </a:accent3>
      <a:accent4>
        <a:srgbClr val="88A89D"/>
      </a:accent4>
      <a:accent5>
        <a:srgbClr val="25926E"/>
      </a:accent5>
      <a:accent6>
        <a:srgbClr val="5BAE92"/>
      </a:accent6>
      <a:hlink>
        <a:srgbClr val="03657C"/>
      </a:hlink>
      <a:folHlink>
        <a:srgbClr val="646E78"/>
      </a:folHlink>
    </a:clrScheme>
    <a:fontScheme name="Indra Externa">
      <a:majorFont>
        <a:latin typeface="Noe Display"/>
        <a:ea typeface=""/>
        <a:cs typeface=""/>
      </a:majorFont>
      <a:minorFont>
        <a:latin typeface="Neo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lnSpc>
            <a:spcPts val="2500"/>
          </a:lnSpc>
          <a:spcAft>
            <a:spcPts val="600"/>
          </a:spcAft>
          <a:defRPr sz="2000" dirty="0" smtClean="0">
            <a:solidFill>
              <a:srgbClr val="004254"/>
            </a:solidFill>
            <a:latin typeface="Neo Sans" panose="020B05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ción1" id="{39B3BFB5-37BA-4693-94AC-C22EF308E7F8}" vid="{B73275AC-0EBC-4EE2-8AAC-E4397597714B}"/>
    </a:ext>
  </a:extLst>
</a:theme>
</file>

<file path=ppt/theme/theme7.xml><?xml version="1.0" encoding="utf-8"?>
<a:theme xmlns:a="http://schemas.openxmlformats.org/drawingml/2006/main" name="6_CIERRE">
  <a:themeElements>
    <a:clrScheme name="Defensa">
      <a:dk1>
        <a:srgbClr val="004254"/>
      </a:dk1>
      <a:lt1>
        <a:srgbClr val="E8E8E8"/>
      </a:lt1>
      <a:dk2>
        <a:srgbClr val="03657C"/>
      </a:dk2>
      <a:lt2>
        <a:srgbClr val="FFFFFF"/>
      </a:lt2>
      <a:accent1>
        <a:srgbClr val="FBBB21"/>
      </a:accent1>
      <a:accent2>
        <a:srgbClr val="11523D"/>
      </a:accent2>
      <a:accent3>
        <a:srgbClr val="4D7D6F"/>
      </a:accent3>
      <a:accent4>
        <a:srgbClr val="88A89D"/>
      </a:accent4>
      <a:accent5>
        <a:srgbClr val="25926E"/>
      </a:accent5>
      <a:accent6>
        <a:srgbClr val="5BAE92"/>
      </a:accent6>
      <a:hlink>
        <a:srgbClr val="03657C"/>
      </a:hlink>
      <a:folHlink>
        <a:srgbClr val="646E78"/>
      </a:folHlink>
    </a:clrScheme>
    <a:fontScheme name="Indra Externa">
      <a:majorFont>
        <a:latin typeface="Noe Display"/>
        <a:ea typeface=""/>
        <a:cs typeface=""/>
      </a:majorFont>
      <a:minorFont>
        <a:latin typeface="Neo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lnSpc>
            <a:spcPts val="2500"/>
          </a:lnSpc>
          <a:spcAft>
            <a:spcPts val="600"/>
          </a:spcAft>
          <a:defRPr sz="2000" dirty="0" smtClean="0">
            <a:solidFill>
              <a:srgbClr val="004254"/>
            </a:solidFill>
            <a:latin typeface="Neo Sans" panose="020B05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ción1" id="{39B3BFB5-37BA-4693-94AC-C22EF308E7F8}" vid="{7029BC35-72E5-42FB-ADE7-6BFA873B0C4B}"/>
    </a:ext>
  </a:extLst>
</a:theme>
</file>

<file path=ppt/theme/theme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CDFF823BFB894CBAD71E59925B8B07" ma:contentTypeVersion="10" ma:contentTypeDescription="Crear nuevo documento." ma:contentTypeScope="" ma:versionID="1bfe938f53c2ee5dfcaefe9cea854106">
  <xsd:schema xmlns:xsd="http://www.w3.org/2001/XMLSchema" xmlns:xs="http://www.w3.org/2001/XMLSchema" xmlns:p="http://schemas.microsoft.com/office/2006/metadata/properties" xmlns:ns2="f3842e5d-fb2f-4eab-b163-71e309b3820d" xmlns:ns3="3216aa5f-b334-40c3-91c4-987ab864a724" targetNamespace="http://schemas.microsoft.com/office/2006/metadata/properties" ma:root="true" ma:fieldsID="c46a231b96f91cd3c2c3baf9305f7223" ns2:_="" ns3:_="">
    <xsd:import namespace="f3842e5d-fb2f-4eab-b163-71e309b3820d"/>
    <xsd:import namespace="3216aa5f-b334-40c3-91c4-987ab864a7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842e5d-fb2f-4eab-b163-71e309b382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16aa5f-b334-40c3-91c4-987ab864a72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7881CF-EBB9-4603-9939-53C9EE8E5F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30CC40-70BC-4E9C-9B5E-CB7F1313F6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842e5d-fb2f-4eab-b163-71e309b3820d"/>
    <ds:schemaRef ds:uri="3216aa5f-b334-40c3-91c4-987ab864a7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CE6B9B-55CB-4718-846F-AB4E68C62A7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MTAILS-MTR-Tech-TN2-vDraft.20190423</Template>
  <TotalTime>3119</TotalTime>
  <Words>703</Words>
  <Application>Microsoft Office PowerPoint</Application>
  <PresentationFormat>Panorámica</PresentationFormat>
  <Paragraphs>187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15</vt:i4>
      </vt:variant>
    </vt:vector>
  </HeadingPairs>
  <TitlesOfParts>
    <vt:vector size="30" baseType="lpstr">
      <vt:lpstr>Agency FB</vt:lpstr>
      <vt:lpstr>Arial</vt:lpstr>
      <vt:lpstr>Calibri</vt:lpstr>
      <vt:lpstr>Neo Sans</vt:lpstr>
      <vt:lpstr>Neo Sans Light</vt:lpstr>
      <vt:lpstr>Neo Sans Medium</vt:lpstr>
      <vt:lpstr>Noe Display</vt:lpstr>
      <vt:lpstr>Wingdings</vt:lpstr>
      <vt:lpstr>0_PORTADA</vt:lpstr>
      <vt:lpstr>1_INDICE</vt:lpstr>
      <vt:lpstr>2_SEPARATAS</vt:lpstr>
      <vt:lpstr>3_IDEA PRINCIPAL</vt:lpstr>
      <vt:lpstr>4_CONTENIDO</vt:lpstr>
      <vt:lpstr>5_Mapas</vt:lpstr>
      <vt:lpstr>6_CIERRE</vt:lpstr>
      <vt:lpstr>QUIC performance</vt:lpstr>
      <vt:lpstr>Performance Evaluation Test bed – Fixed BW (1)</vt:lpstr>
      <vt:lpstr>Performance Evaluation Test bed – BoD (1)</vt:lpstr>
      <vt:lpstr>QUIC Performance with a short file transfer </vt:lpstr>
      <vt:lpstr>QUIC Performance with a short file transfer </vt:lpstr>
      <vt:lpstr>Presentación de PowerPoint</vt:lpstr>
      <vt:lpstr>QUIC Performance with a medium file transfer </vt:lpstr>
      <vt:lpstr>QUIC Performance with a long file transfer  </vt:lpstr>
      <vt:lpstr>Performance tests with Chromium IETF QUIC</vt:lpstr>
      <vt:lpstr>Performance tests with Chromium IETF QUIC</vt:lpstr>
      <vt:lpstr>Performance Evaluation Test bed – Fixed BW (2)</vt:lpstr>
      <vt:lpstr>Performance Evaluation Test bed – BoD (2)</vt:lpstr>
      <vt:lpstr>QUIC Performance – 50M/10M scenario</vt:lpstr>
      <vt:lpstr>QUIC performance conclusions</vt:lpstr>
      <vt:lpstr>Presentación de PowerPoint</vt:lpstr>
    </vt:vector>
  </TitlesOfParts>
  <Company>Indra Sistemas 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evaluation</dc:title>
  <dc:creator>Albiol Schnitger, Lorena</dc:creator>
  <cp:lastModifiedBy>Albiol Schnitger, Lorena</cp:lastModifiedBy>
  <cp:revision>260</cp:revision>
  <dcterms:created xsi:type="dcterms:W3CDTF">2019-04-23T09:20:09Z</dcterms:created>
  <dcterms:modified xsi:type="dcterms:W3CDTF">2020-10-30T16:31:54Z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0x010100CBCDFF823BFB894CBAD71E59925B8B07</vt:lpwstr>
  </property>
</Properties>
</file>