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51" r:id="rId5"/>
    <p:sldMasterId id="2147483773" r:id="rId6"/>
    <p:sldMasterId id="2147483786" r:id="rId7"/>
  </p:sldMasterIdLst>
  <p:notesMasterIdLst>
    <p:notesMasterId r:id="rId21"/>
  </p:notesMasterIdLst>
  <p:sldIdLst>
    <p:sldId id="256" r:id="rId8"/>
    <p:sldId id="291" r:id="rId9"/>
    <p:sldId id="295" r:id="rId10"/>
    <p:sldId id="298" r:id="rId11"/>
    <p:sldId id="301" r:id="rId12"/>
    <p:sldId id="306" r:id="rId13"/>
    <p:sldId id="305" r:id="rId14"/>
    <p:sldId id="307" r:id="rId15"/>
    <p:sldId id="308" r:id="rId16"/>
    <p:sldId id="309" r:id="rId17"/>
    <p:sldId id="310" r:id="rId18"/>
    <p:sldId id="311" r:id="rId19"/>
    <p:sldId id="312" r:id="rId20"/>
  </p:sldIdLst>
  <p:sldSz cx="9144000" cy="5715000" type="screen16x10"/>
  <p:notesSz cx="6858000" cy="9144000"/>
  <p:defaultTextStyle>
    <a:defPPr>
      <a:defRPr lang="fr-FR"/>
    </a:defPPr>
    <a:lvl1pPr marL="0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398587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797174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195761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594348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1992935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391522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790109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188696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768B5B9-5A3B-4107-9460-D393EDF9F864}">
          <p14:sldIdLst>
            <p14:sldId id="256"/>
            <p14:sldId id="291"/>
            <p14:sldId id="295"/>
            <p14:sldId id="298"/>
            <p14:sldId id="301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23" autoAdjust="0"/>
    <p:restoredTop sz="94671"/>
  </p:normalViewPr>
  <p:slideViewPr>
    <p:cSldViewPr snapToGrid="0" snapToObjects="1">
      <p:cViewPr varScale="1">
        <p:scale>
          <a:sx n="152" d="100"/>
          <a:sy n="152" d="100"/>
        </p:scale>
        <p:origin x="144" y="25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93242-A1A9-CC43-A2EE-9EE798A2CEA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E462F-C152-3342-BD7F-580EF8FAF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37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1pPr>
    <a:lvl2pPr marL="398587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2pPr>
    <a:lvl3pPr marL="797174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3pPr>
    <a:lvl4pPr marL="1195761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4pPr>
    <a:lvl5pPr marL="1594348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5pPr>
    <a:lvl6pPr marL="1992935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6pPr>
    <a:lvl7pPr marL="2391522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7pPr>
    <a:lvl8pPr marL="2790109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8pPr>
    <a:lvl9pPr marL="3188696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institutionnel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2161359"/>
            <a:ext cx="6858000" cy="286232"/>
          </a:xfrm>
        </p:spPr>
        <p:txBody>
          <a:bodyPr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461446"/>
            <a:ext cx="6858000" cy="369332"/>
          </a:xfrm>
        </p:spPr>
        <p:txBody>
          <a:bodyPr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1143000" y="2830777"/>
            <a:ext cx="6858000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508089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0896" y="507991"/>
            <a:ext cx="6858000" cy="369332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30752" y="1520825"/>
            <a:ext cx="4527423" cy="3627438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67D-292E-8142-ABF3-3BDF0609D34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10896" y="249459"/>
            <a:ext cx="6858000" cy="230832"/>
          </a:xfrm>
        </p:spPr>
        <p:txBody>
          <a:bodyPr>
            <a:spAutoFit/>
          </a:bodyPr>
          <a:lstStyle>
            <a:lvl1pPr marL="0" indent="0" algn="l">
              <a:buNone/>
              <a:defRPr sz="1000" baseline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8401051" y="1520825"/>
            <a:ext cx="485774" cy="3627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4591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30752" y="507991"/>
            <a:ext cx="3438144" cy="369332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30752" y="1520825"/>
            <a:ext cx="4527423" cy="3627438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67D-292E-8142-ABF3-3BDF0609D34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730752" y="249459"/>
            <a:ext cx="3438144" cy="230832"/>
          </a:xfrm>
        </p:spPr>
        <p:txBody>
          <a:bodyPr wrap="square">
            <a:spAutoFit/>
          </a:bodyPr>
          <a:lstStyle>
            <a:lvl1pPr marL="0" indent="0" algn="l">
              <a:buNone/>
              <a:defRPr sz="1000" baseline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8401051" y="1520825"/>
            <a:ext cx="485774" cy="3627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N°</a:t>
            </a: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5"/>
          </p:nvPr>
        </p:nvSpPr>
        <p:spPr>
          <a:xfrm>
            <a:off x="0" y="0"/>
            <a:ext cx="3243263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7712" y="516297"/>
            <a:ext cx="7874738" cy="424732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Sous-titre 2"/>
          <p:cNvSpPr>
            <a:spLocks noGrp="1"/>
          </p:cNvSpPr>
          <p:nvPr>
            <p:ph type="subTitle" idx="14" hasCustomPrompt="1"/>
          </p:nvPr>
        </p:nvSpPr>
        <p:spPr>
          <a:xfrm>
            <a:off x="297712" y="251260"/>
            <a:ext cx="7166344" cy="26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1000" b="0" kern="1200" baseline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5"/>
          </p:nvPr>
        </p:nvSpPr>
        <p:spPr>
          <a:xfrm>
            <a:off x="298450" y="1206500"/>
            <a:ext cx="8288340" cy="3971556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72916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00424" y="516297"/>
            <a:ext cx="4772026" cy="424732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00424" y="1206066"/>
            <a:ext cx="5186366" cy="3970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0"/>
            <a:ext cx="3181610" cy="5715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i="1">
                <a:solidFill>
                  <a:srgbClr val="002060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4" hasCustomPrompt="1"/>
          </p:nvPr>
        </p:nvSpPr>
        <p:spPr>
          <a:xfrm>
            <a:off x="3400424" y="251260"/>
            <a:ext cx="4063632" cy="26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1000" b="0" kern="1200" baseline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079" y="516297"/>
            <a:ext cx="7885371" cy="424732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Sous-titre 2"/>
          <p:cNvSpPr>
            <a:spLocks noGrp="1"/>
          </p:cNvSpPr>
          <p:nvPr>
            <p:ph type="subTitle" idx="14" hasCustomPrompt="1"/>
          </p:nvPr>
        </p:nvSpPr>
        <p:spPr>
          <a:xfrm>
            <a:off x="287079" y="251260"/>
            <a:ext cx="7176977" cy="26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1000" b="0" kern="1200" baseline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5"/>
          </p:nvPr>
        </p:nvSpPr>
        <p:spPr>
          <a:xfrm>
            <a:off x="287080" y="1206066"/>
            <a:ext cx="4127646" cy="3970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6"/>
          </p:nvPr>
        </p:nvSpPr>
        <p:spPr>
          <a:xfrm>
            <a:off x="4766931" y="1206066"/>
            <a:ext cx="4127646" cy="3970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- Bleu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03194" y="580095"/>
            <a:ext cx="4660862" cy="4247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4959" y="5372251"/>
            <a:ext cx="2057400" cy="303212"/>
          </a:xfrm>
        </p:spPr>
        <p:txBody>
          <a:bodyPr/>
          <a:lstStyle/>
          <a:p>
            <a:fld id="{62B8EFC2-1E6F-E543-8F2B-2782CBB9317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Sous-titre 2"/>
          <p:cNvSpPr>
            <a:spLocks noGrp="1"/>
          </p:cNvSpPr>
          <p:nvPr>
            <p:ph type="subTitle" idx="14" hasCustomPrompt="1"/>
          </p:nvPr>
        </p:nvSpPr>
        <p:spPr>
          <a:xfrm>
            <a:off x="2803194" y="304425"/>
            <a:ext cx="4660862" cy="26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1000" b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6"/>
          </p:nvPr>
        </p:nvSpPr>
        <p:spPr>
          <a:xfrm>
            <a:off x="2803194" y="1201479"/>
            <a:ext cx="6091383" cy="39753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- Bleu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079" y="537563"/>
            <a:ext cx="7176977" cy="4247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61289" y="5340352"/>
            <a:ext cx="2057400" cy="303212"/>
          </a:xfrm>
        </p:spPr>
        <p:txBody>
          <a:bodyPr/>
          <a:lstStyle/>
          <a:p>
            <a:fld id="{62B8EFC2-1E6F-E543-8F2B-2782CBB9317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Sous-titre 2"/>
          <p:cNvSpPr>
            <a:spLocks noGrp="1"/>
          </p:cNvSpPr>
          <p:nvPr>
            <p:ph type="subTitle" idx="14" hasCustomPrompt="1"/>
          </p:nvPr>
        </p:nvSpPr>
        <p:spPr>
          <a:xfrm>
            <a:off x="287079" y="261893"/>
            <a:ext cx="7176977" cy="26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1000" b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6"/>
          </p:nvPr>
        </p:nvSpPr>
        <p:spPr>
          <a:xfrm>
            <a:off x="287080" y="1180214"/>
            <a:ext cx="8607498" cy="39966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roje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2161359"/>
            <a:ext cx="6858000" cy="286232"/>
          </a:xfrm>
        </p:spPr>
        <p:txBody>
          <a:bodyPr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461446"/>
            <a:ext cx="6858000" cy="369332"/>
          </a:xfrm>
        </p:spPr>
        <p:txBody>
          <a:bodyPr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1143000" y="2830777"/>
            <a:ext cx="6858000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co-bran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2161359"/>
            <a:ext cx="6858000" cy="286232"/>
          </a:xfrm>
        </p:spPr>
        <p:txBody>
          <a:bodyPr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461446"/>
            <a:ext cx="6858000" cy="369332"/>
          </a:xfrm>
        </p:spPr>
        <p:txBody>
          <a:bodyPr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1143000" y="2830777"/>
            <a:ext cx="6858000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hoto proje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2161359"/>
            <a:ext cx="6858000" cy="286232"/>
          </a:xfrm>
        </p:spPr>
        <p:txBody>
          <a:bodyPr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461446"/>
            <a:ext cx="6858000" cy="369332"/>
          </a:xfrm>
        </p:spPr>
        <p:txBody>
          <a:bodyPr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1143000" y="2830777"/>
            <a:ext cx="6858000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9144000" cy="2018211"/>
          </a:xfrm>
        </p:spPr>
        <p:txBody>
          <a:bodyPr anchor="t"/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hoto co-bran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2161359"/>
            <a:ext cx="6858000" cy="286232"/>
          </a:xfrm>
        </p:spPr>
        <p:txBody>
          <a:bodyPr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461446"/>
            <a:ext cx="6858000" cy="369332"/>
          </a:xfrm>
        </p:spPr>
        <p:txBody>
          <a:bodyPr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1143000" y="2830777"/>
            <a:ext cx="6858000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9144000" cy="2018211"/>
          </a:xfrm>
        </p:spPr>
        <p:txBody>
          <a:bodyPr anchor="t"/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2161359"/>
            <a:ext cx="6858000" cy="286232"/>
          </a:xfrm>
        </p:spPr>
        <p:txBody>
          <a:bodyPr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461446"/>
            <a:ext cx="6858000" cy="369332"/>
          </a:xfrm>
        </p:spPr>
        <p:txBody>
          <a:bodyPr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1143000" y="2830777"/>
            <a:ext cx="6858000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9144000" cy="2018211"/>
          </a:xfrm>
        </p:spPr>
        <p:txBody>
          <a:bodyPr anchor="t"/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hoto vert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364181" y="1953542"/>
            <a:ext cx="4779819" cy="286232"/>
          </a:xfrm>
        </p:spPr>
        <p:txBody>
          <a:bodyPr wrap="square"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364181" y="2253629"/>
            <a:ext cx="4779819" cy="707886"/>
          </a:xfrm>
        </p:spPr>
        <p:txBody>
          <a:bodyPr wrap="square"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4364181" y="2622960"/>
            <a:ext cx="4779819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4364182" cy="5715000"/>
          </a:xfrm>
        </p:spPr>
        <p:txBody>
          <a:bodyPr anchor="t"/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hoto vert. proje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364181" y="1953542"/>
            <a:ext cx="4779819" cy="286232"/>
          </a:xfrm>
        </p:spPr>
        <p:txBody>
          <a:bodyPr wrap="square"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364181" y="2253629"/>
            <a:ext cx="4779819" cy="707886"/>
          </a:xfrm>
        </p:spPr>
        <p:txBody>
          <a:bodyPr wrap="square"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4364181" y="2622960"/>
            <a:ext cx="4779819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4364182" cy="5715000"/>
          </a:xfrm>
        </p:spPr>
        <p:txBody>
          <a:bodyPr anchor="t"/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hoto vert. co-bran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364181" y="1953542"/>
            <a:ext cx="4779819" cy="286232"/>
          </a:xfrm>
        </p:spPr>
        <p:txBody>
          <a:bodyPr wrap="square"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364181" y="2253629"/>
            <a:ext cx="4779819" cy="707886"/>
          </a:xfrm>
        </p:spPr>
        <p:txBody>
          <a:bodyPr wrap="square"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4364181" y="2622960"/>
            <a:ext cx="4779819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4364182" cy="5715000"/>
          </a:xfrm>
        </p:spPr>
        <p:txBody>
          <a:bodyPr anchor="t"/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 1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58204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63" r:id="rId2"/>
    <p:sldLayoutId id="2147483764" r:id="rId3"/>
    <p:sldLayoutId id="2147483766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fr-FR" sz="1400" b="1" i="0" kern="1200" dirty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1000"/>
        </a:spcBef>
        <a:buFont typeface="Arial"/>
        <a:buNone/>
        <a:defRPr sz="1400" b="1" i="0" kern="120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  <a:lvl2pPr marL="0" indent="0" algn="ctr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fr-FR" sz="1400" b="1" i="0" kern="1200" dirty="0" smtClean="0">
          <a:solidFill>
            <a:srgbClr val="00B0F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10896" y="507991"/>
            <a:ext cx="8204454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30752" y="1520825"/>
            <a:ext cx="4784598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31102" y="5352352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B81167D-292E-8142-ABF3-3BDF0609D3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72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8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i="0" kern="1200">
          <a:solidFill>
            <a:srgbClr val="002060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85750" y="543997"/>
            <a:ext cx="78867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29390" y="5340352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2B8EFC2-1E6F-E543-8F2B-2782CBB9317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956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99" r:id="rId2"/>
    <p:sldLayoutId id="2147483798" r:id="rId3"/>
    <p:sldLayoutId id="2147483800" r:id="rId4"/>
    <p:sldLayoutId id="214748380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2000" b="1" i="0" kern="1200" smtClean="0">
          <a:solidFill>
            <a:srgbClr val="002060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lang="fr-FR" sz="2000" b="1" kern="1200" dirty="0" smtClean="0">
          <a:solidFill>
            <a:srgbClr val="002060"/>
          </a:solidFill>
          <a:latin typeface="Arial" charset="0"/>
          <a:ea typeface="Arial" charset="0"/>
          <a:cs typeface="Arial" charset="0"/>
        </a:defRPr>
      </a:lvl1pPr>
      <a:lvl2pPr marL="360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sz="18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2pPr>
      <a:lvl3pPr marL="612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ietf.org/mailman/listinfo/Etosat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179320"/>
            <a:ext cx="6858000" cy="1959511"/>
          </a:xfrm>
        </p:spPr>
        <p:txBody>
          <a:bodyPr/>
          <a:lstStyle/>
          <a:p>
            <a:r>
              <a:rPr lang="en-US" dirty="0"/>
              <a:t>QUIC and Satellite Open Stakeholder </a:t>
            </a:r>
            <a:r>
              <a:rPr lang="en-US" dirty="0" smtClean="0"/>
              <a:t>Meeting </a:t>
            </a:r>
          </a:p>
          <a:p>
            <a:r>
              <a:rPr lang="en-US" dirty="0" smtClean="0"/>
              <a:t>Accelerating Start-up</a:t>
            </a:r>
          </a:p>
          <a:p>
            <a:endParaRPr lang="fr-FR" dirty="0"/>
          </a:p>
          <a:p>
            <a:r>
              <a:rPr lang="fr-FR" sz="1400" dirty="0" smtClean="0">
                <a:solidFill>
                  <a:schemeClr val="bg1"/>
                </a:solidFill>
              </a:rPr>
              <a:t>Nicolas KUHN </a:t>
            </a:r>
          </a:p>
          <a:p>
            <a:r>
              <a:rPr lang="fr-FR" sz="1400" dirty="0">
                <a:solidFill>
                  <a:schemeClr val="bg1"/>
                </a:solidFill>
              </a:rPr>
              <a:t>n</a:t>
            </a:r>
            <a:r>
              <a:rPr lang="fr-FR" sz="1400" dirty="0" smtClean="0">
                <a:solidFill>
                  <a:schemeClr val="bg1"/>
                </a:solidFill>
              </a:rPr>
              <a:t>icolas.kuhn@cnes.fr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82" y="5013860"/>
            <a:ext cx="1179320" cy="5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647123"/>
            <a:ext cx="7230619" cy="36933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10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125725"/>
            <a:ext cx="8551637" cy="4099417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are working at IETF on this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you are interested, </a:t>
            </a:r>
            <a:r>
              <a:rPr lang="en-US" dirty="0"/>
              <a:t>please join the ETOSAT list: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www.ietf.org/mailman/listinfo/Etosat</a:t>
            </a:r>
            <a:endParaRPr lang="en-US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Or discuss our drafts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draft-kuhn-quic-0rtt-bdp-07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draft-kuhn-quic-4-sat-06</a:t>
            </a:r>
            <a:endParaRPr lang="en-US" sz="1400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 the median case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0-RTT-BDP improves by approx. 25% cases with no 0-RTT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0-RTT-BDP improves by approx. 10% cases with *just* 0-RTT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CC has been simply modified 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More specific optimization could be imagined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going on ?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are the impacts of RRM mechanisms or various satellite-based (variable delay in mega constellation, etc.) or losses, </a:t>
            </a:r>
            <a:r>
              <a:rPr lang="en-US" dirty="0" err="1" smtClean="0"/>
              <a:t>etc</a:t>
            </a:r>
            <a:r>
              <a:rPr lang="en-US" dirty="0" smtClean="0"/>
              <a:t> on the end-to-end performance of QUIC ? 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are the performance of application level designs ? Do they need specific tuning or implementations ?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647123"/>
            <a:ext cx="7230619" cy="369332"/>
          </a:xfrm>
        </p:spPr>
        <p:txBody>
          <a:bodyPr/>
          <a:lstStyle/>
          <a:p>
            <a:r>
              <a:rPr lang="en-US" dirty="0" smtClean="0"/>
              <a:t>Appendix – impact of losses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11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19" y="1206500"/>
            <a:ext cx="5656481" cy="245561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15630" y="989229"/>
            <a:ext cx="2095445" cy="28623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1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  <a:lvl2pPr marL="360000" lvl="1" indent="-228600" defTabSz="914400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2pPr>
            <a:lvl3pPr marL="612000" indent="-228600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/>
            </a:lvl9pPr>
          </a:lstStyle>
          <a:p>
            <a:r>
              <a:rPr lang="fr-FR" dirty="0"/>
              <a:t>ISAE server (</a:t>
            </a:r>
            <a:r>
              <a:rPr lang="fr-FR" dirty="0" err="1"/>
              <a:t>picoquic</a:t>
            </a:r>
            <a:r>
              <a:rPr lang="fr-FR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1210" y="1599595"/>
            <a:ext cx="4963579" cy="1203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/>
          <a:srcRect l="50750" t="18222" r="7416" b="60445"/>
          <a:stretch/>
        </p:blipFill>
        <p:spPr>
          <a:xfrm>
            <a:off x="1545176" y="3662110"/>
            <a:ext cx="6156960" cy="17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647123"/>
            <a:ext cx="7230619" cy="369332"/>
          </a:xfrm>
        </p:spPr>
        <p:txBody>
          <a:bodyPr/>
          <a:lstStyle/>
          <a:p>
            <a:r>
              <a:rPr lang="en-US" dirty="0" smtClean="0"/>
              <a:t>Appendix – impact of losses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12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7" y="1267422"/>
            <a:ext cx="8138865" cy="106689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02" y="2747669"/>
            <a:ext cx="4511308" cy="21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647123"/>
            <a:ext cx="7230619" cy="369332"/>
          </a:xfrm>
        </p:spPr>
        <p:txBody>
          <a:bodyPr/>
          <a:lstStyle/>
          <a:p>
            <a:r>
              <a:rPr lang="en-US" dirty="0" smtClean="0"/>
              <a:t>Appendix – impact of losses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13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1"/>
          <a:stretch/>
        </p:blipFill>
        <p:spPr>
          <a:xfrm>
            <a:off x="479721" y="3293356"/>
            <a:ext cx="4028624" cy="208812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05"/>
          <a:stretch/>
        </p:blipFill>
        <p:spPr>
          <a:xfrm>
            <a:off x="479721" y="1042153"/>
            <a:ext cx="4028624" cy="206653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6"/>
          <a:stretch/>
        </p:blipFill>
        <p:spPr>
          <a:xfrm>
            <a:off x="4801387" y="3199576"/>
            <a:ext cx="3896705" cy="204062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9"/>
          <a:stretch/>
        </p:blipFill>
        <p:spPr>
          <a:xfrm>
            <a:off x="4801387" y="1042153"/>
            <a:ext cx="3896705" cy="20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022598"/>
            <a:ext cx="8639812" cy="4494282"/>
          </a:xfrm>
        </p:spPr>
        <p:txBody>
          <a:bodyPr>
            <a:normAutofit lnSpcReduction="10000"/>
          </a:bodyPr>
          <a:lstStyle/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 #1 : adapt the end-to-end protocols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 #2 : inform end point of the path characteristics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10751" y="1042153"/>
            <a:ext cx="1818118" cy="223746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Local Access Network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43261" y="1042090"/>
            <a:ext cx="2070940" cy="223551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Satellite Access 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59879" y="1042152"/>
            <a:ext cx="1983382" cy="223746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Satellite ISP Network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923583" y="1042152"/>
            <a:ext cx="1636295" cy="223746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« Internet » 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43997"/>
            <a:ext cx="7874738" cy="369332"/>
          </a:xfrm>
        </p:spPr>
        <p:txBody>
          <a:bodyPr/>
          <a:lstStyle/>
          <a:p>
            <a:r>
              <a:rPr lang="fr-FR" dirty="0" err="1"/>
              <a:t>Typical</a:t>
            </a:r>
            <a:r>
              <a:rPr lang="fr-FR" dirty="0"/>
              <a:t> GEO satellite-</a:t>
            </a:r>
            <a:r>
              <a:rPr lang="fr-FR" dirty="0" err="1"/>
              <a:t>based</a:t>
            </a:r>
            <a:r>
              <a:rPr lang="fr-FR" dirty="0"/>
              <a:t> Internet </a:t>
            </a:r>
            <a:r>
              <a:rPr lang="fr-FR" dirty="0" err="1"/>
              <a:t>access</a:t>
            </a:r>
            <a:r>
              <a:rPr lang="fr-FR" dirty="0"/>
              <a:t>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2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13" y="1492832"/>
            <a:ext cx="1324088" cy="124806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839" y="1596089"/>
            <a:ext cx="2160912" cy="12188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472" y="1082398"/>
            <a:ext cx="1827327" cy="165849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019" y="1086160"/>
            <a:ext cx="1478655" cy="1897975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60060"/>
              </p:ext>
            </p:extLst>
          </p:nvPr>
        </p:nvGraphicFramePr>
        <p:xfrm>
          <a:off x="359922" y="3269739"/>
          <a:ext cx="8069753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923">
                  <a:extLst>
                    <a:ext uri="{9D8B030D-6E8A-4147-A177-3AD203B41FA5}">
                      <a16:colId xmlns:a16="http://schemas.microsoft.com/office/drawing/2014/main" val="2278403603"/>
                    </a:ext>
                  </a:extLst>
                </a:gridCol>
                <a:gridCol w="1636295">
                  <a:extLst>
                    <a:ext uri="{9D8B030D-6E8A-4147-A177-3AD203B41FA5}">
                      <a16:colId xmlns:a16="http://schemas.microsoft.com/office/drawing/2014/main" val="2099761159"/>
                    </a:ext>
                  </a:extLst>
                </a:gridCol>
                <a:gridCol w="1986929">
                  <a:extLst>
                    <a:ext uri="{9D8B030D-6E8A-4147-A177-3AD203B41FA5}">
                      <a16:colId xmlns:a16="http://schemas.microsoft.com/office/drawing/2014/main" val="815058129"/>
                    </a:ext>
                  </a:extLst>
                </a:gridCol>
                <a:gridCol w="2055681">
                  <a:extLst>
                    <a:ext uri="{9D8B030D-6E8A-4147-A177-3AD203B41FA5}">
                      <a16:colId xmlns:a16="http://schemas.microsoft.com/office/drawing/2014/main" val="3947536351"/>
                    </a:ext>
                  </a:extLst>
                </a:gridCol>
                <a:gridCol w="1821925">
                  <a:extLst>
                    <a:ext uri="{9D8B030D-6E8A-4147-A177-3AD203B41FA5}">
                      <a16:colId xmlns:a16="http://schemas.microsoft.com/office/drawing/2014/main" val="145478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Data rate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High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High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Variable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Average</a:t>
                      </a:r>
                      <a:endParaRPr lang="fr-F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Latency</a:t>
                      </a:r>
                      <a:r>
                        <a:rPr lang="fr-FR" sz="800" b="0" dirty="0" smtClean="0"/>
                        <a:t> 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Low</a:t>
                      </a:r>
                      <a:r>
                        <a:rPr lang="fr-FR" sz="800" b="0" dirty="0" smtClean="0"/>
                        <a:t> 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Low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High</a:t>
                      </a:r>
                      <a:r>
                        <a:rPr lang="fr-FR" sz="800" b="0" baseline="0" dirty="0" smtClean="0"/>
                        <a:t> 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Low</a:t>
                      </a:r>
                      <a:endParaRPr lang="fr-F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Loss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No </a:t>
                      </a:r>
                      <a:r>
                        <a:rPr lang="fr-FR" sz="800" b="0" dirty="0" err="1" smtClean="0"/>
                        <a:t>loss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Congestion</a:t>
                      </a:r>
                      <a:r>
                        <a:rPr lang="fr-FR" sz="800" b="0" baseline="0" dirty="0" smtClean="0"/>
                        <a:t> </a:t>
                      </a:r>
                      <a:r>
                        <a:rPr lang="fr-FR" sz="800" b="0" baseline="0" dirty="0" err="1" smtClean="0"/>
                        <a:t>losses</a:t>
                      </a:r>
                      <a:r>
                        <a:rPr lang="fr-FR" sz="800" b="0" baseline="0" dirty="0" smtClean="0"/>
                        <a:t> 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No </a:t>
                      </a:r>
                      <a:r>
                        <a:rPr lang="fr-FR" sz="800" b="0" dirty="0" err="1" smtClean="0"/>
                        <a:t>loss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Loss</a:t>
                      </a:r>
                      <a:r>
                        <a:rPr lang="fr-FR" sz="800" b="0" baseline="0" dirty="0" smtClean="0"/>
                        <a:t> if Wi-Fi</a:t>
                      </a:r>
                      <a:endParaRPr lang="fr-F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34906"/>
                  </a:ext>
                </a:extLst>
              </a:tr>
            </a:tbl>
          </a:graphicData>
        </a:graphic>
      </p:graphicFrame>
      <p:pic>
        <p:nvPicPr>
          <p:cNvPr id="16" name="Image 15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2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67661" y="2397458"/>
            <a:ext cx="8350075" cy="2942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Multiple </a:t>
            </a:r>
            <a:r>
              <a:rPr lang="fr-FR" dirty="0" err="1" smtClean="0">
                <a:solidFill>
                  <a:srgbClr val="FF0000"/>
                </a:solidFill>
              </a:rPr>
              <a:t>paths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</a:t>
            </a:r>
            <a:r>
              <a:rPr lang="fr-FR" dirty="0" smtClean="0">
                <a:solidFill>
                  <a:srgbClr val="FF0000"/>
                </a:solidFill>
              </a:rPr>
              <a:t> split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662" y="1407889"/>
            <a:ext cx="8350075" cy="97780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End-to-end </a:t>
            </a:r>
            <a:r>
              <a:rPr lang="fr-FR" dirty="0" err="1" smtClean="0">
                <a:solidFill>
                  <a:srgbClr val="FF0000"/>
                </a:solidFill>
              </a:rPr>
              <a:t>path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without</a:t>
            </a:r>
            <a:r>
              <a:rPr lang="fr-FR" dirty="0" smtClean="0">
                <a:solidFill>
                  <a:srgbClr val="FF0000"/>
                </a:solidFill>
              </a:rPr>
              <a:t> split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43997"/>
            <a:ext cx="7874738" cy="369332"/>
          </a:xfrm>
        </p:spPr>
        <p:txBody>
          <a:bodyPr/>
          <a:lstStyle/>
          <a:p>
            <a:r>
              <a:rPr lang="en-US" dirty="0"/>
              <a:t>Solution #1 : adapt the end-to-end protocols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3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974473"/>
            <a:ext cx="8551637" cy="413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Utilised</a:t>
            </a:r>
            <a:r>
              <a:rPr lang="en-US" dirty="0" smtClean="0"/>
              <a:t> platform for tests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4963" y="1473389"/>
            <a:ext cx="1157161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QUIC SERVER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9629" y="1473389"/>
            <a:ext cx="1157161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QUIC CLIENT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1670" y="1469744"/>
            <a:ext cx="1665191" cy="357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Delay / </a:t>
            </a:r>
            <a:r>
              <a:rPr lang="fr-FR" sz="900" dirty="0" err="1" smtClean="0">
                <a:solidFill>
                  <a:schemeClr val="tx1"/>
                </a:solidFill>
              </a:rPr>
              <a:t>capacity</a:t>
            </a:r>
            <a:r>
              <a:rPr lang="fr-FR" sz="900" dirty="0" smtClean="0">
                <a:solidFill>
                  <a:schemeClr val="tx1"/>
                </a:solidFill>
              </a:rPr>
              <a:t> limitation</a:t>
            </a:r>
          </a:p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Losses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4963" y="2808720"/>
            <a:ext cx="1157161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IPERF3 SERVER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64056" y="2808720"/>
            <a:ext cx="1157161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IPERF3 CLIENT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59429" y="2808720"/>
            <a:ext cx="684392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PEPSal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53218" y="2805075"/>
            <a:ext cx="684392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PEPSal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5076" y="2805075"/>
            <a:ext cx="1665191" cy="357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Delay / </a:t>
            </a:r>
            <a:r>
              <a:rPr lang="fr-FR" sz="900" dirty="0" err="1" smtClean="0">
                <a:solidFill>
                  <a:schemeClr val="tx1"/>
                </a:solidFill>
              </a:rPr>
              <a:t>capacity</a:t>
            </a:r>
            <a:r>
              <a:rPr lang="fr-FR" sz="900" dirty="0" smtClean="0">
                <a:solidFill>
                  <a:schemeClr val="tx1"/>
                </a:solidFill>
              </a:rPr>
              <a:t> limitation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84308" y="2805074"/>
            <a:ext cx="684392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Losses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9569" y="1875599"/>
            <a:ext cx="20617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 smtClean="0"/>
              <a:t>picoquic</a:t>
            </a:r>
            <a:r>
              <a:rPr lang="fr-FR" sz="900" dirty="0" smtClean="0"/>
              <a:t>/</a:t>
            </a:r>
            <a:r>
              <a:rPr lang="fr-FR" sz="900" dirty="0" err="1" smtClean="0"/>
              <a:t>picoquic</a:t>
            </a:r>
            <a:r>
              <a:rPr lang="fr-FR" sz="900" dirty="0" smtClean="0"/>
              <a:t> (</a:t>
            </a:r>
            <a:r>
              <a:rPr lang="fr-FR" sz="900" dirty="0"/>
              <a:t>h3-25/24/23)</a:t>
            </a:r>
          </a:p>
          <a:p>
            <a:r>
              <a:rPr lang="fr-FR" sz="900" dirty="0"/>
              <a:t>or</a:t>
            </a:r>
          </a:p>
          <a:p>
            <a:r>
              <a:rPr lang="fr-FR" sz="900" dirty="0"/>
              <a:t>h2o/</a:t>
            </a:r>
            <a:r>
              <a:rPr lang="fr-FR" sz="900" dirty="0" err="1"/>
              <a:t>quicly</a:t>
            </a:r>
            <a:r>
              <a:rPr lang="fr-FR" sz="900" dirty="0"/>
              <a:t>(h3-25</a:t>
            </a:r>
            <a:r>
              <a:rPr lang="fr-FR" sz="900" dirty="0" smtClean="0"/>
              <a:t>)</a:t>
            </a:r>
            <a:endParaRPr lang="fr-FR" sz="9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478685" y="1833182"/>
            <a:ext cx="2158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dirty="0" smtClean="0"/>
              <a:t>picoquic/picoquic (</a:t>
            </a:r>
            <a:r>
              <a:rPr lang="pt-BR" sz="900" dirty="0"/>
              <a:t>h3-25/24/23)</a:t>
            </a:r>
          </a:p>
          <a:p>
            <a:pPr algn="r"/>
            <a:r>
              <a:rPr lang="pt-BR" sz="900" dirty="0"/>
              <a:t>or</a:t>
            </a:r>
          </a:p>
          <a:p>
            <a:pPr algn="r"/>
            <a:r>
              <a:rPr lang="pt-BR" sz="900" dirty="0"/>
              <a:t>curl/ngtcp2 (h3-25</a:t>
            </a:r>
            <a:r>
              <a:rPr lang="pt-BR" sz="900" dirty="0" smtClean="0"/>
              <a:t>)</a:t>
            </a:r>
            <a:endParaRPr lang="fr-FR" sz="900" dirty="0"/>
          </a:p>
        </p:txBody>
      </p:sp>
      <p:sp>
        <p:nvSpPr>
          <p:cNvPr id="19" name="Rectangle 18"/>
          <p:cNvSpPr/>
          <p:nvPr/>
        </p:nvSpPr>
        <p:spPr>
          <a:xfrm>
            <a:off x="399569" y="3159241"/>
            <a:ext cx="1252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/>
              <a:t>Default </a:t>
            </a:r>
          </a:p>
          <a:p>
            <a:r>
              <a:rPr lang="fr-FR" sz="900" dirty="0" err="1"/>
              <a:t>Kernel</a:t>
            </a:r>
            <a:r>
              <a:rPr lang="fr-FR" sz="900" dirty="0"/>
              <a:t> 4.15</a:t>
            </a:r>
          </a:p>
          <a:p>
            <a:r>
              <a:rPr lang="fr-FR" sz="900" dirty="0"/>
              <a:t>Ubuntu 16.04</a:t>
            </a:r>
          </a:p>
          <a:p>
            <a:r>
              <a:rPr lang="fr-FR" sz="900" dirty="0"/>
              <a:t>iperf3 v3.6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12405" y="3166078"/>
            <a:ext cx="1252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900" dirty="0"/>
              <a:t>Default </a:t>
            </a:r>
          </a:p>
          <a:p>
            <a:pPr algn="r"/>
            <a:r>
              <a:rPr lang="fr-FR" sz="900" dirty="0" err="1"/>
              <a:t>Kernel</a:t>
            </a:r>
            <a:r>
              <a:rPr lang="fr-FR" sz="900" dirty="0"/>
              <a:t> 4.15</a:t>
            </a:r>
          </a:p>
          <a:p>
            <a:pPr algn="r"/>
            <a:r>
              <a:rPr lang="fr-FR" sz="900" dirty="0"/>
              <a:t>Ubuntu 16.04</a:t>
            </a:r>
          </a:p>
          <a:p>
            <a:pPr algn="r"/>
            <a:r>
              <a:rPr lang="fr-FR" sz="900" dirty="0"/>
              <a:t>iperf3 v3.6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5675" y="3162696"/>
            <a:ext cx="3166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Default ; Kernel 4.4 </a:t>
            </a:r>
          </a:p>
          <a:p>
            <a:r>
              <a:rPr lang="en-US" sz="900" dirty="0"/>
              <a:t>Same configuration on both PEP client and PEP server</a:t>
            </a:r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2767"/>
              </p:ext>
            </p:extLst>
          </p:nvPr>
        </p:nvGraphicFramePr>
        <p:xfrm>
          <a:off x="1859428" y="3622023"/>
          <a:ext cx="4609270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854">
                  <a:extLst>
                    <a:ext uri="{9D8B030D-6E8A-4147-A177-3AD203B41FA5}">
                      <a16:colId xmlns:a16="http://schemas.microsoft.com/office/drawing/2014/main" val="2727407750"/>
                    </a:ext>
                  </a:extLst>
                </a:gridCol>
                <a:gridCol w="921854">
                  <a:extLst>
                    <a:ext uri="{9D8B030D-6E8A-4147-A177-3AD203B41FA5}">
                      <a16:colId xmlns:a16="http://schemas.microsoft.com/office/drawing/2014/main" val="1115447442"/>
                    </a:ext>
                  </a:extLst>
                </a:gridCol>
                <a:gridCol w="921854">
                  <a:extLst>
                    <a:ext uri="{9D8B030D-6E8A-4147-A177-3AD203B41FA5}">
                      <a16:colId xmlns:a16="http://schemas.microsoft.com/office/drawing/2014/main" val="504666309"/>
                    </a:ext>
                  </a:extLst>
                </a:gridCol>
                <a:gridCol w="921854">
                  <a:extLst>
                    <a:ext uri="{9D8B030D-6E8A-4147-A177-3AD203B41FA5}">
                      <a16:colId xmlns:a16="http://schemas.microsoft.com/office/drawing/2014/main" val="4258868425"/>
                    </a:ext>
                  </a:extLst>
                </a:gridCol>
                <a:gridCol w="921854">
                  <a:extLst>
                    <a:ext uri="{9D8B030D-6E8A-4147-A177-3AD203B41FA5}">
                      <a16:colId xmlns:a16="http://schemas.microsoft.com/office/drawing/2014/main" val="3894739275"/>
                    </a:ext>
                  </a:extLst>
                </a:gridCol>
              </a:tblGrid>
              <a:tr h="591245">
                <a:tc>
                  <a:txBody>
                    <a:bodyPr/>
                    <a:lstStyle/>
                    <a:p>
                      <a:pPr algn="ctr"/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TCP_WMEM_MAX</a:t>
                      </a:r>
                    </a:p>
                    <a:p>
                      <a:pPr algn="ctr"/>
                      <a:r>
                        <a:rPr lang="fr-FR" sz="700" dirty="0" smtClean="0"/>
                        <a:t>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TCP_RMEM_MAX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(MB)</a:t>
                      </a:r>
                    </a:p>
                    <a:p>
                      <a:pPr algn="ctr"/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CORE_WMEM_MAX</a:t>
                      </a:r>
                    </a:p>
                    <a:p>
                      <a:pPr algn="ctr"/>
                      <a:r>
                        <a:rPr lang="fr-FR" sz="700" dirty="0" smtClean="0"/>
                        <a:t>CORE_RMEM_MAX</a:t>
                      </a:r>
                    </a:p>
                    <a:p>
                      <a:pPr algn="ctr"/>
                      <a:r>
                        <a:rPr lang="fr-FR" sz="700" dirty="0" smtClean="0"/>
                        <a:t>(MB)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ICWND</a:t>
                      </a:r>
                    </a:p>
                    <a:p>
                      <a:pPr algn="ctr"/>
                      <a:r>
                        <a:rPr lang="fr-FR" sz="700" dirty="0" smtClean="0"/>
                        <a:t>IRWND</a:t>
                      </a:r>
                    </a:p>
                    <a:p>
                      <a:pPr algn="ctr"/>
                      <a:r>
                        <a:rPr lang="fr-FR" sz="700" dirty="0" smtClean="0"/>
                        <a:t>(</a:t>
                      </a:r>
                      <a:r>
                        <a:rPr lang="fr-FR" sz="700" dirty="0" err="1" smtClean="0"/>
                        <a:t>packets</a:t>
                      </a:r>
                      <a:r>
                        <a:rPr lang="fr-FR" sz="700" dirty="0" smtClean="0"/>
                        <a:t>)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2163"/>
                  </a:ext>
                </a:extLst>
              </a:tr>
              <a:tr h="1921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NO</a:t>
                      </a:r>
                      <a:r>
                        <a:rPr lang="en-US" sz="700" baseline="0" dirty="0" smtClean="0"/>
                        <a:t> PEP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4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6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0,2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10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0473"/>
                  </a:ext>
                </a:extLst>
              </a:tr>
              <a:tr h="1921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PEP</a:t>
                      </a:r>
                      <a:r>
                        <a:rPr lang="en-US" sz="700" baseline="0" dirty="0" smtClean="0"/>
                        <a:t> A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4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6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0,2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10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63063"/>
                  </a:ext>
                </a:extLst>
              </a:tr>
              <a:tr h="1921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PEP B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4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6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0,2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100</a:t>
                      </a:r>
                      <a:endParaRPr lang="fr-FR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25547"/>
                  </a:ext>
                </a:extLst>
              </a:tr>
              <a:tr h="1921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PEP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986642"/>
                  </a:ext>
                </a:extLst>
              </a:tr>
              <a:tr h="1921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PEP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3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7712" y="986717"/>
            <a:ext cx="8551637" cy="3533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Focus on the 50 Mbps / 10 Mbps use-case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8448" y="1407888"/>
            <a:ext cx="3846691" cy="40281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Multiple </a:t>
            </a:r>
            <a:r>
              <a:rPr lang="fr-FR" dirty="0" err="1" smtClean="0">
                <a:solidFill>
                  <a:srgbClr val="FF0000"/>
                </a:solidFill>
              </a:rPr>
              <a:t>paths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</a:t>
            </a:r>
            <a:r>
              <a:rPr lang="fr-FR" dirty="0" smtClean="0">
                <a:solidFill>
                  <a:srgbClr val="FF0000"/>
                </a:solidFill>
              </a:rPr>
              <a:t> split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43997"/>
            <a:ext cx="7874738" cy="369332"/>
          </a:xfrm>
        </p:spPr>
        <p:txBody>
          <a:bodyPr/>
          <a:lstStyle/>
          <a:p>
            <a:r>
              <a:rPr lang="en-US" dirty="0"/>
              <a:t>Solution #1 : adapt the end-to-end protocols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4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6"/>
          <a:stretch/>
        </p:blipFill>
        <p:spPr>
          <a:xfrm>
            <a:off x="582252" y="3560249"/>
            <a:ext cx="3381885" cy="173931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1"/>
          <a:stretch/>
        </p:blipFill>
        <p:spPr>
          <a:xfrm>
            <a:off x="582252" y="1752711"/>
            <a:ext cx="3381885" cy="175290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68586" y="1737063"/>
            <a:ext cx="41210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With TCP-Proxy: </a:t>
            </a:r>
          </a:p>
          <a:p>
            <a:pPr marL="741487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Capacity to reach channel capacity</a:t>
            </a:r>
          </a:p>
          <a:p>
            <a:pPr marL="741487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Reduced transmission time</a:t>
            </a:r>
          </a:p>
          <a:p>
            <a:pPr marL="741487" lvl="1" indent="-3429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Proposed </a:t>
            </a:r>
            <a:r>
              <a:rPr lang="en-US" sz="18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objectives : </a:t>
            </a:r>
          </a:p>
          <a:p>
            <a:pPr marL="741487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2MB: 3 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sec</a:t>
            </a:r>
          </a:p>
          <a:p>
            <a:pPr marL="741487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10 </a:t>
            </a:r>
            <a:r>
              <a:rPr lang="en-US" sz="18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MB: 5 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sec</a:t>
            </a:r>
          </a:p>
          <a:p>
            <a:pPr marL="741487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100MB</a:t>
            </a:r>
            <a:r>
              <a:rPr lang="en-US" sz="18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: 20 sec</a:t>
            </a:r>
          </a:p>
        </p:txBody>
      </p:sp>
    </p:spTree>
    <p:extLst>
      <p:ext uri="{BB962C8B-B14F-4D97-AF65-F5344CB8AC3E}">
        <p14:creationId xmlns:p14="http://schemas.microsoft.com/office/powerpoint/2010/main" val="42487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022598"/>
            <a:ext cx="8551637" cy="911148"/>
          </a:xfrm>
        </p:spPr>
        <p:txBody>
          <a:bodyPr>
            <a:normAutofit/>
          </a:bodyPr>
          <a:lstStyle/>
          <a:p>
            <a:r>
              <a:rPr lang="en-US" dirty="0" smtClean="0"/>
              <a:t>Focus on the 50 Mbps / 10 Mbps use-case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058779" y="1407890"/>
            <a:ext cx="6934916" cy="27611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End-to-end </a:t>
            </a:r>
            <a:r>
              <a:rPr lang="fr-FR" dirty="0" err="1" smtClean="0">
                <a:solidFill>
                  <a:srgbClr val="FF0000"/>
                </a:solidFill>
              </a:rPr>
              <a:t>path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without</a:t>
            </a:r>
            <a:r>
              <a:rPr lang="fr-FR" dirty="0" smtClean="0">
                <a:solidFill>
                  <a:srgbClr val="FF0000"/>
                </a:solidFill>
              </a:rPr>
              <a:t> split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43997"/>
            <a:ext cx="7874738" cy="369332"/>
          </a:xfrm>
        </p:spPr>
        <p:txBody>
          <a:bodyPr/>
          <a:lstStyle/>
          <a:p>
            <a:r>
              <a:rPr lang="en-US" dirty="0"/>
              <a:t>Solution #1 : adapt the end-to-end protocols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5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335890" y="3889907"/>
            <a:ext cx="2391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CURL CLIENT</a:t>
            </a:r>
            <a:endParaRPr lang="en-US" sz="12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2521" y="3892063"/>
            <a:ext cx="237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PICO-QUIC CLIENT</a:t>
            </a:r>
            <a:endParaRPr lang="en-US" sz="12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448" y="4163582"/>
            <a:ext cx="82283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PICO-QUIC (Version v0.24d) client </a:t>
            </a:r>
          </a:p>
          <a:p>
            <a:pPr marL="570037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PICO-QUIC 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server (Version v0.24d) </a:t>
            </a: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: the objectives are met  </a:t>
            </a:r>
          </a:p>
          <a:p>
            <a:pPr marL="570037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H20 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server (</a:t>
            </a: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2.3.0-DEV@9f65c27) : the objectives are not met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 CURL client 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(Version 7.69.0-DEV (x86_64-pc-linux-gnu) </a:t>
            </a:r>
            <a:r>
              <a:rPr lang="en-US" sz="1400" dirty="0" err="1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libcurl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/7.69.0-DEV OpenSSL/1.1.1d </a:t>
            </a:r>
            <a:r>
              <a:rPr lang="en-US" sz="1400" dirty="0" err="1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zlib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/1.2.8 </a:t>
            </a:r>
            <a:r>
              <a:rPr lang="en-US" sz="1400" dirty="0" err="1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brotli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/1.0.4 ngtcp2/0.1.0-DEV </a:t>
            </a: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nghttp3/0.1.0-DEV)(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any </a:t>
            </a: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server)</a:t>
            </a:r>
          </a:p>
          <a:p>
            <a:pPr marL="570037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The objectives are not met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79" y="1756119"/>
            <a:ext cx="2788523" cy="209139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36" y="1756119"/>
            <a:ext cx="2788523" cy="2091392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1689594" y="3330807"/>
            <a:ext cx="1556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682603" y="2342303"/>
            <a:ext cx="2058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646959" y="3331997"/>
            <a:ext cx="1556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639968" y="2343493"/>
            <a:ext cx="2058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022598"/>
            <a:ext cx="8551637" cy="40599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Designing </a:t>
            </a:r>
            <a:r>
              <a:rPr lang="en-US" dirty="0"/>
              <a:t>a CC that is relevant for all deployment cases may not be relevant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Knowing about the path characteristics can help in adapting the CC in specific deployment scenarios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Tuning RTT_INIT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Tuning flow control parameters (MAX_STREAM_DATA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Issue in CC convergence in SATCOM use cases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43997"/>
            <a:ext cx="7874738" cy="369332"/>
          </a:xfrm>
        </p:spPr>
        <p:txBody>
          <a:bodyPr/>
          <a:lstStyle/>
          <a:p>
            <a:r>
              <a:rPr lang="en-US" dirty="0"/>
              <a:t>Solution #1 : adapt the end-to-end protocols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6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08624"/>
            <a:ext cx="7230619" cy="646331"/>
          </a:xfrm>
        </p:spPr>
        <p:txBody>
          <a:bodyPr/>
          <a:lstStyle/>
          <a:p>
            <a:r>
              <a:rPr lang="en-US" dirty="0"/>
              <a:t>Solution #2 : inform end point of the path characteristics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7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125725"/>
            <a:ext cx="8551637" cy="40994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objective: inform end point of the path characteristics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Based on previous connections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During a connection: 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Both peers measure BDP (</a:t>
            </a:r>
            <a:r>
              <a:rPr lang="en-US" sz="1400" dirty="0" err="1" smtClean="0"/>
              <a:t>rtt</a:t>
            </a:r>
            <a:r>
              <a:rPr lang="en-US" sz="1400" dirty="0" smtClean="0"/>
              <a:t> * </a:t>
            </a:r>
            <a:r>
              <a:rPr lang="en-US" sz="1400" dirty="0" err="1" smtClean="0"/>
              <a:t>bytes_in_flight</a:t>
            </a:r>
            <a:r>
              <a:rPr lang="en-US" sz="1400" dirty="0" smtClean="0"/>
              <a:t>)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The server sends to the client the information that has been measured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When reconnecting: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Client sends a 0-RTT token for faster connection establishment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The idea: add the information from previous BDP to the server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draft-kuhn-quic-0rtt-bdp-07 for how it could be done in QUIC</a:t>
            </a:r>
            <a:endParaRPr lang="en-US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also a strawman algorithm in the draft on how to safely jump to the available capacity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results showed here :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No safe jump 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server uses directly previously measured BDP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8448" y="2008816"/>
            <a:ext cx="8580521" cy="28974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End-to-end </a:t>
            </a:r>
            <a:r>
              <a:rPr lang="fr-FR" dirty="0" err="1" smtClean="0">
                <a:solidFill>
                  <a:srgbClr val="FF0000"/>
                </a:solidFill>
              </a:rPr>
              <a:t>path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without</a:t>
            </a:r>
            <a:r>
              <a:rPr lang="fr-FR" dirty="0" smtClean="0">
                <a:solidFill>
                  <a:srgbClr val="FF0000"/>
                </a:solidFill>
              </a:rPr>
              <a:t> split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08624"/>
            <a:ext cx="7230619" cy="646331"/>
          </a:xfrm>
        </p:spPr>
        <p:txBody>
          <a:bodyPr/>
          <a:lstStyle/>
          <a:p>
            <a:r>
              <a:rPr lang="en-US" dirty="0"/>
              <a:t>Solution #2 : inform end point of the path characteristics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8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125725"/>
            <a:ext cx="8551637" cy="40994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on the 50 Mbps / 10 Mbps </a:t>
            </a:r>
            <a:r>
              <a:rPr lang="en-US" dirty="0" smtClean="0"/>
              <a:t>use-case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Time needed to download 10 MB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0" y="2510369"/>
            <a:ext cx="2555344" cy="199337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56" y="2516659"/>
            <a:ext cx="2653096" cy="202622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264" y="2519938"/>
            <a:ext cx="2649138" cy="19869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338292" y="4530480"/>
            <a:ext cx="2391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0-RTT-BDP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11875" y="4530480"/>
            <a:ext cx="237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0-RTT</a:t>
            </a:r>
            <a:endParaRPr lang="en-US" sz="12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5457" y="4530480"/>
            <a:ext cx="237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No 0-RTT</a:t>
            </a:r>
            <a:endParaRPr lang="en-US" sz="12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 rot="16200000">
            <a:off x="62169" y="3457029"/>
            <a:ext cx="116891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 smtClean="0"/>
              <a:t>Cumulative </a:t>
            </a:r>
            <a:r>
              <a:rPr lang="fr-FR" sz="600" dirty="0" err="1" smtClean="0"/>
              <a:t>Density</a:t>
            </a:r>
            <a:r>
              <a:rPr lang="fr-FR" sz="600" dirty="0" smtClean="0"/>
              <a:t> </a:t>
            </a:r>
            <a:r>
              <a:rPr lang="fr-FR" sz="600" dirty="0" err="1" smtClean="0"/>
              <a:t>Function</a:t>
            </a:r>
            <a:endParaRPr lang="fr-FR" sz="600" dirty="0"/>
          </a:p>
        </p:txBody>
      </p:sp>
      <p:sp>
        <p:nvSpPr>
          <p:cNvPr id="15" name="ZoneTexte 14"/>
          <p:cNvSpPr txBox="1"/>
          <p:nvPr/>
        </p:nvSpPr>
        <p:spPr>
          <a:xfrm rot="16200000">
            <a:off x="2809134" y="3421080"/>
            <a:ext cx="116891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 smtClean="0"/>
              <a:t>Cumulative </a:t>
            </a:r>
            <a:r>
              <a:rPr lang="fr-FR" sz="600" dirty="0" err="1" smtClean="0"/>
              <a:t>Density</a:t>
            </a:r>
            <a:r>
              <a:rPr lang="fr-FR" sz="600" dirty="0" smtClean="0"/>
              <a:t> </a:t>
            </a:r>
            <a:r>
              <a:rPr lang="fr-FR" sz="600" dirty="0" err="1" smtClean="0"/>
              <a:t>Function</a:t>
            </a:r>
            <a:endParaRPr lang="fr-FR" sz="600" dirty="0"/>
          </a:p>
        </p:txBody>
      </p:sp>
      <p:sp>
        <p:nvSpPr>
          <p:cNvPr id="17" name="ZoneTexte 16"/>
          <p:cNvSpPr txBox="1"/>
          <p:nvPr/>
        </p:nvSpPr>
        <p:spPr>
          <a:xfrm rot="16200000">
            <a:off x="5663142" y="3437437"/>
            <a:ext cx="116891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 smtClean="0"/>
              <a:t>Cumulative </a:t>
            </a:r>
            <a:r>
              <a:rPr lang="fr-FR" sz="600" dirty="0" err="1" smtClean="0"/>
              <a:t>Density</a:t>
            </a:r>
            <a:r>
              <a:rPr lang="fr-FR" sz="600" dirty="0" smtClean="0"/>
              <a:t> </a:t>
            </a:r>
            <a:r>
              <a:rPr lang="fr-FR" sz="600" dirty="0" err="1" smtClean="0"/>
              <a:t>Function</a:t>
            </a:r>
            <a:endParaRPr lang="fr-FR" sz="600" dirty="0"/>
          </a:p>
        </p:txBody>
      </p:sp>
    </p:spTree>
    <p:extLst>
      <p:ext uri="{BB962C8B-B14F-4D97-AF65-F5344CB8AC3E}">
        <p14:creationId xmlns:p14="http://schemas.microsoft.com/office/powerpoint/2010/main" val="4168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69564" y="2009870"/>
            <a:ext cx="8580521" cy="28974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End-to-end </a:t>
            </a:r>
            <a:r>
              <a:rPr lang="fr-FR" dirty="0" err="1" smtClean="0">
                <a:solidFill>
                  <a:srgbClr val="FF0000"/>
                </a:solidFill>
              </a:rPr>
              <a:t>path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without</a:t>
            </a:r>
            <a:r>
              <a:rPr lang="fr-FR" dirty="0" smtClean="0">
                <a:solidFill>
                  <a:srgbClr val="FF0000"/>
                </a:solidFill>
              </a:rPr>
              <a:t> split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08624"/>
            <a:ext cx="7230619" cy="646331"/>
          </a:xfrm>
        </p:spPr>
        <p:txBody>
          <a:bodyPr/>
          <a:lstStyle/>
          <a:p>
            <a:r>
              <a:rPr lang="en-US" dirty="0"/>
              <a:t>Solution #2 : inform end point of the path characteristics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9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125725"/>
            <a:ext cx="8551637" cy="40994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on the </a:t>
            </a:r>
            <a:r>
              <a:rPr lang="en-US" dirty="0" smtClean="0"/>
              <a:t>250 </a:t>
            </a:r>
            <a:r>
              <a:rPr lang="en-US" dirty="0"/>
              <a:t>Mbps / </a:t>
            </a:r>
            <a:r>
              <a:rPr lang="en-US" dirty="0" smtClean="0"/>
              <a:t>3 </a:t>
            </a:r>
            <a:r>
              <a:rPr lang="en-US" dirty="0"/>
              <a:t>Mbps </a:t>
            </a:r>
            <a:r>
              <a:rPr lang="en-US" dirty="0" smtClean="0"/>
              <a:t>use-case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Time needed to download 10 MB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309408" y="4531534"/>
            <a:ext cx="2391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0-RTT-BDP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82991" y="4531534"/>
            <a:ext cx="237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0-RTT</a:t>
            </a:r>
            <a:endParaRPr lang="en-US" sz="12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6573" y="4531534"/>
            <a:ext cx="237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No 0-RTT</a:t>
            </a:r>
            <a:endParaRPr lang="en-US" sz="12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" y="2439620"/>
            <a:ext cx="2657110" cy="199316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31" y="2439620"/>
            <a:ext cx="2658073" cy="1993167"/>
          </a:xfrm>
          <a:prstGeom prst="rect">
            <a:avLst/>
          </a:prstGeom>
        </p:spPr>
      </p:pic>
      <p:pic>
        <p:nvPicPr>
          <p:cNvPr id="22" name="Image 2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07" y="2439619"/>
            <a:ext cx="2456943" cy="199316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 rot="16200000">
            <a:off x="-105471" y="3418929"/>
            <a:ext cx="116891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 smtClean="0"/>
              <a:t>Cumulative </a:t>
            </a:r>
            <a:r>
              <a:rPr lang="fr-FR" sz="600" dirty="0" err="1" smtClean="0"/>
              <a:t>Density</a:t>
            </a:r>
            <a:r>
              <a:rPr lang="fr-FR" sz="600" dirty="0" smtClean="0"/>
              <a:t> </a:t>
            </a:r>
            <a:r>
              <a:rPr lang="fr-FR" sz="600" dirty="0" err="1" smtClean="0"/>
              <a:t>Function</a:t>
            </a:r>
            <a:endParaRPr lang="fr-FR" sz="600" dirty="0"/>
          </a:p>
        </p:txBody>
      </p:sp>
      <p:sp>
        <p:nvSpPr>
          <p:cNvPr id="15" name="ZoneTexte 14"/>
          <p:cNvSpPr txBox="1"/>
          <p:nvPr/>
        </p:nvSpPr>
        <p:spPr>
          <a:xfrm rot="16200000">
            <a:off x="2801514" y="3382980"/>
            <a:ext cx="116891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 smtClean="0"/>
              <a:t>Cumulative </a:t>
            </a:r>
            <a:r>
              <a:rPr lang="fr-FR" sz="600" dirty="0" err="1" smtClean="0"/>
              <a:t>Density</a:t>
            </a:r>
            <a:r>
              <a:rPr lang="fr-FR" sz="600" dirty="0" smtClean="0"/>
              <a:t> </a:t>
            </a:r>
            <a:r>
              <a:rPr lang="fr-FR" sz="600" dirty="0" err="1" smtClean="0"/>
              <a:t>Function</a:t>
            </a:r>
            <a:endParaRPr lang="fr-FR" sz="600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5815542" y="3406957"/>
            <a:ext cx="116891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 smtClean="0"/>
              <a:t>Cumulative </a:t>
            </a:r>
            <a:r>
              <a:rPr lang="fr-FR" sz="600" dirty="0" err="1" smtClean="0"/>
              <a:t>Density</a:t>
            </a:r>
            <a:r>
              <a:rPr lang="fr-FR" sz="600" dirty="0" smtClean="0"/>
              <a:t> </a:t>
            </a:r>
            <a:r>
              <a:rPr lang="fr-FR" sz="600" dirty="0" err="1" smtClean="0"/>
              <a:t>Function</a:t>
            </a:r>
            <a:endParaRPr lang="fr-FR" sz="600" dirty="0"/>
          </a:p>
        </p:txBody>
      </p:sp>
    </p:spTree>
    <p:extLst>
      <p:ext uri="{BB962C8B-B14F-4D97-AF65-F5344CB8AC3E}">
        <p14:creationId xmlns:p14="http://schemas.microsoft.com/office/powerpoint/2010/main" val="31428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NES - Diapos Titr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NES - Sommaires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NES - Text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43899476-92d5-47bd-aa4b-8ef5a50c3054" ContentTypeId="0x0101008BA2EC32BB3849CFA34975D0F55D50D0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 du CNES" ma:contentTypeID="0x0101008BA2EC32BB3849CFA34975D0F55D50D000F875507477702143B5B450C57EB9C6E200393604B892835A4DB5A9BDA1CD4CD0BD" ma:contentTypeVersion="7" ma:contentTypeDescription="Crée un document." ma:contentTypeScope="" ma:versionID="73ccdfccdca0adc1973291fd5f56ca81">
  <xsd:schema xmlns:xsd="http://www.w3.org/2001/XMLSchema" xmlns:xs="http://www.w3.org/2001/XMLSchema" xmlns:p="http://schemas.microsoft.com/office/2006/metadata/properties" xmlns:ns2="1480e229-d1f0-4dea-859f-b8c45efabb7a" xmlns:ns3="e4faea3f-078b-48dc-a0c5-3ddc54fcf4e9" targetNamespace="http://schemas.microsoft.com/office/2006/metadata/properties" ma:root="true" ma:fieldsID="6af97b9a0b78b7e8582abd49f9f6f0c2" ns2:_="" ns3:_="">
    <xsd:import namespace="1480e229-d1f0-4dea-859f-b8c45efabb7a"/>
    <xsd:import namespace="e4faea3f-078b-48dc-a0c5-3ddc54fcf4e9"/>
    <xsd:element name="properties">
      <xsd:complexType>
        <xsd:sequence>
          <xsd:element name="documentManagement">
            <xsd:complexType>
              <xsd:all>
                <xsd:element ref="ns2:Reference" minOccurs="0"/>
                <xsd:element ref="ns2:Versiondudocument" minOccurs="0"/>
                <xsd:element ref="ns2:Datedudocument" minOccurs="0"/>
                <xsd:element ref="ns2:m87c471c6bd344bca5d69bd9ba6ed2b9" minOccurs="0"/>
                <xsd:element ref="ns2:TaxCatchAll" minOccurs="0"/>
                <xsd:element ref="ns2:TaxCatchAllLabel" minOccurs="0"/>
                <xsd:element ref="ns3:Domaines_x0020_d_x0027_intervention" minOccurs="0"/>
                <xsd:element ref="ns3:Enjeux_x0020__x002f__x0020_activités_x0020_transverses" minOccurs="0"/>
                <xsd:element ref="ns3:Public_x0020_DCO" minOccurs="0"/>
                <xsd:element ref="ns3:Type_x0020_DCO" minOccurs="0"/>
                <xsd:element ref="ns2:f8e2984df2264340bfa6ee5fdfc4df1c" minOccurs="0"/>
                <xsd:element ref="ns2:b659fe0c560c4820aef3b2471db4769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80e229-d1f0-4dea-859f-b8c45efabb7a" elementFormDefault="qualified">
    <xsd:import namespace="http://schemas.microsoft.com/office/2006/documentManagement/types"/>
    <xsd:import namespace="http://schemas.microsoft.com/office/infopath/2007/PartnerControls"/>
    <xsd:element name="Reference" ma:index="8" nillable="true" ma:displayName="Référence du document" ma:internalName="Reference">
      <xsd:simpleType>
        <xsd:restriction base="dms:Text">
          <xsd:maxLength value="255"/>
        </xsd:restriction>
      </xsd:simpleType>
    </xsd:element>
    <xsd:element name="Versiondudocument" ma:index="9" nillable="true" ma:displayName="Version du document" ma:internalName="Versiondudocument">
      <xsd:simpleType>
        <xsd:restriction base="dms:Text">
          <xsd:maxLength value="255"/>
        </xsd:restriction>
      </xsd:simpleType>
    </xsd:element>
    <xsd:element name="Datedudocument" ma:index="10" nillable="true" ma:displayName="Date du document" ma:format="DateOnly" ma:internalName="Datedudocument">
      <xsd:simpleType>
        <xsd:restriction base="dms:DateTime"/>
      </xsd:simpleType>
    </xsd:element>
    <xsd:element name="m87c471c6bd344bca5d69bd9ba6ed2b9" ma:index="11" nillable="true" ma:taxonomy="true" ma:internalName="m87c471c6bd344bca5d69bd9ba6ed2b9" ma:taxonomyFieldName="Classification" ma:displayName="Classification" ma:default="" ma:fieldId="{687c471c-6bd3-44bc-a5d6-9bd9ba6ed2b9}" ma:sspId="43899476-92d5-47bd-aa4b-8ef5a50c3054" ma:termSetId="b5b6ba9c-22e9-463a-bed9-64f79770480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description="" ma:hidden="true" ma:list="{38123e12-bcaa-4d78-956b-1ee3b6f1679c}" ma:internalName="TaxCatchAll" ma:showField="CatchAllData" ma:web="e4faea3f-078b-48dc-a0c5-3ddc54fcf4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description="" ma:hidden="true" ma:list="{38123e12-bcaa-4d78-956b-1ee3b6f1679c}" ma:internalName="TaxCatchAllLabel" ma:readOnly="true" ma:showField="CatchAllDataLabel" ma:web="e4faea3f-078b-48dc-a0c5-3ddc54fcf4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8e2984df2264340bfa6ee5fdfc4df1c" ma:index="19" nillable="true" ma:taxonomy="true" ma:internalName="f8e2984df2264340bfa6ee5fdfc4df1c" ma:taxonomyFieldName="cfEtablissements" ma:displayName="Etablissements" ma:fieldId="{f8e2984d-f226-4340-bfa6-ee5fdfc4df1c}" ma:taxonomyMulti="true" ma:sspId="43899476-92d5-47bd-aa4b-8ef5a50c3054" ma:termSetId="e9a96799-6659-411b-a1b4-279542889a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659fe0c560c4820aef3b2471db47693" ma:index="21" nillable="true" ma:taxonomy="true" ma:internalName="b659fe0c560c4820aef3b2471db47693" ma:taxonomyFieldName="Projet" ma:displayName="Programmes" ma:default="" ma:fieldId="{b659fe0c-560c-4820-aef3-b2471db47693}" ma:sspId="43899476-92d5-47bd-aa4b-8ef5a50c3054" ma:termSetId="608c53a1-85a5-4eff-adeb-f56ec8c6db91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faea3f-078b-48dc-a0c5-3ddc54fcf4e9" elementFormDefault="qualified">
    <xsd:import namespace="http://schemas.microsoft.com/office/2006/documentManagement/types"/>
    <xsd:import namespace="http://schemas.microsoft.com/office/infopath/2007/PartnerControls"/>
    <xsd:element name="Domaines_x0020_d_x0027_intervention" ma:index="15" nillable="true" ma:displayName="Domaines d'intervention" ma:format="Dropdown" ma:internalName="Domaines_x0020_d_x0027_intervention">
      <xsd:simpleType>
        <xsd:restriction base="dms:Choice">
          <xsd:enumeration value="Défense"/>
          <xsd:enumeration value="Lanceurs"/>
          <xsd:enumeration value="Sciences"/>
          <xsd:enumeration value="Observations"/>
          <xsd:enumeration value="Télécommunications"/>
        </xsd:restriction>
      </xsd:simpleType>
    </xsd:element>
    <xsd:element name="Enjeux_x0020__x002f__x0020_activités_x0020_transverses" ma:index="16" nillable="true" ma:displayName="Enjeux / activités transverses" ma:format="Dropdown" ma:internalName="Enjeux_x0020__x002F__x0020_activit_x00e9_s_x0020_transverses">
      <xsd:simpleType>
        <xsd:restriction base="dms:Choice">
          <xsd:enumeration value="Climat"/>
          <xsd:enumeration value="Innovation"/>
          <xsd:enumeration value="Exploration"/>
          <xsd:enumeration value="International"/>
          <xsd:enumeration value="Europe"/>
          <xsd:enumeration value="Numérique"/>
          <xsd:enumeration value="Développement durable"/>
          <xsd:enumeration value="Applications"/>
          <xsd:enumeration value="Ballons"/>
          <xsd:enumeration value="Enseignement / recherche"/>
          <xsd:enumeration value="Etudes/Expériences"/>
        </xsd:restriction>
      </xsd:simpleType>
    </xsd:element>
    <xsd:element name="Public_x0020_DCO" ma:index="17" nillable="true" ma:displayName="Public DCO" ma:format="Dropdown" ma:internalName="Public_x0020_DCO">
      <xsd:simpleType>
        <xsd:restriction base="dms:Choice">
          <xsd:enumeration value="Grand Public"/>
          <xsd:enumeration value="Jeunes"/>
          <xsd:enumeration value="Interne"/>
        </xsd:restriction>
      </xsd:simpleType>
    </xsd:element>
    <xsd:element name="Type_x0020_DCO" ma:index="18" nillable="true" ma:displayName="Type DCO" ma:format="Dropdown" ma:internalName="Type_x0020_DCO">
      <xsd:simpleType>
        <xsd:restriction base="dms:Choice">
          <xsd:enumeration value="Opérations"/>
          <xsd:enumeration value="Evènement"/>
          <xsd:enumeration value="Signature"/>
          <xsd:enumeration value="Distinction"/>
          <xsd:enumeration value="Coopération"/>
          <xsd:enumeration value="Nomina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c_x0020_DCO xmlns="e4faea3f-078b-48dc-a0c5-3ddc54fcf4e9" xsi:nil="true"/>
    <TaxCatchAll xmlns="1480e229-d1f0-4dea-859f-b8c45efabb7a"/>
    <Reference xmlns="1480e229-d1f0-4dea-859f-b8c45efabb7a" xsi:nil="true"/>
    <Versiondudocument xmlns="1480e229-d1f0-4dea-859f-b8c45efabb7a" xsi:nil="true"/>
    <Type_x0020_DCO xmlns="e4faea3f-078b-48dc-a0c5-3ddc54fcf4e9" xsi:nil="true"/>
    <b659fe0c560c4820aef3b2471db47693 xmlns="1480e229-d1f0-4dea-859f-b8c45efabb7a">
      <Terms xmlns="http://schemas.microsoft.com/office/infopath/2007/PartnerControls"/>
    </b659fe0c560c4820aef3b2471db47693>
    <m87c471c6bd344bca5d69bd9ba6ed2b9 xmlns="1480e229-d1f0-4dea-859f-b8c45efabb7a">
      <Terms xmlns="http://schemas.microsoft.com/office/infopath/2007/PartnerControls"/>
    </m87c471c6bd344bca5d69bd9ba6ed2b9>
    <Domaines_x0020_d_x0027_intervention xmlns="e4faea3f-078b-48dc-a0c5-3ddc54fcf4e9" xsi:nil="true"/>
    <f8e2984df2264340bfa6ee5fdfc4df1c xmlns="1480e229-d1f0-4dea-859f-b8c45efabb7a">
      <Terms xmlns="http://schemas.microsoft.com/office/infopath/2007/PartnerControls"/>
    </f8e2984df2264340bfa6ee5fdfc4df1c>
    <Datedudocument xmlns="1480e229-d1f0-4dea-859f-b8c45efabb7a" xsi:nil="true"/>
    <Enjeux_x0020__x002f__x0020_activités_x0020_transverses xmlns="e4faea3f-078b-48dc-a0c5-3ddc54fcf4e9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94B0F-DB44-48A2-B268-B58EEE7A9BDE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AA137A39-F355-40AE-A7E4-A308E4790E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80e229-d1f0-4dea-859f-b8c45efabb7a"/>
    <ds:schemaRef ds:uri="e4faea3f-078b-48dc-a0c5-3ddc54fcf4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2063AE-6A7E-4243-8B86-139137ED6F37}">
  <ds:schemaRefs>
    <ds:schemaRef ds:uri="http://schemas.microsoft.com/office/infopath/2007/PartnerControls"/>
    <ds:schemaRef ds:uri="1480e229-d1f0-4dea-859f-b8c45efabb7a"/>
    <ds:schemaRef ds:uri="http://purl.org/dc/elements/1.1/"/>
    <ds:schemaRef ds:uri="http://schemas.microsoft.com/office/2006/metadata/properties"/>
    <ds:schemaRef ds:uri="http://schemas.microsoft.com/office/2006/documentManagement/types"/>
    <ds:schemaRef ds:uri="e4faea3f-078b-48dc-a0c5-3ddc54fcf4e9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905A512-BCE6-4467-8B53-5C62BD9257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6202</TotalTime>
  <Words>843</Words>
  <Application>Microsoft Office PowerPoint</Application>
  <PresentationFormat>Affichage à l'écran (16:10)</PresentationFormat>
  <Paragraphs>211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.AppleSystemUIFont</vt:lpstr>
      <vt:lpstr>Arial</vt:lpstr>
      <vt:lpstr>Arial Black</vt:lpstr>
      <vt:lpstr>Calibri</vt:lpstr>
      <vt:lpstr>CNES - Diapos Titre</vt:lpstr>
      <vt:lpstr>CNES - Sommaires</vt:lpstr>
      <vt:lpstr>CNES - Texte</vt:lpstr>
      <vt:lpstr>Présentation PowerPoint</vt:lpstr>
      <vt:lpstr>Typical GEO satellite-based Internet access </vt:lpstr>
      <vt:lpstr>Solution #1 : adapt the end-to-end protocols </vt:lpstr>
      <vt:lpstr>Solution #1 : adapt the end-to-end protocols </vt:lpstr>
      <vt:lpstr>Solution #1 : adapt the end-to-end protocols </vt:lpstr>
      <vt:lpstr>Solution #1 : adapt the end-to-end protocols </vt:lpstr>
      <vt:lpstr>Solution #2 : inform end point of the path characteristics</vt:lpstr>
      <vt:lpstr>Solution #2 : inform end point of the path characteristics</vt:lpstr>
      <vt:lpstr>Solution #2 : inform end point of the path characteristics</vt:lpstr>
      <vt:lpstr>Summary</vt:lpstr>
      <vt:lpstr>Appendix – impact of losses</vt:lpstr>
      <vt:lpstr>Appendix – impact of losses</vt:lpstr>
      <vt:lpstr>Appendix – impact of losses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Lola PEIRE</dc:creator>
  <cp:lastModifiedBy>Kuhn Nicolas</cp:lastModifiedBy>
  <cp:revision>853</cp:revision>
  <cp:lastPrinted>2017-05-14T20:42:22Z</cp:lastPrinted>
  <dcterms:created xsi:type="dcterms:W3CDTF">2017-04-10T17:55:28Z</dcterms:created>
  <dcterms:modified xsi:type="dcterms:W3CDTF">2020-11-04T14:48:32Z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0x0101008BA2EC32BB3849CFA34975D0F55D50D000F875507477702143B5B450C57EB9C6E200393604B892835A4DB5A9BDA1CD4CD0BD</vt:lpwstr>
  </property>
</Properties>
</file>