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7" r:id="rId1"/>
    <p:sldMasterId id="2147483683" r:id="rId2"/>
  </p:sldMasterIdLst>
  <p:sldIdLst>
    <p:sldId id="256" r:id="rId3"/>
    <p:sldId id="287" r:id="rId4"/>
    <p:sldId id="318" r:id="rId5"/>
    <p:sldId id="314" r:id="rId6"/>
    <p:sldId id="315" r:id="rId7"/>
    <p:sldId id="308" r:id="rId8"/>
    <p:sldId id="317" r:id="rId9"/>
    <p:sldId id="31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88" autoAdjust="0"/>
    <p:restoredTop sz="94692"/>
  </p:normalViewPr>
  <p:slideViewPr>
    <p:cSldViewPr snapToGrid="0" snapToObjects="1">
      <p:cViewPr varScale="1">
        <p:scale>
          <a:sx n="84" d="100"/>
          <a:sy n="84" d="100"/>
        </p:scale>
        <p:origin x="120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7E53945-D35A-42DA-BE92-A93558FEBF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608"/>
            <a:ext cx="9142570" cy="6856392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CB4B624-5098-4F9B-9DF1-1ED249FA1B9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73590" y="4059231"/>
            <a:ext cx="7894002" cy="609796"/>
          </a:xfrm>
        </p:spPr>
        <p:txBody>
          <a:bodyPr anchor="t">
            <a:noAutofit/>
          </a:bodyPr>
          <a:lstStyle>
            <a:lvl1pPr marL="0" indent="0" algn="ctr">
              <a:buNone/>
              <a:defRPr sz="40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Sub-title or speaker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D8BA8A6-2B14-4932-8E99-0BCD60256A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0891" y="2719094"/>
            <a:ext cx="7886700" cy="1117800"/>
          </a:xfrm>
        </p:spPr>
        <p:txBody>
          <a:bodyPr>
            <a:noAutofit/>
          </a:bodyPr>
          <a:lstStyle>
            <a:lvl1pPr>
              <a:defRPr sz="104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3317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399C793-7AC9-4757-9914-6FBAC39A0F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6054" b="74812"/>
          <a:stretch/>
        </p:blipFill>
        <p:spPr>
          <a:xfrm>
            <a:off x="1430" y="1102290"/>
            <a:ext cx="9142570" cy="62630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BC39D7E-A97E-4BB4-9D19-B3694BB7B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395" y="1169552"/>
            <a:ext cx="7886700" cy="52146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1559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Only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683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7E53945-D35A-42DA-BE92-A93558FEBF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2570" cy="685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2652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2413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CB4B624-5098-4F9B-9DF1-1ED249FA1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3590" y="4059231"/>
            <a:ext cx="7894002" cy="609796"/>
          </a:xfrm>
        </p:spPr>
        <p:txBody>
          <a:bodyPr>
            <a:noAutofit/>
          </a:bodyPr>
          <a:lstStyle>
            <a:lvl1pPr marL="0" indent="0" algn="ctr">
              <a:buNone/>
              <a:defRPr sz="40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D8BA8A6-2B14-4932-8E99-0BCD60256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891" y="2719094"/>
            <a:ext cx="7886700" cy="1117800"/>
          </a:xfrm>
        </p:spPr>
        <p:txBody>
          <a:bodyPr>
            <a:noAutofit/>
          </a:bodyPr>
          <a:lstStyle>
            <a:lvl1pPr>
              <a:defRPr sz="104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6301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Box with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54" b="74812"/>
          <a:stretch>
            <a:fillRect/>
          </a:stretch>
        </p:blipFill>
        <p:spPr bwMode="auto">
          <a:xfrm>
            <a:off x="1588" y="1101725"/>
            <a:ext cx="9142412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BC39D7E-A97E-4BB4-9D19-B3694BB7B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395" y="1169552"/>
            <a:ext cx="7886700" cy="52146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CC1FB83-3EB8-484C-BD46-C79855472E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4"/>
            <a:ext cx="7886700" cy="4789749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07319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Box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6035A14-D597-4506-9048-382F6C3BF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89973"/>
            <a:ext cx="7886700" cy="5425401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97568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54" b="74812"/>
          <a:stretch>
            <a:fillRect/>
          </a:stretch>
        </p:blipFill>
        <p:spPr bwMode="auto">
          <a:xfrm>
            <a:off x="1588" y="1101725"/>
            <a:ext cx="9142412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9DF49-43C4-4065-AC6A-A9CEB94849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4"/>
            <a:ext cx="3867150" cy="4789749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9D98FF-11E9-4AAD-88A6-2B08ECEFA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4"/>
            <a:ext cx="3867150" cy="4789749"/>
          </a:xfrm>
        </p:spPr>
        <p:txBody>
          <a:bodyPr/>
          <a:lstStyle>
            <a:lvl1pPr marL="457200" indent="-45720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300" indent="-34290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57350" indent="-28575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14550" indent="-28575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3FB99D4-759B-46BF-91F0-548C9A534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395" y="1169552"/>
            <a:ext cx="7886700" cy="52146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21812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54" b="74812"/>
          <a:stretch>
            <a:fillRect/>
          </a:stretch>
        </p:blipFill>
        <p:spPr bwMode="auto">
          <a:xfrm>
            <a:off x="1588" y="1101725"/>
            <a:ext cx="9142412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8EC47-221B-4789-B7F9-BCD6D2CC5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895279"/>
            <a:ext cx="3868737" cy="609796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EB5446-397F-487C-8394-43B14116D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4"/>
            <a:ext cx="3868737" cy="4110299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DA5EC4-410E-4804-9237-D4F941EA77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895279"/>
            <a:ext cx="3887788" cy="609796"/>
          </a:xfrm>
        </p:spPr>
        <p:txBody>
          <a:bodyPr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BEE6D6-DF48-49D8-903C-2DD486BC29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4"/>
            <a:ext cx="3887788" cy="4110299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F690690-42D6-4203-BA5D-A5D7D3C17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395" y="1169552"/>
            <a:ext cx="7886700" cy="52146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85919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54" b="74812"/>
          <a:stretch>
            <a:fillRect/>
          </a:stretch>
        </p:blipFill>
        <p:spPr bwMode="auto">
          <a:xfrm>
            <a:off x="1588" y="1101725"/>
            <a:ext cx="9142412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F9D21-C506-435F-B055-16AF403BA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2049462"/>
            <a:ext cx="4629150" cy="4565912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/>
            </a:lvl4pPr>
            <a:lvl5pPr marL="2057400" indent="-228600">
              <a:buFont typeface="Wingdings" panose="05000000000000000000" pitchFamily="2" charset="2"/>
              <a:buChar char="§"/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E03A33-8131-467D-B50F-4EE3EE498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4565912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B26EBCA-CB6D-4447-BEE7-EB92812EC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395" y="1169552"/>
            <a:ext cx="7886700" cy="52146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97321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54" b="74812"/>
          <a:stretch>
            <a:fillRect/>
          </a:stretch>
        </p:blipFill>
        <p:spPr bwMode="auto">
          <a:xfrm>
            <a:off x="1588" y="1101725"/>
            <a:ext cx="9142412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F9D21-C506-435F-B055-16AF403BA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238" y="2057400"/>
            <a:ext cx="4629150" cy="4565912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/>
            </a:lvl4pPr>
            <a:lvl5pPr marL="2057400" indent="-228600">
              <a:buFont typeface="Wingdings" panose="05000000000000000000" pitchFamily="2" charset="2"/>
              <a:buChar char="§"/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B26EBCA-CB6D-4447-BEE7-EB92812EC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395" y="1169552"/>
            <a:ext cx="7886700" cy="52146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048D950-7CC0-458E-9C72-7F1D3D60F0DF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5579889" y="2036936"/>
            <a:ext cx="2949575" cy="4565912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66991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Box with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399C793-7AC9-4757-9914-6FBAC39A0F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6054" b="74812"/>
          <a:stretch/>
        </p:blipFill>
        <p:spPr>
          <a:xfrm>
            <a:off x="1430" y="1102290"/>
            <a:ext cx="9142570" cy="62630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BC39D7E-A97E-4BB4-9D19-B3694BB7B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395" y="1169552"/>
            <a:ext cx="7886700" cy="52146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CC1FB83-3EB8-484C-BD46-C79855472E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4"/>
            <a:ext cx="7886700" cy="4789749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6903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54" b="74812"/>
          <a:stretch>
            <a:fillRect/>
          </a:stretch>
        </p:blipFill>
        <p:spPr bwMode="auto">
          <a:xfrm>
            <a:off x="1588" y="1101725"/>
            <a:ext cx="9142412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47DF5A-1D85-47E4-B730-5C5682024A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2057400"/>
            <a:ext cx="4629150" cy="4557974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A641E7-ECCC-44F3-AF98-94E08DC2D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4557974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B336DFF-0B62-4F84-B219-82DA8B99A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395" y="1169552"/>
            <a:ext cx="7886700" cy="52146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24967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54" b="74812"/>
          <a:stretch>
            <a:fillRect/>
          </a:stretch>
        </p:blipFill>
        <p:spPr bwMode="auto">
          <a:xfrm>
            <a:off x="1588" y="1101725"/>
            <a:ext cx="9142412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E1FD28FB-E2D1-4631-8058-294B09273999}"/>
              </a:ext>
            </a:extLst>
          </p:cNvPr>
          <p:cNvSpPr>
            <a:spLocks noGrp="1"/>
          </p:cNvSpPr>
          <p:nvPr>
            <p:ph type="pic" idx="10"/>
          </p:nvPr>
        </p:nvSpPr>
        <p:spPr>
          <a:xfrm>
            <a:off x="620345" y="2057400"/>
            <a:ext cx="4629150" cy="4557974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A641E7-ECCC-44F3-AF98-94E08DC2D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67363" y="2057400"/>
            <a:ext cx="2949575" cy="4557974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B336DFF-0B62-4F84-B219-82DA8B99A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395" y="1169552"/>
            <a:ext cx="7886700" cy="52146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04082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54" b="74812"/>
          <a:stretch>
            <a:fillRect/>
          </a:stretch>
        </p:blipFill>
        <p:spPr bwMode="auto">
          <a:xfrm>
            <a:off x="1588" y="1101725"/>
            <a:ext cx="9142412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BC39D7E-A97E-4BB4-9D19-B3694BB7B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395" y="1169552"/>
            <a:ext cx="7886700" cy="52146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23907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Only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34600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8609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Box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6035A14-D597-4506-9048-382F6C3BF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89973"/>
            <a:ext cx="7886700" cy="5425401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1581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9DF49-43C4-4065-AC6A-A9CEB94849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4"/>
            <a:ext cx="3867150" cy="4789749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9D98FF-11E9-4AAD-88A6-2B08ECEFA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4"/>
            <a:ext cx="3867150" cy="4789749"/>
          </a:xfrm>
        </p:spPr>
        <p:txBody>
          <a:bodyPr/>
          <a:lstStyle>
            <a:lvl1pPr marL="457200" indent="-45720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300" indent="-34290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57350" indent="-28575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14550" indent="-28575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5CDF5C6-30DB-4505-B876-4C90E94ADE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6054" b="74812"/>
          <a:stretch/>
        </p:blipFill>
        <p:spPr>
          <a:xfrm>
            <a:off x="1430" y="1102290"/>
            <a:ext cx="9142570" cy="626302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D3FB99D4-759B-46BF-91F0-548C9A534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395" y="1169552"/>
            <a:ext cx="7886700" cy="52146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7771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8EC47-221B-4789-B7F9-BCD6D2CC5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895279"/>
            <a:ext cx="3868737" cy="609796"/>
          </a:xfrm>
        </p:spPr>
        <p:txBody>
          <a:bodyPr anchor="t">
            <a:noAutofit/>
          </a:bodyPr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EB5446-397F-487C-8394-43B14116D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4"/>
            <a:ext cx="3868737" cy="4110299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DA5EC4-410E-4804-9237-D4F941EA77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895279"/>
            <a:ext cx="3887788" cy="609796"/>
          </a:xfrm>
        </p:spPr>
        <p:txBody>
          <a:bodyPr anchor="t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BEE6D6-DF48-49D8-903C-2DD486BC29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4"/>
            <a:ext cx="3887788" cy="4110299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273A1A1-33D8-4F50-AB33-E280C32D8D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6054" b="74812"/>
          <a:stretch/>
        </p:blipFill>
        <p:spPr>
          <a:xfrm>
            <a:off x="1430" y="1102290"/>
            <a:ext cx="9142570" cy="626302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BF690690-42D6-4203-BA5D-A5D7D3C17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395" y="1169552"/>
            <a:ext cx="7886700" cy="52146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4215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F9D21-C506-435F-B055-16AF403BA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2049462"/>
            <a:ext cx="4629150" cy="4565912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/>
            </a:lvl4pPr>
            <a:lvl5pPr marL="2057400" indent="-228600">
              <a:buFont typeface="Wingdings" panose="05000000000000000000" pitchFamily="2" charset="2"/>
              <a:buChar char="§"/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E03A33-8131-467D-B50F-4EE3EE498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4565912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390FC3-3DC2-4EE6-A8E6-7A2C2DC6C3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6054" b="74812"/>
          <a:stretch/>
        </p:blipFill>
        <p:spPr>
          <a:xfrm>
            <a:off x="1430" y="1102290"/>
            <a:ext cx="9142570" cy="626302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2B26EBCA-CB6D-4447-BEE7-EB92812EC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395" y="1169552"/>
            <a:ext cx="7886700" cy="52146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028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F9D21-C506-435F-B055-16AF403BA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238" y="2057400"/>
            <a:ext cx="4629150" cy="4565912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/>
            </a:lvl4pPr>
            <a:lvl5pPr marL="2057400" indent="-228600">
              <a:buFont typeface="Wingdings" panose="05000000000000000000" pitchFamily="2" charset="2"/>
              <a:buChar char="§"/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390FC3-3DC2-4EE6-A8E6-7A2C2DC6C3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6054" b="74812"/>
          <a:stretch/>
        </p:blipFill>
        <p:spPr>
          <a:xfrm>
            <a:off x="1430" y="1102290"/>
            <a:ext cx="9142570" cy="626302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2B26EBCA-CB6D-4447-BEE7-EB92812EC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395" y="1169552"/>
            <a:ext cx="7886700" cy="52146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048D950-7CC0-458E-9C72-7F1D3D60F0DF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5579889" y="2036936"/>
            <a:ext cx="2949575" cy="4565912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0085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47DF5A-1D85-47E4-B730-5C5682024A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2057400"/>
            <a:ext cx="4629150" cy="45579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A641E7-ECCC-44F3-AF98-94E08DC2D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4557974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B280A4-E4E7-4E02-9A87-745C9528F1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6054" b="74812"/>
          <a:stretch/>
        </p:blipFill>
        <p:spPr>
          <a:xfrm>
            <a:off x="1430" y="1102290"/>
            <a:ext cx="9142570" cy="626302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B336DFF-0B62-4F84-B219-82DA8B99A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395" y="1169552"/>
            <a:ext cx="7886700" cy="52146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0549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E1FD28FB-E2D1-4631-8058-294B09273999}"/>
              </a:ext>
            </a:extLst>
          </p:cNvPr>
          <p:cNvSpPr>
            <a:spLocks noGrp="1"/>
          </p:cNvSpPr>
          <p:nvPr>
            <p:ph type="pic" idx="10"/>
          </p:nvPr>
        </p:nvSpPr>
        <p:spPr>
          <a:xfrm>
            <a:off x="620345" y="2057400"/>
            <a:ext cx="4629150" cy="45579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A641E7-ECCC-44F3-AF98-94E08DC2D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67363" y="2057400"/>
            <a:ext cx="2949575" cy="4557974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B280A4-E4E7-4E02-9A87-745C9528F1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6054" b="74812"/>
          <a:stretch/>
        </p:blipFill>
        <p:spPr>
          <a:xfrm>
            <a:off x="1430" y="1102290"/>
            <a:ext cx="9142570" cy="626302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B336DFF-0B62-4F84-B219-82DA8B99A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395" y="1169552"/>
            <a:ext cx="7886700" cy="52146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9366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A303D8D-0EDB-41F6-B4DB-CC4B5EE058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84129"/>
          <a:stretch/>
        </p:blipFill>
        <p:spPr>
          <a:xfrm>
            <a:off x="1430" y="1609"/>
            <a:ext cx="9142570" cy="1088155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FC6FBC-4483-4B5E-92A0-380E1891E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72488-DD78-470E-B80C-585120F7C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903956"/>
            <a:ext cx="7886700" cy="4711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2877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82" r:id="rId2"/>
    <p:sldLayoutId id="2147483674" r:id="rId3"/>
    <p:sldLayoutId id="2147483671" r:id="rId4"/>
    <p:sldLayoutId id="2147483672" r:id="rId5"/>
    <p:sldLayoutId id="2147483675" r:id="rId6"/>
    <p:sldLayoutId id="2147483679" r:id="rId7"/>
    <p:sldLayoutId id="2147483676" r:id="rId8"/>
    <p:sldLayoutId id="2147483680" r:id="rId9"/>
    <p:sldLayoutId id="2147483673" r:id="rId10"/>
    <p:sldLayoutId id="2147483677" r:id="rId11"/>
    <p:sldLayoutId id="214748368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129"/>
          <a:stretch>
            <a:fillRect/>
          </a:stretch>
        </p:blipFill>
        <p:spPr bwMode="auto">
          <a:xfrm>
            <a:off x="1588" y="1588"/>
            <a:ext cx="9142412" cy="108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903413"/>
            <a:ext cx="7886700" cy="471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1835042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6F4BE9-39A3-4103-898D-8798F7685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679269" y="4072293"/>
            <a:ext cx="9823269" cy="1370726"/>
          </a:xfrm>
        </p:spPr>
        <p:txBody>
          <a:bodyPr/>
          <a:lstStyle/>
          <a:p>
            <a:endParaRPr lang="en-US" sz="3200" dirty="0" smtClean="0"/>
          </a:p>
          <a:p>
            <a:r>
              <a:rPr lang="en-US" sz="2800" dirty="0" smtClean="0"/>
              <a:t>Prof. G. Williams</a:t>
            </a:r>
            <a:endParaRPr lang="en-US" sz="2800" dirty="0"/>
          </a:p>
          <a:p>
            <a:endParaRPr lang="en-GB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513017-27F3-46F5-BBCE-BF9CE7B11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968" y="1896133"/>
            <a:ext cx="8261532" cy="1960249"/>
          </a:xfrm>
        </p:spPr>
        <p:txBody>
          <a:bodyPr/>
          <a:lstStyle/>
          <a:p>
            <a:r>
              <a:rPr lang="en-GB" sz="6000" dirty="0" smtClean="0"/>
              <a:t>Seminar 5 – </a:t>
            </a:r>
            <a:br>
              <a:rPr lang="en-GB" sz="6000" dirty="0" smtClean="0"/>
            </a:br>
            <a:r>
              <a:rPr lang="en-GB" sz="4000" dirty="0" smtClean="0"/>
              <a:t>DREAMHOME CASE STUDY-DATABASE DEVELOPMENT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54113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513017-27F3-46F5-BBCE-BF9CE7B11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200" dirty="0" smtClean="0"/>
              <a:t>Learning outcomes </a:t>
            </a:r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endParaRPr lang="en-US" dirty="0" smtClean="0"/>
          </a:p>
          <a:p>
            <a:pPr algn="just"/>
            <a:r>
              <a:rPr lang="en-US" dirty="0"/>
              <a:t>Critically </a:t>
            </a:r>
            <a:r>
              <a:rPr lang="en-US" dirty="0" err="1"/>
              <a:t>analyse</a:t>
            </a:r>
            <a:r>
              <a:rPr lang="en-US" dirty="0"/>
              <a:t> data wrangling problems and determine appropriate methodologies, tools, and techniques (involving preparing, cleaning, exploring, creating, </a:t>
            </a:r>
            <a:r>
              <a:rPr lang="en-US" dirty="0" err="1"/>
              <a:t>optimising</a:t>
            </a:r>
            <a:r>
              <a:rPr lang="en-US" dirty="0"/>
              <a:t> and evaluating big data) to solve them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Design, develop and evaluate solutions for processing datasets and solving complex problems in various environments using relevant programming paradigms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Systematically develop and implement the skills required to be effective member of a development team in a virtual professional environment, adopting real life perspectives on team roles and </a:t>
            </a:r>
            <a:r>
              <a:rPr lang="en-US" dirty="0" err="1"/>
              <a:t>organisation</a:t>
            </a:r>
            <a:r>
              <a:rPr lang="en-US" dirty="0"/>
              <a:t>.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780891" y="2136339"/>
            <a:ext cx="78867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73A3C"/>
                </a:solidFill>
                <a:latin typeface="arial" panose="020B0604020202020204" pitchFamily="34" charset="0"/>
              </a:rPr>
              <a:t> 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373A3C"/>
              </a:solidFill>
              <a:effectLst/>
              <a:latin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373A3C"/>
              </a:solidFill>
              <a:latin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373A3C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73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513017-27F3-46F5-BBCE-BF9CE7B11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200" dirty="0" err="1" smtClean="0"/>
              <a:t>DreamHome</a:t>
            </a:r>
            <a:r>
              <a:rPr lang="en-GB" sz="3200" dirty="0" smtClean="0"/>
              <a:t> Case Study </a:t>
            </a:r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28650" y="1835700"/>
            <a:ext cx="7886700" cy="478974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7200" dirty="0" err="1" smtClean="0"/>
              <a:t>DreamHome</a:t>
            </a:r>
            <a:r>
              <a:rPr lang="en-US" sz="7200" dirty="0" smtClean="0"/>
              <a:t> </a:t>
            </a:r>
            <a:r>
              <a:rPr lang="en-US" sz="7200" dirty="0"/>
              <a:t>database </a:t>
            </a:r>
            <a:r>
              <a:rPr lang="en-US" sz="7200" dirty="0" smtClean="0"/>
              <a:t>system </a:t>
            </a:r>
            <a:endParaRPr lang="en-GB" sz="7200" dirty="0"/>
          </a:p>
        </p:txBody>
      </p:sp>
      <p:sp>
        <p:nvSpPr>
          <p:cNvPr id="4" name="Rectangle 3"/>
          <p:cNvSpPr/>
          <p:nvPr/>
        </p:nvSpPr>
        <p:spPr>
          <a:xfrm>
            <a:off x="4208745" y="2997730"/>
            <a:ext cx="78867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73A3C"/>
                </a:solidFill>
                <a:latin typeface="arial" panose="020B0604020202020204" pitchFamily="34" charset="0"/>
              </a:rPr>
              <a:t> 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373A3C"/>
              </a:solidFill>
              <a:effectLst/>
              <a:latin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373A3C"/>
              </a:solidFill>
              <a:latin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373A3C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66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513017-27F3-46F5-BBCE-BF9CE7B11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200" dirty="0" smtClean="0"/>
              <a:t>OBJECTIVES  </a:t>
            </a:r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 algn="just">
              <a:buNone/>
            </a:pPr>
            <a:r>
              <a:rPr lang="en-US" dirty="0" smtClean="0"/>
              <a:t>Learning objectives: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b="1" dirty="0" smtClean="0"/>
              <a:t>Formulating a Mission Statement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 Using fact-finding </a:t>
            </a:r>
            <a:r>
              <a:rPr lang="en-US" dirty="0"/>
              <a:t>techniques are used in the database system development </a:t>
            </a:r>
            <a:r>
              <a:rPr lang="en-US" dirty="0" smtClean="0"/>
              <a:t>lifecycle</a:t>
            </a:r>
          </a:p>
          <a:p>
            <a:pPr marL="0" indent="0" algn="just">
              <a:buNone/>
            </a:pPr>
            <a:r>
              <a:rPr lang="en-US" dirty="0" smtClean="0"/>
              <a:t>.</a:t>
            </a:r>
            <a:endParaRPr lang="en-US" dirty="0"/>
          </a:p>
          <a:p>
            <a:pPr algn="just"/>
            <a:r>
              <a:rPr lang="en-US" dirty="0"/>
              <a:t>	 T</a:t>
            </a:r>
            <a:r>
              <a:rPr lang="en-US" dirty="0" smtClean="0"/>
              <a:t>ypes </a:t>
            </a:r>
            <a:r>
              <a:rPr lang="en-US" dirty="0"/>
              <a:t>of facts collected in each stage of the database system development lifecycle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	 T</a:t>
            </a:r>
            <a:r>
              <a:rPr lang="en-US" dirty="0" smtClean="0"/>
              <a:t>ypes </a:t>
            </a:r>
            <a:r>
              <a:rPr lang="en-US" dirty="0"/>
              <a:t>of documentation produced in each stage of the database system </a:t>
            </a:r>
            <a:r>
              <a:rPr lang="en-US" dirty="0" smtClean="0"/>
              <a:t>development lifecycle.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	 The most commonly used fact-finding techniques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	 How to use each fact-finding technique and the advantages and disadvantages of each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	 About a property rental company called </a:t>
            </a:r>
            <a:r>
              <a:rPr lang="en-US" dirty="0" err="1"/>
              <a:t>DreamHome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r>
              <a:rPr lang="en-US" dirty="0"/>
              <a:t>	 </a:t>
            </a:r>
            <a:endParaRPr lang="en-US" dirty="0" smtClean="0"/>
          </a:p>
          <a:p>
            <a:pPr algn="just"/>
            <a:r>
              <a:rPr lang="en-US" dirty="0" smtClean="0"/>
              <a:t>               How </a:t>
            </a:r>
            <a:r>
              <a:rPr lang="en-US" dirty="0"/>
              <a:t>to apply </a:t>
            </a:r>
            <a:r>
              <a:rPr lang="en-US" dirty="0" smtClean="0"/>
              <a:t>fact finding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780891" y="2136339"/>
            <a:ext cx="78867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373A3C"/>
              </a:solidFill>
              <a:effectLst/>
              <a:latin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373A3C"/>
              </a:solidFill>
              <a:latin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373A3C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35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513017-27F3-46F5-BBCE-BF9CE7B11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200" dirty="0" smtClean="0"/>
              <a:t>Database Development Life Cycle  </a:t>
            </a:r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28650" y="1701090"/>
            <a:ext cx="7886700" cy="503237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200" b="1" dirty="0"/>
              <a:t>Database planning </a:t>
            </a:r>
            <a:r>
              <a:rPr lang="en-US" sz="1200" b="1" dirty="0" smtClean="0"/>
              <a:t> </a:t>
            </a:r>
            <a:r>
              <a:rPr lang="en-US" sz="1200" dirty="0" smtClean="0"/>
              <a:t>-  Aims </a:t>
            </a:r>
            <a:r>
              <a:rPr lang="en-US" sz="1200" dirty="0"/>
              <a:t>and objectives of </a:t>
            </a:r>
            <a:r>
              <a:rPr lang="en-US" sz="1200" dirty="0" smtClean="0"/>
              <a:t>database Project, Mission </a:t>
            </a:r>
            <a:r>
              <a:rPr lang="en-US" sz="1200" dirty="0"/>
              <a:t>statement and objectives </a:t>
            </a:r>
            <a:r>
              <a:rPr lang="en-US" sz="1200" dirty="0" smtClean="0"/>
              <a:t>of database system</a:t>
            </a:r>
          </a:p>
          <a:p>
            <a:pPr marL="0" indent="0" algn="just">
              <a:buNone/>
            </a:pPr>
            <a:r>
              <a:rPr lang="en-US" sz="1200" b="1" dirty="0" smtClean="0"/>
              <a:t>System </a:t>
            </a:r>
            <a:r>
              <a:rPr lang="en-US" sz="1200" b="1" dirty="0"/>
              <a:t>definition </a:t>
            </a:r>
            <a:r>
              <a:rPr lang="en-US" sz="1200" dirty="0"/>
              <a:t>Description of major user </a:t>
            </a:r>
            <a:r>
              <a:rPr lang="en-US" sz="1200" dirty="0" smtClean="0"/>
              <a:t>views - (includes </a:t>
            </a:r>
            <a:r>
              <a:rPr lang="en-US" sz="1200" dirty="0"/>
              <a:t>job roles or </a:t>
            </a:r>
            <a:r>
              <a:rPr lang="en-US" sz="1200" dirty="0" smtClean="0"/>
              <a:t>business application areas), Definition </a:t>
            </a:r>
            <a:r>
              <a:rPr lang="en-US" sz="1200" dirty="0"/>
              <a:t>of scope and boundary </a:t>
            </a:r>
            <a:r>
              <a:rPr lang="en-US" sz="1200" dirty="0" smtClean="0"/>
              <a:t>of database </a:t>
            </a:r>
            <a:r>
              <a:rPr lang="en-US" sz="1200" dirty="0"/>
              <a:t>system; definition of user </a:t>
            </a:r>
            <a:r>
              <a:rPr lang="en-US" sz="1200" dirty="0" smtClean="0"/>
              <a:t>views to </a:t>
            </a:r>
            <a:r>
              <a:rPr lang="en-US" sz="1200" dirty="0"/>
              <a:t>be supported</a:t>
            </a:r>
          </a:p>
          <a:p>
            <a:pPr marL="0" indent="0" algn="just">
              <a:buNone/>
            </a:pPr>
            <a:r>
              <a:rPr lang="en-US" sz="1200" b="1" dirty="0" smtClean="0"/>
              <a:t>Requirements </a:t>
            </a:r>
            <a:r>
              <a:rPr lang="en-US" sz="1200" b="1" dirty="0"/>
              <a:t>collection </a:t>
            </a:r>
            <a:r>
              <a:rPr lang="en-US" sz="1200" b="1" dirty="0" smtClean="0"/>
              <a:t>and analysis </a:t>
            </a:r>
            <a:r>
              <a:rPr lang="en-US" sz="1200" dirty="0" smtClean="0"/>
              <a:t>- Requirements </a:t>
            </a:r>
            <a:r>
              <a:rPr lang="en-US" sz="1200" dirty="0"/>
              <a:t>for user views; </a:t>
            </a:r>
            <a:r>
              <a:rPr lang="en-US" sz="1200" dirty="0" smtClean="0"/>
              <a:t>systems specifications</a:t>
            </a:r>
            <a:r>
              <a:rPr lang="en-US" sz="1200" dirty="0"/>
              <a:t>, including </a:t>
            </a:r>
            <a:r>
              <a:rPr lang="en-US" sz="1200" dirty="0" smtClean="0"/>
              <a:t>performance and </a:t>
            </a:r>
            <a:r>
              <a:rPr lang="en-US" sz="1200" dirty="0"/>
              <a:t>security </a:t>
            </a:r>
            <a:r>
              <a:rPr lang="en-US" sz="1200" dirty="0" smtClean="0"/>
              <a:t>requirements, Users</a:t>
            </a:r>
            <a:r>
              <a:rPr lang="en-US" sz="1200" dirty="0"/>
              <a:t>’ and system </a:t>
            </a:r>
            <a:r>
              <a:rPr lang="en-US" sz="1200" dirty="0" smtClean="0"/>
              <a:t>requirements specifications</a:t>
            </a:r>
            <a:endParaRPr lang="en-US" sz="1200" dirty="0"/>
          </a:p>
          <a:p>
            <a:pPr marL="0" indent="0" algn="just">
              <a:buNone/>
            </a:pPr>
            <a:r>
              <a:rPr lang="en-US" sz="1200" b="1" dirty="0"/>
              <a:t>Database design </a:t>
            </a:r>
            <a:r>
              <a:rPr lang="en-US" sz="1200" b="1" dirty="0" smtClean="0"/>
              <a:t> </a:t>
            </a:r>
            <a:r>
              <a:rPr lang="en-US" sz="1200" dirty="0" smtClean="0"/>
              <a:t>- Users</a:t>
            </a:r>
            <a:r>
              <a:rPr lang="en-US" sz="1200" dirty="0"/>
              <a:t>’ responses to checking </a:t>
            </a:r>
            <a:r>
              <a:rPr lang="en-US" sz="1200" dirty="0" smtClean="0"/>
              <a:t>the conceptual/logical </a:t>
            </a:r>
            <a:r>
              <a:rPr lang="en-US" sz="1200" dirty="0"/>
              <a:t>database </a:t>
            </a:r>
            <a:r>
              <a:rPr lang="en-US" sz="1200" dirty="0" smtClean="0"/>
              <a:t>design; functionality </a:t>
            </a:r>
            <a:r>
              <a:rPr lang="en-US" sz="1200" dirty="0"/>
              <a:t>provided by target </a:t>
            </a:r>
            <a:r>
              <a:rPr lang="en-US" sz="1200" dirty="0" smtClean="0"/>
              <a:t>DBMS, Conceptual/logical </a:t>
            </a:r>
            <a:r>
              <a:rPr lang="en-US" sz="1200" dirty="0"/>
              <a:t>database </a:t>
            </a:r>
            <a:r>
              <a:rPr lang="en-US" sz="1200" dirty="0" smtClean="0"/>
              <a:t>design, (includes </a:t>
            </a:r>
            <a:r>
              <a:rPr lang="en-US" sz="1200" dirty="0"/>
              <a:t>ER model(s), data </a:t>
            </a:r>
            <a:r>
              <a:rPr lang="en-US" sz="1200" dirty="0" smtClean="0"/>
              <a:t>dictionary, and </a:t>
            </a:r>
            <a:r>
              <a:rPr lang="en-US" sz="1200" dirty="0"/>
              <a:t>relational schema); </a:t>
            </a:r>
            <a:r>
              <a:rPr lang="en-US" sz="1200" dirty="0" smtClean="0"/>
              <a:t>physical database design</a:t>
            </a:r>
            <a:endParaRPr lang="en-US" sz="1200" dirty="0"/>
          </a:p>
          <a:p>
            <a:pPr marL="0" indent="0" algn="just">
              <a:buNone/>
            </a:pPr>
            <a:r>
              <a:rPr lang="en-US" sz="1200" b="1" dirty="0"/>
              <a:t>Application design </a:t>
            </a:r>
            <a:r>
              <a:rPr lang="en-US" sz="1200" dirty="0"/>
              <a:t>Users’ responses to checking </a:t>
            </a:r>
            <a:r>
              <a:rPr lang="en-US" sz="1200" dirty="0" smtClean="0"/>
              <a:t>interface design, Application </a:t>
            </a:r>
            <a:r>
              <a:rPr lang="en-US" sz="1200" dirty="0"/>
              <a:t>design (includes </a:t>
            </a:r>
            <a:r>
              <a:rPr lang="en-US" sz="1200" dirty="0" smtClean="0"/>
              <a:t>description of </a:t>
            </a:r>
            <a:r>
              <a:rPr lang="en-US" sz="1200" dirty="0"/>
              <a:t>programs and user interface)</a:t>
            </a:r>
          </a:p>
          <a:p>
            <a:pPr marL="0" indent="0" algn="just">
              <a:buNone/>
            </a:pPr>
            <a:r>
              <a:rPr lang="en-US" sz="1200" b="1" dirty="0"/>
              <a:t>DBMS selection </a:t>
            </a:r>
            <a:r>
              <a:rPr lang="en-US" sz="1200" dirty="0" smtClean="0"/>
              <a:t>- Functionality </a:t>
            </a:r>
            <a:r>
              <a:rPr lang="en-US" sz="1200" dirty="0"/>
              <a:t>provided by target DBMS </a:t>
            </a:r>
            <a:r>
              <a:rPr lang="en-US" sz="1200" dirty="0" err="1"/>
              <a:t>DBMS</a:t>
            </a:r>
            <a:r>
              <a:rPr lang="en-US" sz="1200" dirty="0"/>
              <a:t> evaluation and recommendations</a:t>
            </a:r>
          </a:p>
          <a:p>
            <a:pPr marL="0" indent="0" algn="just">
              <a:buNone/>
            </a:pPr>
            <a:r>
              <a:rPr lang="en-US" sz="1200" b="1" dirty="0"/>
              <a:t>Prototyping</a:t>
            </a:r>
            <a:r>
              <a:rPr lang="en-US" sz="1200" dirty="0"/>
              <a:t> </a:t>
            </a:r>
            <a:r>
              <a:rPr lang="en-US" sz="1200" dirty="0" smtClean="0"/>
              <a:t>- Users</a:t>
            </a:r>
            <a:r>
              <a:rPr lang="en-US" sz="1200" dirty="0"/>
              <a:t>’ responses to prototype Modified users’ requirements and systems</a:t>
            </a:r>
          </a:p>
          <a:p>
            <a:pPr marL="0" indent="0" algn="just">
              <a:buNone/>
            </a:pPr>
            <a:r>
              <a:rPr lang="en-US" sz="1200" dirty="0"/>
              <a:t>specifications</a:t>
            </a:r>
          </a:p>
          <a:p>
            <a:pPr marL="0" indent="0" algn="just">
              <a:buNone/>
            </a:pPr>
            <a:r>
              <a:rPr lang="en-US" sz="1200" b="1" dirty="0"/>
              <a:t>Implementation</a:t>
            </a:r>
            <a:r>
              <a:rPr lang="en-US" sz="1200" dirty="0"/>
              <a:t> </a:t>
            </a:r>
            <a:r>
              <a:rPr lang="en-US" sz="1200" dirty="0" smtClean="0"/>
              <a:t>- Functionality </a:t>
            </a:r>
            <a:r>
              <a:rPr lang="en-US" sz="1200" dirty="0"/>
              <a:t>provided by target DBMS</a:t>
            </a:r>
          </a:p>
          <a:p>
            <a:pPr marL="0" indent="0" algn="just">
              <a:buNone/>
            </a:pPr>
            <a:r>
              <a:rPr lang="en-US" sz="1200" dirty="0"/>
              <a:t>Data conversion and loading Format of current data; data import</a:t>
            </a:r>
          </a:p>
          <a:p>
            <a:pPr marL="0" indent="0" algn="just">
              <a:buNone/>
            </a:pPr>
            <a:r>
              <a:rPr lang="en-US" sz="1200" dirty="0"/>
              <a:t>capabilities of target DBMS</a:t>
            </a:r>
          </a:p>
          <a:p>
            <a:pPr marL="0" indent="0" algn="just">
              <a:buNone/>
            </a:pPr>
            <a:r>
              <a:rPr lang="en-US" sz="1200" b="1" dirty="0"/>
              <a:t>Testing</a:t>
            </a:r>
            <a:r>
              <a:rPr lang="en-US" sz="1200" dirty="0"/>
              <a:t> Test results Testing strategies used; analysis of test</a:t>
            </a:r>
          </a:p>
          <a:p>
            <a:pPr marL="0" indent="0" algn="just">
              <a:buNone/>
            </a:pPr>
            <a:r>
              <a:rPr lang="en-US" sz="1200" dirty="0"/>
              <a:t>results</a:t>
            </a:r>
          </a:p>
          <a:p>
            <a:pPr marL="0" indent="0" algn="just">
              <a:buNone/>
            </a:pPr>
            <a:r>
              <a:rPr lang="en-US" sz="1200" b="1" dirty="0"/>
              <a:t>Operational </a:t>
            </a:r>
            <a:r>
              <a:rPr lang="en-US" sz="1200" b="1" dirty="0" smtClean="0"/>
              <a:t>maintenance </a:t>
            </a:r>
            <a:endParaRPr lang="en-GB" sz="1200" b="1" dirty="0"/>
          </a:p>
        </p:txBody>
      </p:sp>
      <p:sp>
        <p:nvSpPr>
          <p:cNvPr id="4" name="Rectangle 3"/>
          <p:cNvSpPr/>
          <p:nvPr/>
        </p:nvSpPr>
        <p:spPr>
          <a:xfrm>
            <a:off x="780891" y="2136339"/>
            <a:ext cx="78867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73A3C"/>
                </a:solidFill>
                <a:latin typeface="arial" panose="020B0604020202020204" pitchFamily="34" charset="0"/>
              </a:rPr>
              <a:t> 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373A3C"/>
              </a:solidFill>
              <a:effectLst/>
              <a:latin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373A3C"/>
              </a:solidFill>
              <a:latin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373A3C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12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513017-27F3-46F5-BBCE-BF9CE7B11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200" dirty="0" smtClean="0"/>
              <a:t> FACT FINDING TECHNIQUES</a:t>
            </a:r>
            <a:endParaRPr lang="en-GB" sz="32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endParaRPr lang="en-US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Examining documentation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 Interviewing</a:t>
            </a: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O</a:t>
            </a:r>
            <a:r>
              <a:rPr lang="en-US" dirty="0" smtClean="0"/>
              <a:t>bserving </a:t>
            </a:r>
            <a:r>
              <a:rPr lang="en-US" dirty="0"/>
              <a:t>the enterprise in </a:t>
            </a:r>
            <a:r>
              <a:rPr lang="en-US" dirty="0" smtClean="0"/>
              <a:t>operation</a:t>
            </a: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 Research</a:t>
            </a: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Questionnaires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010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513017-27F3-46F5-BBCE-BF9CE7B11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200" dirty="0" smtClean="0"/>
              <a:t> SYSTEM SPECIFICATION</a:t>
            </a:r>
            <a:endParaRPr lang="en-GB" sz="32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L</a:t>
            </a:r>
            <a:r>
              <a:rPr lang="en-US" dirty="0" smtClean="0"/>
              <a:t>ist </a:t>
            </a:r>
            <a:r>
              <a:rPr lang="en-US" dirty="0"/>
              <a:t>all the important features for the </a:t>
            </a:r>
            <a:r>
              <a:rPr lang="en-US" dirty="0" err="1"/>
              <a:t>DreamHome</a:t>
            </a:r>
            <a:endParaRPr lang="en-US" dirty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Specification(Non Functional Requirements):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•	 initial database size;</a:t>
            </a:r>
          </a:p>
          <a:p>
            <a:pPr marL="0" indent="0" algn="just">
              <a:buNone/>
            </a:pPr>
            <a:r>
              <a:rPr lang="en-US" dirty="0"/>
              <a:t>•	 database rate of growth;</a:t>
            </a:r>
          </a:p>
          <a:p>
            <a:pPr marL="0" indent="0" algn="just">
              <a:buNone/>
            </a:pPr>
            <a:r>
              <a:rPr lang="en-US" dirty="0"/>
              <a:t>•	 the types and average number of record searches;</a:t>
            </a:r>
          </a:p>
          <a:p>
            <a:pPr marL="0" indent="0" algn="just">
              <a:buNone/>
            </a:pPr>
            <a:r>
              <a:rPr lang="en-US" dirty="0"/>
              <a:t>•	 networking and shared access requirements;</a:t>
            </a:r>
          </a:p>
          <a:p>
            <a:pPr marL="0" indent="0" algn="just">
              <a:buNone/>
            </a:pPr>
            <a:r>
              <a:rPr lang="en-US" dirty="0"/>
              <a:t>•	 performance;</a:t>
            </a:r>
          </a:p>
          <a:p>
            <a:pPr marL="0" indent="0" algn="just">
              <a:buNone/>
            </a:pPr>
            <a:r>
              <a:rPr lang="en-US" dirty="0"/>
              <a:t>•	 security;</a:t>
            </a:r>
          </a:p>
          <a:p>
            <a:pPr marL="0" indent="0" algn="just">
              <a:buNone/>
            </a:pPr>
            <a:r>
              <a:rPr lang="en-US" dirty="0"/>
              <a:t>•	 backup and recovery</a:t>
            </a:r>
            <a:r>
              <a:rPr lang="en-US" dirty="0" smtClean="0"/>
              <a:t>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          Distributed Nature of system (Concurrent Processing)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•	 legal </a:t>
            </a:r>
            <a:r>
              <a:rPr lang="en-US" dirty="0" smtClean="0"/>
              <a:t>issues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172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513017-27F3-46F5-BBCE-BF9CE7B11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200" dirty="0" smtClean="0"/>
              <a:t> REFERENCES</a:t>
            </a:r>
            <a:endParaRPr lang="en-GB" sz="32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smtClean="0"/>
              <a:t>Database Systems: A </a:t>
            </a:r>
            <a:r>
              <a:rPr lang="en-US" sz="2000" dirty="0"/>
              <a:t>Practical Approach to Design, </a:t>
            </a:r>
            <a:r>
              <a:rPr lang="en-US" sz="2000" dirty="0" err="1" smtClean="0"/>
              <a:t>Implementationand</a:t>
            </a:r>
            <a:r>
              <a:rPr lang="en-US" sz="2000" dirty="0" smtClean="0"/>
              <a:t> Management Sixth edition Thomas </a:t>
            </a:r>
            <a:r>
              <a:rPr lang="en-US" sz="2000" dirty="0"/>
              <a:t>Connolly • Carolyn </a:t>
            </a:r>
            <a:r>
              <a:rPr lang="en-US" sz="2000" dirty="0" err="1" smtClean="0"/>
              <a:t>Begg</a:t>
            </a:r>
            <a:r>
              <a:rPr lang="en-US" sz="2000" dirty="0" smtClean="0"/>
              <a:t> 6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Edition 2014 Pearson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0283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ln w="63500">
          <a:gradFill>
            <a:gsLst>
              <a:gs pos="0">
                <a:srgbClr val="4D1451">
                  <a:lumMod val="90000"/>
                  <a:lumOff val="10000"/>
                </a:srgbClr>
              </a:gs>
              <a:gs pos="98000">
                <a:srgbClr val="DB342A"/>
              </a:gs>
            </a:gsLst>
            <a:lin ang="6000000" scaled="0"/>
          </a:gradFill>
          <a:miter lim="800000"/>
        </a:ln>
      </a:spPr>
      <a:bodyPr wrap="square" rtlCol="0">
        <a:spAutoFit/>
      </a:bodyPr>
      <a:lstStyle>
        <a:defPPr marL="0" indent="0" algn="l">
          <a:buNone/>
          <a:defRPr sz="2800" cap="none" spc="0" dirty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ln w="63500">
          <a:gradFill>
            <a:gsLst>
              <a:gs pos="0">
                <a:srgbClr val="4D1451">
                  <a:lumMod val="90000"/>
                  <a:lumOff val="10000"/>
                </a:srgbClr>
              </a:gs>
              <a:gs pos="98000">
                <a:srgbClr val="DB342A"/>
              </a:gs>
            </a:gsLst>
            <a:lin ang="6000000" scaled="0"/>
          </a:gradFill>
          <a:miter lim="800000"/>
        </a:ln>
      </a:spPr>
      <a:bodyPr wrap="square" rtlCol="0">
        <a:spAutoFit/>
      </a:bodyPr>
      <a:lstStyle>
        <a:defPPr marL="0" indent="0" algn="l">
          <a:buNone/>
          <a:defRPr sz="2800" cap="none" spc="0" dirty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79710</TotalTime>
  <Words>382</Words>
  <Application>Microsoft Office PowerPoint</Application>
  <PresentationFormat>On-screen Show (4:3)</PresentationFormat>
  <Paragraphs>80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</vt:lpstr>
      <vt:lpstr>Calibri</vt:lpstr>
      <vt:lpstr>Wingdings</vt:lpstr>
      <vt:lpstr>1_Custom Design</vt:lpstr>
      <vt:lpstr>2_Custom Design</vt:lpstr>
      <vt:lpstr>Seminar 5 –  DREAMHOME CASE STUDY-DATABASE DEVELOPMENT</vt:lpstr>
      <vt:lpstr>Learning outcomes </vt:lpstr>
      <vt:lpstr>DreamHome Case Study </vt:lpstr>
      <vt:lpstr>OBJECTIVES  </vt:lpstr>
      <vt:lpstr>Database Development Life Cycle  </vt:lpstr>
      <vt:lpstr> FACT FINDING TECHNIQUES</vt:lpstr>
      <vt:lpstr> SYSTEM SPECIFICATION</vt:lpstr>
      <vt:lpstr>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Godfried Williams</dc:creator>
  <cp:lastModifiedBy>Admin</cp:lastModifiedBy>
  <cp:revision>430</cp:revision>
  <dcterms:created xsi:type="dcterms:W3CDTF">2019-05-01T15:27:08Z</dcterms:created>
  <dcterms:modified xsi:type="dcterms:W3CDTF">2025-09-16T18:21:27Z</dcterms:modified>
</cp:coreProperties>
</file>