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83" r:id="rId2"/>
  </p:sldMasterIdLst>
  <p:sldIdLst>
    <p:sldId id="256" r:id="rId3"/>
    <p:sldId id="318" r:id="rId4"/>
    <p:sldId id="322" r:id="rId5"/>
    <p:sldId id="319" r:id="rId6"/>
    <p:sldId id="320" r:id="rId7"/>
    <p:sldId id="32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92"/>
  </p:normalViewPr>
  <p:slideViewPr>
    <p:cSldViewPr snapToGrid="0" snapToObjects="1">
      <p:cViewPr varScale="1">
        <p:scale>
          <a:sx n="59" d="100"/>
          <a:sy n="59" d="100"/>
        </p:scale>
        <p:origin x="8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E53945-D35A-42DA-BE92-A93558FEBF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08"/>
            <a:ext cx="9142570" cy="6856392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B4B624-5098-4F9B-9DF1-1ED249FA1B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3590" y="4059231"/>
            <a:ext cx="7894002" cy="609796"/>
          </a:xfrm>
        </p:spPr>
        <p:txBody>
          <a:bodyPr anchor="t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Sub-title or speaker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D8BA8A6-2B14-4932-8E99-0BCD60256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0891" y="2719094"/>
            <a:ext cx="7886700" cy="1117800"/>
          </a:xfrm>
        </p:spPr>
        <p:txBody>
          <a:bodyPr>
            <a:noAutofit/>
          </a:bodyPr>
          <a:lstStyle>
            <a:lvl1pPr>
              <a:defRPr sz="104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3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9C793-7AC9-4757-9914-6FBAC39A0F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39D7E-A97E-4BB4-9D19-B3694BB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55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68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E53945-D35A-42DA-BE92-A93558FEBF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570" cy="68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6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B4B624-5098-4F9B-9DF1-1ED249FA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590" y="4059231"/>
            <a:ext cx="7894002" cy="609796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D8BA8A6-2B14-4932-8E99-0BCD6025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91" y="2719094"/>
            <a:ext cx="7886700" cy="1117800"/>
          </a:xfrm>
        </p:spPr>
        <p:txBody>
          <a:bodyPr>
            <a:noAutofit/>
          </a:bodyPr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30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ox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39D7E-A97E-4BB4-9D19-B3694BB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1FB83-3EB8-484C-BD46-C79855472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7886700" cy="4789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73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ox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35A14-D597-4506-9048-382F6C3B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973"/>
            <a:ext cx="7886700" cy="542540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5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F49-43C4-4065-AC6A-A9CEB9484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67150" cy="4789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98FF-11E9-4AAD-88A6-2B08ECEF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4"/>
            <a:ext cx="3867150" cy="4789749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FB99D4-759B-46BF-91F0-548C9A53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81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EC47-221B-4789-B7F9-BCD6D2CC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895279"/>
            <a:ext cx="3868737" cy="609796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5446-397F-487C-8394-43B1411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4"/>
            <a:ext cx="3868737" cy="411029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A5EC4-410E-4804-9237-D4F941EA7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95279"/>
            <a:ext cx="3887788" cy="609796"/>
          </a:xfrm>
        </p:spPr>
        <p:txBody>
          <a:bodyPr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EE6D6-DF48-49D8-903C-2DD486BC2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4"/>
            <a:ext cx="3887788" cy="411029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690690-42D6-4203-BA5D-A5D7D3C1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591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9D21-C506-435F-B055-16AF403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2049462"/>
            <a:ext cx="4629150" cy="45659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3A33-8131-467D-B50F-4EE3EE498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4565912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26EBCA-CB6D-4447-BEE7-EB92812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732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9D21-C506-435F-B055-16AF403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057400"/>
            <a:ext cx="4629150" cy="45659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26EBCA-CB6D-4447-BEE7-EB92812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48D950-7CC0-458E-9C72-7F1D3D60F0DF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579889" y="2036936"/>
            <a:ext cx="2949575" cy="4565912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9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ox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9C793-7AC9-4757-9914-6FBAC39A0F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39D7E-A97E-4BB4-9D19-B3694BB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1FB83-3EB8-484C-BD46-C79855472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7886700" cy="4789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90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7DF5A-1D85-47E4-B730-5C5682024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2057400"/>
            <a:ext cx="4629150" cy="45579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1E7-ECCC-44F3-AF98-94E08DC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455797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336DFF-0B62-4F84-B219-82DA8B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496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1FD28FB-E2D1-4631-8058-294B0927399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20345" y="2057400"/>
            <a:ext cx="4629150" cy="45579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1E7-ECCC-44F3-AF98-94E08DC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7363" y="2057400"/>
            <a:ext cx="2949575" cy="455797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336DFF-0B62-4F84-B219-82DA8B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408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39D7E-A97E-4BB4-9D19-B3694BB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90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60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6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ox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35A14-D597-4506-9048-382F6C3B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973"/>
            <a:ext cx="7886700" cy="542540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F49-43C4-4065-AC6A-A9CEB9484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67150" cy="4789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98FF-11E9-4AAD-88A6-2B08ECEF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4"/>
            <a:ext cx="3867150" cy="4789749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DF5C6-30DB-4505-B876-4C90E94AD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3FB99D4-759B-46BF-91F0-548C9A53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7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EC47-221B-4789-B7F9-BCD6D2CC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895279"/>
            <a:ext cx="3868737" cy="609796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5446-397F-487C-8394-43B1411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4"/>
            <a:ext cx="3868737" cy="411029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A5EC4-410E-4804-9237-D4F941EA7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95279"/>
            <a:ext cx="3887788" cy="609796"/>
          </a:xfrm>
        </p:spPr>
        <p:txBody>
          <a:bodyPr anchor="t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EE6D6-DF48-49D8-903C-2DD486BC2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4"/>
            <a:ext cx="3887788" cy="411029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73A1A1-33D8-4F50-AB33-E280C32D8D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690690-42D6-4203-BA5D-A5D7D3C1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2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9D21-C506-435F-B055-16AF403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2049462"/>
            <a:ext cx="4629150" cy="45659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3A33-8131-467D-B50F-4EE3EE498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4565912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90FC3-3DC2-4EE6-A8E6-7A2C2DC6C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26EBCA-CB6D-4447-BEE7-EB92812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9D21-C506-435F-B055-16AF403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057400"/>
            <a:ext cx="4629150" cy="45659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90FC3-3DC2-4EE6-A8E6-7A2C2DC6C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26EBCA-CB6D-4447-BEE7-EB92812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48D950-7CC0-458E-9C72-7F1D3D60F0DF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579889" y="2036936"/>
            <a:ext cx="2949575" cy="4565912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08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7DF5A-1D85-47E4-B730-5C5682024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2057400"/>
            <a:ext cx="4629150" cy="45579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1E7-ECCC-44F3-AF98-94E08DC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455797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B280A4-E4E7-4E02-9A87-745C9528F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336DFF-0B62-4F84-B219-82DA8B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1FD28FB-E2D1-4631-8058-294B0927399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20345" y="2057400"/>
            <a:ext cx="4629150" cy="45579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1E7-ECCC-44F3-AF98-94E08DC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7363" y="2057400"/>
            <a:ext cx="2949575" cy="455797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B280A4-E4E7-4E02-9A87-745C9528F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336DFF-0B62-4F84-B219-82DA8B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303D8D-0EDB-41F6-B4DB-CC4B5EE058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84129"/>
          <a:stretch/>
        </p:blipFill>
        <p:spPr>
          <a:xfrm>
            <a:off x="1430" y="1609"/>
            <a:ext cx="9142570" cy="108815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C6FBC-4483-4B5E-92A0-380E189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2488-DD78-470E-B80C-585120F7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03956"/>
            <a:ext cx="7886700" cy="47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87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  <p:sldLayoutId id="2147483674" r:id="rId3"/>
    <p:sldLayoutId id="2147483671" r:id="rId4"/>
    <p:sldLayoutId id="2147483672" r:id="rId5"/>
    <p:sldLayoutId id="2147483675" r:id="rId6"/>
    <p:sldLayoutId id="2147483679" r:id="rId7"/>
    <p:sldLayoutId id="2147483676" r:id="rId8"/>
    <p:sldLayoutId id="2147483680" r:id="rId9"/>
    <p:sldLayoutId id="2147483673" r:id="rId10"/>
    <p:sldLayoutId id="2147483677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29"/>
          <a:stretch>
            <a:fillRect/>
          </a:stretch>
        </p:blipFill>
        <p:spPr bwMode="auto">
          <a:xfrm>
            <a:off x="1588" y="1588"/>
            <a:ext cx="9142412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903413"/>
            <a:ext cx="78867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350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6F4BE9-39A3-4103-898D-8798F768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9269" y="4072293"/>
            <a:ext cx="9823269" cy="1370726"/>
          </a:xfrm>
        </p:spPr>
        <p:txBody>
          <a:bodyPr/>
          <a:lstStyle/>
          <a:p>
            <a:endParaRPr lang="en-US" sz="3200" dirty="0" smtClean="0"/>
          </a:p>
          <a:p>
            <a:r>
              <a:rPr lang="en-US" sz="2800" dirty="0" smtClean="0"/>
              <a:t>Prof. G. Williams</a:t>
            </a:r>
            <a:endParaRPr lang="en-US" sz="2800" dirty="0"/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68" y="1896133"/>
            <a:ext cx="8261532" cy="1960249"/>
          </a:xfrm>
        </p:spPr>
        <p:txBody>
          <a:bodyPr/>
          <a:lstStyle/>
          <a:p>
            <a:r>
              <a:rPr lang="en-GB" sz="6000" dirty="0" smtClean="0"/>
              <a:t>Seminar 7 – </a:t>
            </a:r>
            <a:br>
              <a:rPr lang="en-GB" sz="6000" dirty="0" smtClean="0"/>
            </a:br>
            <a:r>
              <a:rPr lang="en-GB" sz="4000" dirty="0" smtClean="0"/>
              <a:t>Content Challenge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411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Content Challenge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35700"/>
            <a:ext cx="7886700" cy="47897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This module has extensively covered data wrangling processes. This last seminar will provide a discursive overview of the module to help with your final reflection and e-portfolio development. Review the content of this week's </a:t>
            </a:r>
            <a:r>
              <a:rPr lang="en-US" sz="2400" dirty="0" err="1"/>
              <a:t>Lecturecast</a:t>
            </a:r>
            <a:r>
              <a:rPr lang="en-US" sz="2400" dirty="0"/>
              <a:t> (Reflective Research Activities) and the questions below. You can carry out the review as a team or on your own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08745" y="2997730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3A3C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Learning Outcomes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35700"/>
            <a:ext cx="7886700" cy="47897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Identify </a:t>
            </a:r>
            <a:r>
              <a:rPr lang="en-US" sz="2000" dirty="0"/>
              <a:t>and manage challenges, security issues and risks, limitations, and opportunities in data </a:t>
            </a:r>
            <a:r>
              <a:rPr lang="en-US" sz="2000" dirty="0" smtClean="0"/>
              <a:t>wrangling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Critically </a:t>
            </a:r>
            <a:r>
              <a:rPr lang="en-US" sz="2000" dirty="0" err="1"/>
              <a:t>analyse</a:t>
            </a:r>
            <a:r>
              <a:rPr lang="en-US" sz="2000" dirty="0"/>
              <a:t> data wrangling problems and determine appropriate methodologies, tools, and techniques (involving preparing, cleaning, exploring, creating, </a:t>
            </a:r>
            <a:r>
              <a:rPr lang="en-US" sz="2000" dirty="0" err="1"/>
              <a:t>optimising</a:t>
            </a:r>
            <a:r>
              <a:rPr lang="en-US" sz="2000" dirty="0"/>
              <a:t> and evaluating big data) to solve </a:t>
            </a:r>
            <a:r>
              <a:rPr lang="en-US" sz="2000" dirty="0" smtClean="0"/>
              <a:t>them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Systematically develop and implement the skills required to be effective member of a development team in a virtual professional environment, adopting real life perspectives on team roles and </a:t>
            </a:r>
            <a:r>
              <a:rPr lang="en-US" sz="2000" dirty="0" err="1" smtClean="0"/>
              <a:t>organisation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208745" y="2997730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3A3C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8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Review Questions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dirty="0"/>
              <a:t>.</a:t>
            </a:r>
            <a:endParaRPr lang="en-US" sz="9600" dirty="0"/>
          </a:p>
          <a:p>
            <a:pPr marL="0" indent="0" algn="just">
              <a:buNone/>
            </a:pPr>
            <a:r>
              <a:rPr lang="en-US" sz="8000" dirty="0"/>
              <a:t>Question 1</a:t>
            </a:r>
          </a:p>
          <a:p>
            <a:pPr marL="0" indent="0" algn="just">
              <a:buNone/>
            </a:pPr>
            <a:r>
              <a:rPr lang="en-US" sz="8000" dirty="0"/>
              <a:t>What are the disadvantages of the file-based system and how are these disadvantages addressed by the DBMS approach?</a:t>
            </a:r>
          </a:p>
          <a:p>
            <a:pPr marL="0" indent="0" algn="just">
              <a:buNone/>
            </a:pPr>
            <a:endParaRPr lang="en-US" sz="8000" dirty="0"/>
          </a:p>
          <a:p>
            <a:pPr marL="0" indent="0" algn="just">
              <a:buNone/>
            </a:pPr>
            <a:r>
              <a:rPr lang="en-US" sz="8000" dirty="0"/>
              <a:t>Question 2</a:t>
            </a:r>
          </a:p>
          <a:p>
            <a:pPr marL="0" indent="0" algn="just">
              <a:buNone/>
            </a:pPr>
            <a:r>
              <a:rPr lang="en-US" sz="8000" dirty="0"/>
              <a:t>The consistency and reliability aspects of transactions are due to the "</a:t>
            </a:r>
            <a:r>
              <a:rPr lang="en-US" sz="8000" dirty="0" err="1" smtClean="0"/>
              <a:t>ACIDity</a:t>
            </a:r>
            <a:r>
              <a:rPr lang="en-US" sz="8000" dirty="0" smtClean="0"/>
              <a:t>“ </a:t>
            </a:r>
            <a:r>
              <a:rPr lang="en-US" sz="8000" b="1" i="1" dirty="0" smtClean="0"/>
              <a:t>(Atomicity, Consistency, Isolation, and Durability)</a:t>
            </a:r>
            <a:r>
              <a:rPr lang="en-US" sz="8000" dirty="0" smtClean="0"/>
              <a:t> </a:t>
            </a:r>
            <a:r>
              <a:rPr lang="en-US" sz="8000" dirty="0"/>
              <a:t>properties of transactions. Discuss each of these properties and how they relate to the concurrency control and recovery mechanisms. Give examples to illustrate your answer.</a:t>
            </a:r>
          </a:p>
          <a:p>
            <a:pPr marL="0" indent="0" algn="just">
              <a:buNone/>
            </a:pPr>
            <a:endParaRPr lang="en-US" sz="8000" dirty="0" smtClean="0"/>
          </a:p>
          <a:p>
            <a:pPr marL="0" indent="0" algn="just">
              <a:buNone/>
            </a:pPr>
            <a:r>
              <a:rPr lang="en-US" sz="8000" dirty="0" smtClean="0"/>
              <a:t>Question </a:t>
            </a:r>
            <a:r>
              <a:rPr lang="en-US" sz="8000" dirty="0"/>
              <a:t>3</a:t>
            </a:r>
          </a:p>
          <a:p>
            <a:pPr marL="0" indent="0" algn="just">
              <a:buNone/>
            </a:pPr>
            <a:r>
              <a:rPr lang="en-US" sz="8000" dirty="0"/>
              <a:t>What are the privileges commonly granted to database users?</a:t>
            </a:r>
          </a:p>
          <a:p>
            <a:pPr marL="0" indent="0" algn="just">
              <a:buNone/>
            </a:pPr>
            <a:endParaRPr lang="en-US" sz="9600" dirty="0"/>
          </a:p>
          <a:p>
            <a:pPr marL="0" indent="0" algn="just">
              <a:buNone/>
            </a:pPr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780891" y="2136339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3A3C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5450" y="1883408"/>
            <a:ext cx="7886700" cy="47897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. </a:t>
            </a:r>
            <a:r>
              <a:rPr lang="en-US" sz="2400" dirty="0"/>
              <a:t>Question 4</a:t>
            </a:r>
          </a:p>
          <a:p>
            <a:pPr marL="0" indent="0" algn="just">
              <a:buNone/>
            </a:pPr>
            <a:r>
              <a:rPr lang="en-US" sz="2400" dirty="0"/>
              <a:t>What restrictions are necessary to ensure that a view is </a:t>
            </a:r>
            <a:r>
              <a:rPr lang="en-US" sz="2400" dirty="0" smtClean="0"/>
              <a:t>updateable?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Question 5</a:t>
            </a:r>
          </a:p>
          <a:p>
            <a:pPr marL="0" indent="0" algn="just">
              <a:buNone/>
            </a:pPr>
            <a:r>
              <a:rPr lang="en-US" sz="2400" dirty="0" smtClean="0"/>
              <a:t>Consider </a:t>
            </a:r>
            <a:r>
              <a:rPr lang="en-US" sz="2400" dirty="0"/>
              <a:t>the following table:</a:t>
            </a:r>
          </a:p>
          <a:p>
            <a:pPr marL="0" indent="0" algn="just">
              <a:buNone/>
            </a:pPr>
            <a:r>
              <a:rPr lang="en-US" sz="2400" dirty="0" smtClean="0"/>
              <a:t>Part </a:t>
            </a:r>
            <a:r>
              <a:rPr lang="en-US" sz="2400" dirty="0"/>
              <a:t>(</a:t>
            </a:r>
            <a:r>
              <a:rPr lang="en-US" sz="2400" dirty="0" err="1"/>
              <a:t>partNo</a:t>
            </a:r>
            <a:r>
              <a:rPr lang="en-US" sz="2400" dirty="0"/>
              <a:t>, contract, </a:t>
            </a:r>
            <a:r>
              <a:rPr lang="en-US" sz="2400" dirty="0" err="1"/>
              <a:t>partCost</a:t>
            </a:r>
            <a:r>
              <a:rPr lang="en-US" sz="2400" dirty="0"/>
              <a:t>).</a:t>
            </a:r>
          </a:p>
          <a:p>
            <a:pPr marL="0" indent="0" algn="just">
              <a:buNone/>
            </a:pPr>
            <a:r>
              <a:rPr lang="en-US" sz="2400" dirty="0" smtClean="0"/>
              <a:t>Which </a:t>
            </a:r>
            <a:r>
              <a:rPr lang="en-US" sz="2400" dirty="0"/>
              <a:t>represents the cost negotiated under each contract for a part (a part may have a different price under each contract). Now consider the following view </a:t>
            </a:r>
            <a:r>
              <a:rPr lang="en-US" sz="2400" dirty="0" err="1"/>
              <a:t>ExpensiveParts</a:t>
            </a:r>
            <a:r>
              <a:rPr lang="en-US" sz="2400" dirty="0"/>
              <a:t>, which contains the distinct part numbers for parts that cost more than £1,000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80891" y="2136339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3A3C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5450" y="1883408"/>
            <a:ext cx="7886700" cy="47897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. 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CREATE VIEW </a:t>
            </a:r>
            <a:r>
              <a:rPr lang="en-US" sz="2400" dirty="0" err="1"/>
              <a:t>ExpensiveParts</a:t>
            </a:r>
            <a:r>
              <a:rPr lang="en-US" sz="2400" dirty="0"/>
              <a:t> (</a:t>
            </a:r>
            <a:r>
              <a:rPr lang="en-US" sz="2400" dirty="0" err="1"/>
              <a:t>partNo</a:t>
            </a:r>
            <a:r>
              <a:rPr lang="en-US" sz="2400" dirty="0"/>
              <a:t>).</a:t>
            </a:r>
          </a:p>
          <a:p>
            <a:pPr marL="0" indent="0" algn="just">
              <a:buNone/>
            </a:pPr>
            <a:r>
              <a:rPr lang="en-US" sz="2400" dirty="0"/>
              <a:t>ASSELECT DISTINCT </a:t>
            </a:r>
            <a:r>
              <a:rPr lang="en-US" sz="2400" dirty="0" err="1"/>
              <a:t>partNo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FROM Part.</a:t>
            </a:r>
          </a:p>
          <a:p>
            <a:pPr marL="0" indent="0" algn="just">
              <a:buNone/>
            </a:pPr>
            <a:r>
              <a:rPr lang="en-US" sz="2400" dirty="0"/>
              <a:t>WHERE </a:t>
            </a:r>
            <a:r>
              <a:rPr lang="en-US" sz="2400" dirty="0" err="1"/>
              <a:t>partCost</a:t>
            </a:r>
            <a:r>
              <a:rPr lang="en-US" sz="2400" dirty="0"/>
              <a:t> &gt; 1000;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How you would maintain this as a </a:t>
            </a:r>
            <a:r>
              <a:rPr lang="en-US" sz="2400" dirty="0" err="1"/>
              <a:t>materialised</a:t>
            </a:r>
            <a:r>
              <a:rPr lang="en-US" sz="2400" dirty="0"/>
              <a:t> view and under what circumstances you would be able to maintain the view without having to access the underlying base table Part?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Come prepared to discuss your thoughts/conclusions</a:t>
            </a:r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80891" y="2136339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3A3C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63500">
          <a:gradFill>
            <a:gsLst>
              <a:gs pos="0">
                <a:srgbClr val="4D1451">
                  <a:lumMod val="90000"/>
                  <a:lumOff val="10000"/>
                </a:srgbClr>
              </a:gs>
              <a:gs pos="98000">
                <a:srgbClr val="DB342A"/>
              </a:gs>
            </a:gsLst>
            <a:lin ang="6000000" scaled="0"/>
          </a:gradFill>
          <a:miter lim="800000"/>
        </a:ln>
      </a:spPr>
      <a:bodyPr wrap="square" rtlCol="0">
        <a:spAutoFit/>
      </a:bodyPr>
      <a:lstStyle>
        <a:defPPr marL="0" indent="0" algn="l">
          <a:buNone/>
          <a:defRPr sz="2800" cap="none" spc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63500">
          <a:gradFill>
            <a:gsLst>
              <a:gs pos="0">
                <a:srgbClr val="4D1451">
                  <a:lumMod val="90000"/>
                  <a:lumOff val="10000"/>
                </a:srgbClr>
              </a:gs>
              <a:gs pos="98000">
                <a:srgbClr val="DB342A"/>
              </a:gs>
            </a:gsLst>
            <a:lin ang="6000000" scaled="0"/>
          </a:gradFill>
          <a:miter lim="800000"/>
        </a:ln>
      </a:spPr>
      <a:bodyPr wrap="square" rtlCol="0">
        <a:spAutoFit/>
      </a:bodyPr>
      <a:lstStyle>
        <a:defPPr marL="0" indent="0" algn="l">
          <a:buNone/>
          <a:defRPr sz="2800" cap="none" spc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130079</TotalTime>
  <Words>380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Wingdings</vt:lpstr>
      <vt:lpstr>1_Custom Design</vt:lpstr>
      <vt:lpstr>2_Custom Design</vt:lpstr>
      <vt:lpstr>Seminar 7 –  Content Challenge</vt:lpstr>
      <vt:lpstr>Content Challenge</vt:lpstr>
      <vt:lpstr>Learning Outcomes</vt:lpstr>
      <vt:lpstr>Review 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Godfried Williams</dc:creator>
  <cp:lastModifiedBy>Admin</cp:lastModifiedBy>
  <cp:revision>457</cp:revision>
  <dcterms:created xsi:type="dcterms:W3CDTF">2019-05-01T15:27:08Z</dcterms:created>
  <dcterms:modified xsi:type="dcterms:W3CDTF">2025-10-14T18:17:59Z</dcterms:modified>
</cp:coreProperties>
</file>