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70" r:id="rId3"/>
    <p:sldId id="262" r:id="rId4"/>
    <p:sldId id="267" r:id="rId5"/>
    <p:sldId id="268" r:id="rId6"/>
    <p:sldId id="260" r:id="rId7"/>
    <p:sldId id="263" r:id="rId8"/>
    <p:sldId id="264" r:id="rId9"/>
    <p:sldId id="266" r:id="rId10"/>
    <p:sldId id="269" r:id="rId11"/>
    <p:sldId id="271" r:id="rId12"/>
    <p:sldId id="273" r:id="rId13"/>
    <p:sldId id="274"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1AE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DB7B-1ACD-4617-806F-09759791D8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19585BC-9112-4730-9518-4F99CCB58E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51B4990-AAF3-43E2-8E7B-F820F6DA17B6}"/>
              </a:ext>
            </a:extLst>
          </p:cNvPr>
          <p:cNvSpPr>
            <a:spLocks noGrp="1"/>
          </p:cNvSpPr>
          <p:nvPr>
            <p:ph type="dt" sz="half" idx="10"/>
          </p:nvPr>
        </p:nvSpPr>
        <p:spPr/>
        <p:txBody>
          <a:bodyPr/>
          <a:lstStyle/>
          <a:p>
            <a:fld id="{2E7CC89D-3142-46AB-8DEE-A39EF376CEDE}" type="datetimeFigureOut">
              <a:rPr lang="en-GB" smtClean="0"/>
              <a:t>08/09/2025</a:t>
            </a:fld>
            <a:endParaRPr lang="en-GB"/>
          </a:p>
        </p:txBody>
      </p:sp>
      <p:sp>
        <p:nvSpPr>
          <p:cNvPr id="5" name="Footer Placeholder 4">
            <a:extLst>
              <a:ext uri="{FF2B5EF4-FFF2-40B4-BE49-F238E27FC236}">
                <a16:creationId xmlns:a16="http://schemas.microsoft.com/office/drawing/2014/main" id="{DAD76B9E-5A33-4FCC-8C93-F0C5290A75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D23E31-0EA5-40D9-BD13-CEA9190AFD72}"/>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360439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282B-9992-4127-A1E2-72354A5B35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E7109E-F300-449B-A16A-6A68A0D271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84701C-9966-455B-8D52-7F329FEA5F16}"/>
              </a:ext>
            </a:extLst>
          </p:cNvPr>
          <p:cNvSpPr>
            <a:spLocks noGrp="1"/>
          </p:cNvSpPr>
          <p:nvPr>
            <p:ph type="dt" sz="half" idx="10"/>
          </p:nvPr>
        </p:nvSpPr>
        <p:spPr/>
        <p:txBody>
          <a:bodyPr/>
          <a:lstStyle/>
          <a:p>
            <a:fld id="{2E7CC89D-3142-46AB-8DEE-A39EF376CEDE}" type="datetimeFigureOut">
              <a:rPr lang="en-GB" smtClean="0"/>
              <a:t>08/09/2025</a:t>
            </a:fld>
            <a:endParaRPr lang="en-GB"/>
          </a:p>
        </p:txBody>
      </p:sp>
      <p:sp>
        <p:nvSpPr>
          <p:cNvPr id="5" name="Footer Placeholder 4">
            <a:extLst>
              <a:ext uri="{FF2B5EF4-FFF2-40B4-BE49-F238E27FC236}">
                <a16:creationId xmlns:a16="http://schemas.microsoft.com/office/drawing/2014/main" id="{54288EF3-38BA-4441-9D5D-3AAE135E6B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97C0AF-018A-4900-8668-1D8EC4E585ED}"/>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1911271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87083-9146-4999-8479-2CFAC024E9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388791-3F4D-4DED-8330-585979771C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4F74F0-E7F5-43C7-8842-794089A51B34}"/>
              </a:ext>
            </a:extLst>
          </p:cNvPr>
          <p:cNvSpPr>
            <a:spLocks noGrp="1"/>
          </p:cNvSpPr>
          <p:nvPr>
            <p:ph type="dt" sz="half" idx="10"/>
          </p:nvPr>
        </p:nvSpPr>
        <p:spPr/>
        <p:txBody>
          <a:bodyPr/>
          <a:lstStyle/>
          <a:p>
            <a:fld id="{2E7CC89D-3142-46AB-8DEE-A39EF376CEDE}" type="datetimeFigureOut">
              <a:rPr lang="en-GB" smtClean="0"/>
              <a:t>08/09/2025</a:t>
            </a:fld>
            <a:endParaRPr lang="en-GB"/>
          </a:p>
        </p:txBody>
      </p:sp>
      <p:sp>
        <p:nvSpPr>
          <p:cNvPr id="5" name="Footer Placeholder 4">
            <a:extLst>
              <a:ext uri="{FF2B5EF4-FFF2-40B4-BE49-F238E27FC236}">
                <a16:creationId xmlns:a16="http://schemas.microsoft.com/office/drawing/2014/main" id="{E375944F-2016-4203-89AB-AC800DC0C9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5CE183-E6CC-4F42-9752-A737372528D4}"/>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87288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91E4-CEB1-48A7-86C8-75C09F1070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6730DD5-2AB3-4090-BEC7-09FB8CE593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32E953-47EB-455E-9AB3-1B89AF7BECC5}"/>
              </a:ext>
            </a:extLst>
          </p:cNvPr>
          <p:cNvSpPr>
            <a:spLocks noGrp="1"/>
          </p:cNvSpPr>
          <p:nvPr>
            <p:ph type="dt" sz="half" idx="10"/>
          </p:nvPr>
        </p:nvSpPr>
        <p:spPr/>
        <p:txBody>
          <a:bodyPr/>
          <a:lstStyle/>
          <a:p>
            <a:fld id="{2E7CC89D-3142-46AB-8DEE-A39EF376CEDE}" type="datetimeFigureOut">
              <a:rPr lang="en-GB" smtClean="0"/>
              <a:t>08/09/2025</a:t>
            </a:fld>
            <a:endParaRPr lang="en-GB"/>
          </a:p>
        </p:txBody>
      </p:sp>
      <p:sp>
        <p:nvSpPr>
          <p:cNvPr id="5" name="Footer Placeholder 4">
            <a:extLst>
              <a:ext uri="{FF2B5EF4-FFF2-40B4-BE49-F238E27FC236}">
                <a16:creationId xmlns:a16="http://schemas.microsoft.com/office/drawing/2014/main" id="{F01AF979-1DE8-4748-8C16-156A8344B0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87CCA6-04A8-4E13-9828-7C97B07BF2F6}"/>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588268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864C-6B86-4BEE-ADB3-FB0E79094F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99BDC0E-9D54-4EE7-B179-AF863E86F1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DE8E58-616F-40AF-B702-DA5B3D662BA8}"/>
              </a:ext>
            </a:extLst>
          </p:cNvPr>
          <p:cNvSpPr>
            <a:spLocks noGrp="1"/>
          </p:cNvSpPr>
          <p:nvPr>
            <p:ph type="dt" sz="half" idx="10"/>
          </p:nvPr>
        </p:nvSpPr>
        <p:spPr/>
        <p:txBody>
          <a:bodyPr/>
          <a:lstStyle/>
          <a:p>
            <a:fld id="{2E7CC89D-3142-46AB-8DEE-A39EF376CEDE}" type="datetimeFigureOut">
              <a:rPr lang="en-GB" smtClean="0"/>
              <a:t>08/09/2025</a:t>
            </a:fld>
            <a:endParaRPr lang="en-GB"/>
          </a:p>
        </p:txBody>
      </p:sp>
      <p:sp>
        <p:nvSpPr>
          <p:cNvPr id="5" name="Footer Placeholder 4">
            <a:extLst>
              <a:ext uri="{FF2B5EF4-FFF2-40B4-BE49-F238E27FC236}">
                <a16:creationId xmlns:a16="http://schemas.microsoft.com/office/drawing/2014/main" id="{CEAA56CC-EEED-4E6B-94D8-E9F3F6B403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9D8505-BB98-48B1-A08A-DD7BD470C73C}"/>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4023680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C4F7-389C-496D-8996-9850A98FD0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5E24B9-B3D4-4FCE-A6C0-C35E64D76C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07CE600-B1C4-4413-9615-25B61DB49A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01E84F9-722D-4306-B15B-C342B2CA9659}"/>
              </a:ext>
            </a:extLst>
          </p:cNvPr>
          <p:cNvSpPr>
            <a:spLocks noGrp="1"/>
          </p:cNvSpPr>
          <p:nvPr>
            <p:ph type="dt" sz="half" idx="10"/>
          </p:nvPr>
        </p:nvSpPr>
        <p:spPr/>
        <p:txBody>
          <a:bodyPr/>
          <a:lstStyle/>
          <a:p>
            <a:fld id="{2E7CC89D-3142-46AB-8DEE-A39EF376CEDE}" type="datetimeFigureOut">
              <a:rPr lang="en-GB" smtClean="0"/>
              <a:t>08/09/2025</a:t>
            </a:fld>
            <a:endParaRPr lang="en-GB"/>
          </a:p>
        </p:txBody>
      </p:sp>
      <p:sp>
        <p:nvSpPr>
          <p:cNvPr id="6" name="Footer Placeholder 5">
            <a:extLst>
              <a:ext uri="{FF2B5EF4-FFF2-40B4-BE49-F238E27FC236}">
                <a16:creationId xmlns:a16="http://schemas.microsoft.com/office/drawing/2014/main" id="{0E48CD13-F39D-4425-AAED-250CDF92D5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4246A7-567A-4610-8C86-D24E8432AE66}"/>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2315990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60AF-9F1A-4C41-BF9D-8E30AA75F8F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AA47A17-0DF0-43A1-8835-CF9E10CA0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9A9F0B-834B-4163-AB4F-AC63D8A52A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DA36054-8D4E-4ABA-ADF0-9C4EF54643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9FF21C-ED21-44E4-93C6-622D3262E5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B5B4ED-6031-4F80-9990-A8C57390A917}"/>
              </a:ext>
            </a:extLst>
          </p:cNvPr>
          <p:cNvSpPr>
            <a:spLocks noGrp="1"/>
          </p:cNvSpPr>
          <p:nvPr>
            <p:ph type="dt" sz="half" idx="10"/>
          </p:nvPr>
        </p:nvSpPr>
        <p:spPr/>
        <p:txBody>
          <a:bodyPr/>
          <a:lstStyle/>
          <a:p>
            <a:fld id="{2E7CC89D-3142-46AB-8DEE-A39EF376CEDE}" type="datetimeFigureOut">
              <a:rPr lang="en-GB" smtClean="0"/>
              <a:t>08/09/2025</a:t>
            </a:fld>
            <a:endParaRPr lang="en-GB"/>
          </a:p>
        </p:txBody>
      </p:sp>
      <p:sp>
        <p:nvSpPr>
          <p:cNvPr id="8" name="Footer Placeholder 7">
            <a:extLst>
              <a:ext uri="{FF2B5EF4-FFF2-40B4-BE49-F238E27FC236}">
                <a16:creationId xmlns:a16="http://schemas.microsoft.com/office/drawing/2014/main" id="{BDEFC9E3-FDE6-42CE-A07E-09B46D5506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AC78A00-C3DF-4AE9-8B95-9C9508083E8E}"/>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364748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A5F64-2C3B-4C46-85B8-EADDE09FDE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8BC627E-BF52-450D-9ADE-2B8F309DA2BF}"/>
              </a:ext>
            </a:extLst>
          </p:cNvPr>
          <p:cNvSpPr>
            <a:spLocks noGrp="1"/>
          </p:cNvSpPr>
          <p:nvPr>
            <p:ph type="dt" sz="half" idx="10"/>
          </p:nvPr>
        </p:nvSpPr>
        <p:spPr/>
        <p:txBody>
          <a:bodyPr/>
          <a:lstStyle/>
          <a:p>
            <a:fld id="{2E7CC89D-3142-46AB-8DEE-A39EF376CEDE}" type="datetimeFigureOut">
              <a:rPr lang="en-GB" smtClean="0"/>
              <a:t>08/09/2025</a:t>
            </a:fld>
            <a:endParaRPr lang="en-GB"/>
          </a:p>
        </p:txBody>
      </p:sp>
      <p:sp>
        <p:nvSpPr>
          <p:cNvPr id="4" name="Footer Placeholder 3">
            <a:extLst>
              <a:ext uri="{FF2B5EF4-FFF2-40B4-BE49-F238E27FC236}">
                <a16:creationId xmlns:a16="http://schemas.microsoft.com/office/drawing/2014/main" id="{BB036686-D328-452E-9BBD-D7E97258F9A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E7343DB-C2BE-4B56-AAD7-8EC1FD66766E}"/>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59321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2B7A7A-412D-4196-B1AE-F32E5550DA24}"/>
              </a:ext>
            </a:extLst>
          </p:cNvPr>
          <p:cNvSpPr>
            <a:spLocks noGrp="1"/>
          </p:cNvSpPr>
          <p:nvPr>
            <p:ph type="dt" sz="half" idx="10"/>
          </p:nvPr>
        </p:nvSpPr>
        <p:spPr/>
        <p:txBody>
          <a:bodyPr/>
          <a:lstStyle/>
          <a:p>
            <a:fld id="{2E7CC89D-3142-46AB-8DEE-A39EF376CEDE}" type="datetimeFigureOut">
              <a:rPr lang="en-GB" smtClean="0"/>
              <a:t>08/09/2025</a:t>
            </a:fld>
            <a:endParaRPr lang="en-GB"/>
          </a:p>
        </p:txBody>
      </p:sp>
      <p:sp>
        <p:nvSpPr>
          <p:cNvPr id="3" name="Footer Placeholder 2">
            <a:extLst>
              <a:ext uri="{FF2B5EF4-FFF2-40B4-BE49-F238E27FC236}">
                <a16:creationId xmlns:a16="http://schemas.microsoft.com/office/drawing/2014/main" id="{6D3A450E-530C-4CDF-AFC0-96380648B8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18381E6-FACB-4968-9CAA-EC740F9220FC}"/>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172575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2ECA-673C-459B-A1C1-34EC015CCA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8DDB2A3-6B34-4F0F-B84E-F301051C6B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92136AB-A1B0-42A7-8912-9D8B6A056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C2873-1117-4411-9B7E-24222B58FE5B}"/>
              </a:ext>
            </a:extLst>
          </p:cNvPr>
          <p:cNvSpPr>
            <a:spLocks noGrp="1"/>
          </p:cNvSpPr>
          <p:nvPr>
            <p:ph type="dt" sz="half" idx="10"/>
          </p:nvPr>
        </p:nvSpPr>
        <p:spPr/>
        <p:txBody>
          <a:bodyPr/>
          <a:lstStyle/>
          <a:p>
            <a:fld id="{2E7CC89D-3142-46AB-8DEE-A39EF376CEDE}" type="datetimeFigureOut">
              <a:rPr lang="en-GB" smtClean="0"/>
              <a:t>08/09/2025</a:t>
            </a:fld>
            <a:endParaRPr lang="en-GB"/>
          </a:p>
        </p:txBody>
      </p:sp>
      <p:sp>
        <p:nvSpPr>
          <p:cNvPr id="6" name="Footer Placeholder 5">
            <a:extLst>
              <a:ext uri="{FF2B5EF4-FFF2-40B4-BE49-F238E27FC236}">
                <a16:creationId xmlns:a16="http://schemas.microsoft.com/office/drawing/2014/main" id="{96B429BD-B23C-42A9-B44C-5F63468F17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6711E9-CD07-474E-882A-CA6EA0EFE780}"/>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933222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1E73-E610-4A5B-911B-73F0D2D4F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2312D9-DE9C-4E6C-9E47-18D4950241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E805548-06D9-4026-BCC5-A378766556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94478-1296-400F-B050-68EB67CD8A94}"/>
              </a:ext>
            </a:extLst>
          </p:cNvPr>
          <p:cNvSpPr>
            <a:spLocks noGrp="1"/>
          </p:cNvSpPr>
          <p:nvPr>
            <p:ph type="dt" sz="half" idx="10"/>
          </p:nvPr>
        </p:nvSpPr>
        <p:spPr/>
        <p:txBody>
          <a:bodyPr/>
          <a:lstStyle/>
          <a:p>
            <a:fld id="{2E7CC89D-3142-46AB-8DEE-A39EF376CEDE}" type="datetimeFigureOut">
              <a:rPr lang="en-GB" smtClean="0"/>
              <a:t>08/09/2025</a:t>
            </a:fld>
            <a:endParaRPr lang="en-GB"/>
          </a:p>
        </p:txBody>
      </p:sp>
      <p:sp>
        <p:nvSpPr>
          <p:cNvPr id="6" name="Footer Placeholder 5">
            <a:extLst>
              <a:ext uri="{FF2B5EF4-FFF2-40B4-BE49-F238E27FC236}">
                <a16:creationId xmlns:a16="http://schemas.microsoft.com/office/drawing/2014/main" id="{0479AD7F-72AC-4B53-AB96-6D24ED0BBD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226F2A-32BC-402A-9664-5F8300639C09}"/>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87397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6503EB-C1A6-4BC3-8B63-0DADCFCBD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65BC54B-399D-4AB3-9779-2374913166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CCD915-B559-4689-BBAE-BE7382F46E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CC89D-3142-46AB-8DEE-A39EF376CEDE}" type="datetimeFigureOut">
              <a:rPr lang="en-GB" smtClean="0"/>
              <a:t>08/09/2025</a:t>
            </a:fld>
            <a:endParaRPr lang="en-GB"/>
          </a:p>
        </p:txBody>
      </p:sp>
      <p:sp>
        <p:nvSpPr>
          <p:cNvPr id="5" name="Footer Placeholder 4">
            <a:extLst>
              <a:ext uri="{FF2B5EF4-FFF2-40B4-BE49-F238E27FC236}">
                <a16:creationId xmlns:a16="http://schemas.microsoft.com/office/drawing/2014/main" id="{BDED69FE-7C55-4273-87B9-F8D6C529F9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F9218BE-A491-4891-8CB6-8667B64E88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FE547-2A2A-4E61-8321-577ADE990ECB}" type="slidenum">
              <a:rPr lang="en-GB" smtClean="0"/>
              <a:t>‹#›</a:t>
            </a:fld>
            <a:endParaRPr lang="en-GB"/>
          </a:p>
        </p:txBody>
      </p:sp>
    </p:spTree>
    <p:extLst>
      <p:ext uri="{BB962C8B-B14F-4D97-AF65-F5344CB8AC3E}">
        <p14:creationId xmlns:p14="http://schemas.microsoft.com/office/powerpoint/2010/main" val="2600930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E4EA6D4-3C76-45AA-B620-4AAD603B20CC}"/>
              </a:ext>
            </a:extLst>
          </p:cNvPr>
          <p:cNvPicPr>
            <a:picLocks noChangeAspect="1"/>
          </p:cNvPicPr>
          <p:nvPr/>
        </p:nvPicPr>
        <p:blipFill>
          <a:blip r:embed="rId2"/>
          <a:stretch>
            <a:fillRect/>
          </a:stretch>
        </p:blipFill>
        <p:spPr>
          <a:xfrm>
            <a:off x="2906200" y="412481"/>
            <a:ext cx="8021169" cy="5982535"/>
          </a:xfrm>
          <a:prstGeom prst="rect">
            <a:avLst/>
          </a:prstGeom>
        </p:spPr>
      </p:pic>
      <p:sp>
        <p:nvSpPr>
          <p:cNvPr id="6" name="TextBox 5">
            <a:extLst>
              <a:ext uri="{FF2B5EF4-FFF2-40B4-BE49-F238E27FC236}">
                <a16:creationId xmlns:a16="http://schemas.microsoft.com/office/drawing/2014/main" id="{1519AEAF-4003-41C0-A386-9B9E629497B9}"/>
              </a:ext>
            </a:extLst>
          </p:cNvPr>
          <p:cNvSpPr txBox="1"/>
          <p:nvPr/>
        </p:nvSpPr>
        <p:spPr>
          <a:xfrm>
            <a:off x="429071" y="2240819"/>
            <a:ext cx="2283114" cy="646331"/>
          </a:xfrm>
          <a:prstGeom prst="rect">
            <a:avLst/>
          </a:prstGeom>
          <a:noFill/>
        </p:spPr>
        <p:txBody>
          <a:bodyPr wrap="square" rtlCol="0">
            <a:spAutoFit/>
          </a:bodyPr>
          <a:lstStyle/>
          <a:p>
            <a:r>
              <a:rPr lang="en-GB" dirty="0">
                <a:solidFill>
                  <a:srgbClr val="A41AE4"/>
                </a:solidFill>
              </a:rPr>
              <a:t>Each row is an item (one of our variables)</a:t>
            </a:r>
          </a:p>
        </p:txBody>
      </p:sp>
      <p:sp>
        <p:nvSpPr>
          <p:cNvPr id="19" name="TextBox 18">
            <a:extLst>
              <a:ext uri="{FF2B5EF4-FFF2-40B4-BE49-F238E27FC236}">
                <a16:creationId xmlns:a16="http://schemas.microsoft.com/office/drawing/2014/main" id="{3E957946-CE17-4628-B08D-798207573E9E}"/>
              </a:ext>
            </a:extLst>
          </p:cNvPr>
          <p:cNvSpPr txBox="1"/>
          <p:nvPr/>
        </p:nvSpPr>
        <p:spPr>
          <a:xfrm>
            <a:off x="429071" y="822649"/>
            <a:ext cx="1780729" cy="1200329"/>
          </a:xfrm>
          <a:prstGeom prst="rect">
            <a:avLst/>
          </a:prstGeom>
          <a:noFill/>
        </p:spPr>
        <p:txBody>
          <a:bodyPr wrap="square" rtlCol="0">
            <a:spAutoFit/>
          </a:bodyPr>
          <a:lstStyle/>
          <a:p>
            <a:r>
              <a:rPr lang="en-GB" dirty="0">
                <a:solidFill>
                  <a:srgbClr val="A41AE4"/>
                </a:solidFill>
              </a:rPr>
              <a:t>Each column is a factor</a:t>
            </a:r>
            <a:br>
              <a:rPr lang="en-GB" dirty="0">
                <a:solidFill>
                  <a:srgbClr val="A41AE4"/>
                </a:solidFill>
              </a:rPr>
            </a:br>
            <a:r>
              <a:rPr lang="en-GB" sz="1200" dirty="0">
                <a:solidFill>
                  <a:srgbClr val="A41AE4"/>
                </a:solidFill>
              </a:rPr>
              <a:t>(these are named according to the extraction method)</a:t>
            </a:r>
          </a:p>
        </p:txBody>
      </p:sp>
      <p:cxnSp>
        <p:nvCxnSpPr>
          <p:cNvPr id="21" name="Straight Arrow Connector 20">
            <a:extLst>
              <a:ext uri="{FF2B5EF4-FFF2-40B4-BE49-F238E27FC236}">
                <a16:creationId xmlns:a16="http://schemas.microsoft.com/office/drawing/2014/main" id="{2BF88D99-D232-4D31-AC2B-AD263814ED77}"/>
              </a:ext>
            </a:extLst>
          </p:cNvPr>
          <p:cNvCxnSpPr>
            <a:cxnSpLocks/>
            <a:stCxn id="19" idx="3"/>
          </p:cNvCxnSpPr>
          <p:nvPr/>
        </p:nvCxnSpPr>
        <p:spPr>
          <a:xfrm flipV="1">
            <a:off x="2209800" y="1422402"/>
            <a:ext cx="1651000" cy="412"/>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
        <p:nvSpPr>
          <p:cNvPr id="23" name="Left Brace 22">
            <a:extLst>
              <a:ext uri="{FF2B5EF4-FFF2-40B4-BE49-F238E27FC236}">
                <a16:creationId xmlns:a16="http://schemas.microsoft.com/office/drawing/2014/main" id="{7A002C84-DBF4-4C1B-92E3-9515A372B2E8}"/>
              </a:ext>
            </a:extLst>
          </p:cNvPr>
          <p:cNvSpPr/>
          <p:nvPr/>
        </p:nvSpPr>
        <p:spPr>
          <a:xfrm>
            <a:off x="2712185" y="1559270"/>
            <a:ext cx="177081" cy="2009430"/>
          </a:xfrm>
          <a:prstGeom prst="leftBrace">
            <a:avLst/>
          </a:prstGeom>
          <a:ln w="12700">
            <a:solidFill>
              <a:srgbClr val="A41AE4"/>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24" name="Rectangle 23">
            <a:extLst>
              <a:ext uri="{FF2B5EF4-FFF2-40B4-BE49-F238E27FC236}">
                <a16:creationId xmlns:a16="http://schemas.microsoft.com/office/drawing/2014/main" id="{9C66D4C5-D7CE-4979-8C83-BA3107A7840E}"/>
              </a:ext>
            </a:extLst>
          </p:cNvPr>
          <p:cNvSpPr/>
          <p:nvPr/>
        </p:nvSpPr>
        <p:spPr>
          <a:xfrm>
            <a:off x="3692743" y="1536701"/>
            <a:ext cx="1377514" cy="21082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02B9EF90-F348-4C67-8F54-FA122021CEA6}"/>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PATTERN MATRIX</a:t>
            </a:r>
          </a:p>
        </p:txBody>
      </p:sp>
    </p:spTree>
    <p:extLst>
      <p:ext uri="{BB962C8B-B14F-4D97-AF65-F5344CB8AC3E}">
        <p14:creationId xmlns:p14="http://schemas.microsoft.com/office/powerpoint/2010/main" val="1129979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DECC0FC-7029-4470-8738-E28D26276DE4}"/>
              </a:ext>
            </a:extLst>
          </p:cNvPr>
          <p:cNvPicPr>
            <a:picLocks noChangeAspect="1"/>
          </p:cNvPicPr>
          <p:nvPr/>
        </p:nvPicPr>
        <p:blipFill>
          <a:blip r:embed="rId2"/>
          <a:stretch>
            <a:fillRect/>
          </a:stretch>
        </p:blipFill>
        <p:spPr>
          <a:xfrm>
            <a:off x="2906200" y="412481"/>
            <a:ext cx="8021169" cy="5982535"/>
          </a:xfrm>
          <a:prstGeom prst="rect">
            <a:avLst/>
          </a:prstGeom>
        </p:spPr>
      </p:pic>
      <p:sp>
        <p:nvSpPr>
          <p:cNvPr id="13" name="TextBox 12">
            <a:extLst>
              <a:ext uri="{FF2B5EF4-FFF2-40B4-BE49-F238E27FC236}">
                <a16:creationId xmlns:a16="http://schemas.microsoft.com/office/drawing/2014/main" id="{03CBD6FB-C8E6-421C-B8D7-63487AB7B81B}"/>
              </a:ext>
            </a:extLst>
          </p:cNvPr>
          <p:cNvSpPr txBox="1"/>
          <p:nvPr/>
        </p:nvSpPr>
        <p:spPr>
          <a:xfrm>
            <a:off x="6946900" y="5318099"/>
            <a:ext cx="4279900" cy="1477328"/>
          </a:xfrm>
          <a:prstGeom prst="rect">
            <a:avLst/>
          </a:prstGeom>
          <a:noFill/>
        </p:spPr>
        <p:txBody>
          <a:bodyPr wrap="square" rtlCol="0">
            <a:spAutoFit/>
          </a:bodyPr>
          <a:lstStyle/>
          <a:p>
            <a:r>
              <a:rPr lang="en-GB" dirty="0">
                <a:solidFill>
                  <a:srgbClr val="A41AE4"/>
                </a:solidFill>
              </a:rPr>
              <a:t>Correlation matrix for the factors. This will depend on whether or not a correlation is estimated (i.e. whether an oblique rotation is used). Shows how related the factors are to one another. </a:t>
            </a:r>
          </a:p>
        </p:txBody>
      </p:sp>
      <p:sp>
        <p:nvSpPr>
          <p:cNvPr id="3" name="Rectangle 2">
            <a:extLst>
              <a:ext uri="{FF2B5EF4-FFF2-40B4-BE49-F238E27FC236}">
                <a16:creationId xmlns:a16="http://schemas.microsoft.com/office/drawing/2014/main" id="{5C0699FC-5F6A-463E-8040-0B41C1910E71}"/>
              </a:ext>
            </a:extLst>
          </p:cNvPr>
          <p:cNvSpPr/>
          <p:nvPr/>
        </p:nvSpPr>
        <p:spPr>
          <a:xfrm flipV="1">
            <a:off x="3352799" y="5880100"/>
            <a:ext cx="1112287" cy="480095"/>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CED2D91F-214D-4B81-AA7E-850016888388}"/>
              </a:ext>
            </a:extLst>
          </p:cNvPr>
          <p:cNvPicPr>
            <a:picLocks noChangeAspect="1"/>
          </p:cNvPicPr>
          <p:nvPr/>
        </p:nvPicPr>
        <p:blipFill>
          <a:blip r:embed="rId3"/>
          <a:stretch>
            <a:fillRect/>
          </a:stretch>
        </p:blipFill>
        <p:spPr>
          <a:xfrm>
            <a:off x="2918865" y="6438549"/>
            <a:ext cx="485843" cy="257211"/>
          </a:xfrm>
          <a:prstGeom prst="rect">
            <a:avLst/>
          </a:prstGeom>
        </p:spPr>
      </p:pic>
      <p:sp>
        <p:nvSpPr>
          <p:cNvPr id="7" name="TextBox 6">
            <a:extLst>
              <a:ext uri="{FF2B5EF4-FFF2-40B4-BE49-F238E27FC236}">
                <a16:creationId xmlns:a16="http://schemas.microsoft.com/office/drawing/2014/main" id="{C57D9072-7134-4AC0-902E-236F2B6DC83B}"/>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FACTOR CORRELATIONS</a:t>
            </a:r>
          </a:p>
        </p:txBody>
      </p:sp>
    </p:spTree>
    <p:extLst>
      <p:ext uri="{BB962C8B-B14F-4D97-AF65-F5344CB8AC3E}">
        <p14:creationId xmlns:p14="http://schemas.microsoft.com/office/powerpoint/2010/main" val="4177924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A31EEB-7A1A-498D-BD40-14F1B67A41AF}"/>
              </a:ext>
            </a:extLst>
          </p:cNvPr>
          <p:cNvPicPr>
            <a:picLocks noChangeAspect="1"/>
          </p:cNvPicPr>
          <p:nvPr/>
        </p:nvPicPr>
        <p:blipFill>
          <a:blip r:embed="rId2"/>
          <a:stretch>
            <a:fillRect/>
          </a:stretch>
        </p:blipFill>
        <p:spPr>
          <a:xfrm>
            <a:off x="2596030" y="1420740"/>
            <a:ext cx="9392961" cy="4801270"/>
          </a:xfrm>
          <a:prstGeom prst="rect">
            <a:avLst/>
          </a:prstGeom>
        </p:spPr>
      </p:pic>
      <p:pic>
        <p:nvPicPr>
          <p:cNvPr id="6" name="Picture 5">
            <a:extLst>
              <a:ext uri="{FF2B5EF4-FFF2-40B4-BE49-F238E27FC236}">
                <a16:creationId xmlns:a16="http://schemas.microsoft.com/office/drawing/2014/main" id="{651BF6CC-EC6F-4972-B13B-6C4E3756D376}"/>
              </a:ext>
            </a:extLst>
          </p:cNvPr>
          <p:cNvPicPr>
            <a:picLocks noChangeAspect="1"/>
          </p:cNvPicPr>
          <p:nvPr/>
        </p:nvPicPr>
        <p:blipFill>
          <a:blip r:embed="rId3"/>
          <a:stretch>
            <a:fillRect/>
          </a:stretch>
        </p:blipFill>
        <p:spPr>
          <a:xfrm>
            <a:off x="2596067" y="1063552"/>
            <a:ext cx="485843" cy="257211"/>
          </a:xfrm>
          <a:prstGeom prst="rect">
            <a:avLst/>
          </a:prstGeom>
        </p:spPr>
      </p:pic>
      <p:pic>
        <p:nvPicPr>
          <p:cNvPr id="8" name="Picture 7">
            <a:extLst>
              <a:ext uri="{FF2B5EF4-FFF2-40B4-BE49-F238E27FC236}">
                <a16:creationId xmlns:a16="http://schemas.microsoft.com/office/drawing/2014/main" id="{2C9337C7-F99C-4570-97CD-ECB184228A50}"/>
              </a:ext>
            </a:extLst>
          </p:cNvPr>
          <p:cNvPicPr>
            <a:picLocks noChangeAspect="1"/>
          </p:cNvPicPr>
          <p:nvPr/>
        </p:nvPicPr>
        <p:blipFill>
          <a:blip r:embed="rId3"/>
          <a:stretch>
            <a:fillRect/>
          </a:stretch>
        </p:blipFill>
        <p:spPr>
          <a:xfrm>
            <a:off x="2590474" y="806341"/>
            <a:ext cx="485843" cy="257211"/>
          </a:xfrm>
          <a:prstGeom prst="rect">
            <a:avLst/>
          </a:prstGeom>
        </p:spPr>
      </p:pic>
      <p:sp>
        <p:nvSpPr>
          <p:cNvPr id="11" name="TextBox 10">
            <a:extLst>
              <a:ext uri="{FF2B5EF4-FFF2-40B4-BE49-F238E27FC236}">
                <a16:creationId xmlns:a16="http://schemas.microsoft.com/office/drawing/2014/main" id="{9068904B-D767-4458-BBD0-7EF8ACF0F237}"/>
              </a:ext>
            </a:extLst>
          </p:cNvPr>
          <p:cNvSpPr txBox="1"/>
          <p:nvPr/>
        </p:nvSpPr>
        <p:spPr>
          <a:xfrm>
            <a:off x="6223002" y="288615"/>
            <a:ext cx="2474752" cy="646331"/>
          </a:xfrm>
          <a:prstGeom prst="rect">
            <a:avLst/>
          </a:prstGeom>
          <a:noFill/>
        </p:spPr>
        <p:txBody>
          <a:bodyPr wrap="square" rtlCol="0">
            <a:spAutoFit/>
          </a:bodyPr>
          <a:lstStyle/>
          <a:p>
            <a:r>
              <a:rPr lang="en-GB" dirty="0">
                <a:solidFill>
                  <a:srgbClr val="A41AE4"/>
                </a:solidFill>
              </a:rPr>
              <a:t>Mean of the item complexities column</a:t>
            </a:r>
          </a:p>
        </p:txBody>
      </p:sp>
      <p:sp>
        <p:nvSpPr>
          <p:cNvPr id="14" name="Rectangle 13">
            <a:extLst>
              <a:ext uri="{FF2B5EF4-FFF2-40B4-BE49-F238E27FC236}">
                <a16:creationId xmlns:a16="http://schemas.microsoft.com/office/drawing/2014/main" id="{F3C000AE-C10D-4DBB-9780-FBEA8685D021}"/>
              </a:ext>
            </a:extLst>
          </p:cNvPr>
          <p:cNvSpPr/>
          <p:nvPr/>
        </p:nvSpPr>
        <p:spPr>
          <a:xfrm flipV="1">
            <a:off x="2974565" y="3497801"/>
            <a:ext cx="2632103" cy="233827"/>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68469787-B4F3-4EEC-811E-E0BEACF33E46}"/>
              </a:ext>
            </a:extLst>
          </p:cNvPr>
          <p:cNvSpPr/>
          <p:nvPr/>
        </p:nvSpPr>
        <p:spPr>
          <a:xfrm flipV="1">
            <a:off x="3076317" y="3754835"/>
            <a:ext cx="2323194" cy="21257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32563F55-C422-4081-9E1A-0857EF27795D}"/>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OPTIONAL EXTRA: GOODNESS OF FIT TEST</a:t>
            </a:r>
          </a:p>
        </p:txBody>
      </p:sp>
      <p:sp>
        <p:nvSpPr>
          <p:cNvPr id="20" name="TextBox 19">
            <a:extLst>
              <a:ext uri="{FF2B5EF4-FFF2-40B4-BE49-F238E27FC236}">
                <a16:creationId xmlns:a16="http://schemas.microsoft.com/office/drawing/2014/main" id="{8B022957-45DA-46FC-91E6-80CDB127CF8A}"/>
              </a:ext>
            </a:extLst>
          </p:cNvPr>
          <p:cNvSpPr txBox="1"/>
          <p:nvPr/>
        </p:nvSpPr>
        <p:spPr>
          <a:xfrm>
            <a:off x="0" y="1003787"/>
            <a:ext cx="2375849" cy="1292662"/>
          </a:xfrm>
          <a:prstGeom prst="rect">
            <a:avLst/>
          </a:prstGeom>
          <a:noFill/>
        </p:spPr>
        <p:txBody>
          <a:bodyPr wrap="square" rtlCol="0">
            <a:spAutoFit/>
          </a:bodyPr>
          <a:lstStyle/>
          <a:p>
            <a:r>
              <a:rPr lang="en-GB" dirty="0">
                <a:solidFill>
                  <a:srgbClr val="A41AE4"/>
                </a:solidFill>
              </a:rPr>
              <a:t>the “null model” is a model that assumes no correlation structure.</a:t>
            </a:r>
            <a:br>
              <a:rPr lang="en-GB" dirty="0">
                <a:solidFill>
                  <a:srgbClr val="A41AE4"/>
                </a:solidFill>
              </a:rPr>
            </a:br>
            <a:r>
              <a:rPr lang="en-GB" sz="1200" dirty="0">
                <a:solidFill>
                  <a:srgbClr val="A41AE4"/>
                </a:solidFill>
              </a:rPr>
              <a:t>df = p * (p-1)/2</a:t>
            </a:r>
          </a:p>
          <a:p>
            <a:r>
              <a:rPr lang="en-GB" sz="1200" dirty="0">
                <a:solidFill>
                  <a:srgbClr val="A41AE4"/>
                </a:solidFill>
              </a:rPr>
              <a:t>p = number of items</a:t>
            </a:r>
          </a:p>
        </p:txBody>
      </p:sp>
      <p:sp>
        <p:nvSpPr>
          <p:cNvPr id="21" name="TextBox 20">
            <a:extLst>
              <a:ext uri="{FF2B5EF4-FFF2-40B4-BE49-F238E27FC236}">
                <a16:creationId xmlns:a16="http://schemas.microsoft.com/office/drawing/2014/main" id="{925CB649-6620-4003-8887-CEDAF337EF8A}"/>
              </a:ext>
            </a:extLst>
          </p:cNvPr>
          <p:cNvSpPr txBox="1"/>
          <p:nvPr/>
        </p:nvSpPr>
        <p:spPr>
          <a:xfrm>
            <a:off x="39681" y="3529206"/>
            <a:ext cx="2354255" cy="1154162"/>
          </a:xfrm>
          <a:prstGeom prst="rect">
            <a:avLst/>
          </a:prstGeom>
          <a:noFill/>
        </p:spPr>
        <p:txBody>
          <a:bodyPr wrap="square" rtlCol="0">
            <a:spAutoFit/>
          </a:bodyPr>
          <a:lstStyle/>
          <a:p>
            <a:r>
              <a:rPr lang="en-GB" dirty="0">
                <a:solidFill>
                  <a:srgbClr val="A41AE4"/>
                </a:solidFill>
              </a:rPr>
              <a:t>our model</a:t>
            </a:r>
            <a:br>
              <a:rPr lang="en-GB" dirty="0">
                <a:solidFill>
                  <a:srgbClr val="A41AE4"/>
                </a:solidFill>
              </a:rPr>
            </a:br>
            <a:r>
              <a:rPr lang="en-GB" sz="1100" dirty="0">
                <a:solidFill>
                  <a:srgbClr val="A41AE4"/>
                </a:solidFill>
              </a:rPr>
              <a:t>df = p * (p-1)/2 - p * </a:t>
            </a:r>
            <a:r>
              <a:rPr lang="en-GB" sz="1100" dirty="0" err="1">
                <a:solidFill>
                  <a:srgbClr val="A41AE4"/>
                </a:solidFill>
              </a:rPr>
              <a:t>nF</a:t>
            </a:r>
            <a:r>
              <a:rPr lang="en-GB" sz="1100" dirty="0">
                <a:solidFill>
                  <a:srgbClr val="A41AE4"/>
                </a:solidFill>
              </a:rPr>
              <a:t> + </a:t>
            </a:r>
            <a:r>
              <a:rPr lang="en-GB" sz="1100" dirty="0" err="1">
                <a:solidFill>
                  <a:srgbClr val="A41AE4"/>
                </a:solidFill>
              </a:rPr>
              <a:t>nF</a:t>
            </a:r>
            <a:r>
              <a:rPr lang="en-GB" sz="1100" dirty="0">
                <a:solidFill>
                  <a:srgbClr val="A41AE4"/>
                </a:solidFill>
              </a:rPr>
              <a:t>*(nF-1)/2</a:t>
            </a:r>
          </a:p>
          <a:p>
            <a:r>
              <a:rPr lang="en-GB" sz="1100" dirty="0">
                <a:solidFill>
                  <a:srgbClr val="A41AE4"/>
                </a:solidFill>
              </a:rPr>
              <a:t>p = number of items</a:t>
            </a:r>
          </a:p>
          <a:p>
            <a:r>
              <a:rPr lang="en-GB" sz="1100" dirty="0" err="1">
                <a:solidFill>
                  <a:srgbClr val="A41AE4"/>
                </a:solidFill>
              </a:rPr>
              <a:t>nF</a:t>
            </a:r>
            <a:r>
              <a:rPr lang="en-GB" sz="1100" dirty="0">
                <a:solidFill>
                  <a:srgbClr val="A41AE4"/>
                </a:solidFill>
              </a:rPr>
              <a:t> = number of factors</a:t>
            </a:r>
          </a:p>
          <a:p>
            <a:endParaRPr lang="en-GB" dirty="0">
              <a:solidFill>
                <a:srgbClr val="A41AE4"/>
              </a:solidFill>
            </a:endParaRPr>
          </a:p>
        </p:txBody>
      </p:sp>
      <p:sp>
        <p:nvSpPr>
          <p:cNvPr id="22" name="Rectangle 21">
            <a:extLst>
              <a:ext uri="{FF2B5EF4-FFF2-40B4-BE49-F238E27FC236}">
                <a16:creationId xmlns:a16="http://schemas.microsoft.com/office/drawing/2014/main" id="{CF4D5F27-8A8C-46EF-9FF2-2D853F0591A2}"/>
              </a:ext>
            </a:extLst>
          </p:cNvPr>
          <p:cNvSpPr/>
          <p:nvPr/>
        </p:nvSpPr>
        <p:spPr>
          <a:xfrm flipV="1">
            <a:off x="6157519" y="3487545"/>
            <a:ext cx="5890501" cy="455663"/>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Arrow Connector 24">
            <a:extLst>
              <a:ext uri="{FF2B5EF4-FFF2-40B4-BE49-F238E27FC236}">
                <a16:creationId xmlns:a16="http://schemas.microsoft.com/office/drawing/2014/main" id="{3E216FAD-2F17-4EA8-B73C-A3E30E4B98F7}"/>
              </a:ext>
            </a:extLst>
          </p:cNvPr>
          <p:cNvCxnSpPr>
            <a:stCxn id="11" idx="1"/>
          </p:cNvCxnSpPr>
          <p:nvPr/>
        </p:nvCxnSpPr>
        <p:spPr>
          <a:xfrm flipH="1">
            <a:off x="5553512" y="611781"/>
            <a:ext cx="669490" cy="846835"/>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F3982AA1-5AF2-4B09-A267-529395AF77F0}"/>
              </a:ext>
            </a:extLst>
          </p:cNvPr>
          <p:cNvCxnSpPr>
            <a:cxnSpLocks/>
            <a:stCxn id="20" idx="3"/>
          </p:cNvCxnSpPr>
          <p:nvPr/>
        </p:nvCxnSpPr>
        <p:spPr>
          <a:xfrm>
            <a:off x="2375849" y="1650118"/>
            <a:ext cx="1063637" cy="568322"/>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
        <p:nvSpPr>
          <p:cNvPr id="35" name="Left Brace 34">
            <a:extLst>
              <a:ext uri="{FF2B5EF4-FFF2-40B4-BE49-F238E27FC236}">
                <a16:creationId xmlns:a16="http://schemas.microsoft.com/office/drawing/2014/main" id="{19B21819-7E61-4751-8221-FA330AEBD416}"/>
              </a:ext>
            </a:extLst>
          </p:cNvPr>
          <p:cNvSpPr/>
          <p:nvPr/>
        </p:nvSpPr>
        <p:spPr>
          <a:xfrm>
            <a:off x="2456885" y="3470327"/>
            <a:ext cx="115722" cy="536675"/>
          </a:xfrm>
          <a:prstGeom prst="leftBrace">
            <a:avLst/>
          </a:prstGeom>
          <a:ln w="12700">
            <a:solidFill>
              <a:srgbClr val="A41AE4"/>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cxnSp>
        <p:nvCxnSpPr>
          <p:cNvPr id="37" name="Straight Arrow Connector 36">
            <a:extLst>
              <a:ext uri="{FF2B5EF4-FFF2-40B4-BE49-F238E27FC236}">
                <a16:creationId xmlns:a16="http://schemas.microsoft.com/office/drawing/2014/main" id="{B6093413-7C3A-4F22-BF8A-8ABDED925336}"/>
              </a:ext>
            </a:extLst>
          </p:cNvPr>
          <p:cNvCxnSpPr>
            <a:cxnSpLocks/>
            <a:endCxn id="35" idx="1"/>
          </p:cNvCxnSpPr>
          <p:nvPr/>
        </p:nvCxnSpPr>
        <p:spPr>
          <a:xfrm>
            <a:off x="1142799" y="3731625"/>
            <a:ext cx="1314086" cy="7040"/>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
        <p:nvSpPr>
          <p:cNvPr id="42" name="Rectangle 41">
            <a:extLst>
              <a:ext uri="{FF2B5EF4-FFF2-40B4-BE49-F238E27FC236}">
                <a16:creationId xmlns:a16="http://schemas.microsoft.com/office/drawing/2014/main" id="{44A2DB2A-0315-4C39-82F8-DC564F015787}"/>
              </a:ext>
            </a:extLst>
          </p:cNvPr>
          <p:cNvSpPr/>
          <p:nvPr/>
        </p:nvSpPr>
        <p:spPr>
          <a:xfrm>
            <a:off x="2481190" y="4125485"/>
            <a:ext cx="8558722" cy="246403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9604DA05-CBAA-42CD-A14E-0B320A71F893}"/>
              </a:ext>
            </a:extLst>
          </p:cNvPr>
          <p:cNvSpPr txBox="1"/>
          <p:nvPr/>
        </p:nvSpPr>
        <p:spPr>
          <a:xfrm>
            <a:off x="935470" y="4841354"/>
            <a:ext cx="2474752" cy="923330"/>
          </a:xfrm>
          <a:prstGeom prst="rect">
            <a:avLst/>
          </a:prstGeom>
          <a:solidFill>
            <a:schemeClr val="bg1">
              <a:alpha val="83137"/>
            </a:schemeClr>
          </a:solidFill>
        </p:spPr>
        <p:txBody>
          <a:bodyPr wrap="square" rtlCol="0">
            <a:spAutoFit/>
          </a:bodyPr>
          <a:lstStyle/>
          <a:p>
            <a:r>
              <a:rPr lang="en-GB" dirty="0">
                <a:solidFill>
                  <a:srgbClr val="A41AE4"/>
                </a:solidFill>
              </a:rPr>
              <a:t>average number of non-missing observations for each pair of items</a:t>
            </a:r>
          </a:p>
        </p:txBody>
      </p:sp>
      <p:sp>
        <p:nvSpPr>
          <p:cNvPr id="19" name="TextBox 18">
            <a:extLst>
              <a:ext uri="{FF2B5EF4-FFF2-40B4-BE49-F238E27FC236}">
                <a16:creationId xmlns:a16="http://schemas.microsoft.com/office/drawing/2014/main" id="{0AFA392B-37DC-4883-8C6D-E3EEE16835D5}"/>
              </a:ext>
            </a:extLst>
          </p:cNvPr>
          <p:cNvSpPr txBox="1"/>
          <p:nvPr/>
        </p:nvSpPr>
        <p:spPr>
          <a:xfrm>
            <a:off x="3000538" y="5818174"/>
            <a:ext cx="2474752" cy="646331"/>
          </a:xfrm>
          <a:prstGeom prst="rect">
            <a:avLst/>
          </a:prstGeom>
          <a:solidFill>
            <a:srgbClr val="FFFFFF"/>
          </a:solidFill>
        </p:spPr>
        <p:txBody>
          <a:bodyPr wrap="square" rtlCol="0">
            <a:spAutoFit/>
          </a:bodyPr>
          <a:lstStyle/>
          <a:p>
            <a:r>
              <a:rPr lang="en-GB" dirty="0">
                <a:solidFill>
                  <a:srgbClr val="A41AE4"/>
                </a:solidFill>
              </a:rPr>
              <a:t>Total number of observations in the data</a:t>
            </a:r>
          </a:p>
        </p:txBody>
      </p:sp>
      <p:cxnSp>
        <p:nvCxnSpPr>
          <p:cNvPr id="44" name="Straight Arrow Connector 43">
            <a:extLst>
              <a:ext uri="{FF2B5EF4-FFF2-40B4-BE49-F238E27FC236}">
                <a16:creationId xmlns:a16="http://schemas.microsoft.com/office/drawing/2014/main" id="{6FBC2B36-1DA4-4DB2-956B-AAF1CEF46168}"/>
              </a:ext>
            </a:extLst>
          </p:cNvPr>
          <p:cNvCxnSpPr>
            <a:cxnSpLocks/>
            <a:stCxn id="18" idx="0"/>
            <a:endCxn id="14" idx="1"/>
          </p:cNvCxnSpPr>
          <p:nvPr/>
        </p:nvCxnSpPr>
        <p:spPr>
          <a:xfrm flipV="1">
            <a:off x="2172846" y="3614714"/>
            <a:ext cx="801719" cy="1226640"/>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cxnSp>
        <p:nvCxnSpPr>
          <p:cNvPr id="48" name="Straight Arrow Connector 47">
            <a:extLst>
              <a:ext uri="{FF2B5EF4-FFF2-40B4-BE49-F238E27FC236}">
                <a16:creationId xmlns:a16="http://schemas.microsoft.com/office/drawing/2014/main" id="{BB92E667-3AA6-4AA3-B394-0DC4C05C2E81}"/>
              </a:ext>
            </a:extLst>
          </p:cNvPr>
          <p:cNvCxnSpPr>
            <a:cxnSpLocks/>
            <a:stCxn id="19" idx="0"/>
            <a:endCxn id="15" idx="0"/>
          </p:cNvCxnSpPr>
          <p:nvPr/>
        </p:nvCxnSpPr>
        <p:spPr>
          <a:xfrm flipV="1">
            <a:off x="4237914" y="3967405"/>
            <a:ext cx="0" cy="1850769"/>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
        <p:nvSpPr>
          <p:cNvPr id="56" name="TextBox 55">
            <a:extLst>
              <a:ext uri="{FF2B5EF4-FFF2-40B4-BE49-F238E27FC236}">
                <a16:creationId xmlns:a16="http://schemas.microsoft.com/office/drawing/2014/main" id="{CD332A8D-C321-4B6F-B60E-A88045121293}"/>
              </a:ext>
            </a:extLst>
          </p:cNvPr>
          <p:cNvSpPr txBox="1"/>
          <p:nvPr/>
        </p:nvSpPr>
        <p:spPr>
          <a:xfrm>
            <a:off x="5994639" y="4549676"/>
            <a:ext cx="5994352" cy="1938992"/>
          </a:xfrm>
          <a:prstGeom prst="rect">
            <a:avLst/>
          </a:prstGeom>
          <a:solidFill>
            <a:srgbClr val="FFFFFF"/>
          </a:solidFill>
        </p:spPr>
        <p:txBody>
          <a:bodyPr wrap="square" rtlCol="0">
            <a:spAutoFit/>
          </a:bodyPr>
          <a:lstStyle/>
          <a:p>
            <a:r>
              <a:rPr lang="en-GB" sz="1600" dirty="0">
                <a:solidFill>
                  <a:srgbClr val="A41AE4"/>
                </a:solidFill>
              </a:rPr>
              <a:t>Chi-square ‘goodness of fit’ for our model (calculated two ways, see ?</a:t>
            </a:r>
            <a:r>
              <a:rPr lang="en-GB" sz="1600" dirty="0" err="1">
                <a:solidFill>
                  <a:srgbClr val="A41AE4"/>
                </a:solidFill>
              </a:rPr>
              <a:t>factor.stats</a:t>
            </a:r>
            <a:r>
              <a:rPr lang="en-GB" sz="1600" dirty="0">
                <a:solidFill>
                  <a:srgbClr val="A41AE4"/>
                </a:solidFill>
              </a:rPr>
              <a:t> ). </a:t>
            </a:r>
            <a:br>
              <a:rPr lang="en-GB" sz="1600" dirty="0">
                <a:solidFill>
                  <a:srgbClr val="A41AE4"/>
                </a:solidFill>
              </a:rPr>
            </a:br>
            <a:r>
              <a:rPr lang="en-GB" sz="1400" dirty="0">
                <a:solidFill>
                  <a:srgbClr val="A41AE4"/>
                </a:solidFill>
              </a:rPr>
              <a:t>The set of parameters from our model </a:t>
            </a:r>
            <a:r>
              <a:rPr lang="en-GB" sz="1400" i="1" dirty="0">
                <a:solidFill>
                  <a:srgbClr val="A41AE4"/>
                </a:solidFill>
              </a:rPr>
              <a:t>implies </a:t>
            </a:r>
            <a:r>
              <a:rPr lang="en-GB" sz="1400" dirty="0">
                <a:solidFill>
                  <a:srgbClr val="A41AE4"/>
                </a:solidFill>
              </a:rPr>
              <a:t>a correlation matrix, and we have our </a:t>
            </a:r>
            <a:r>
              <a:rPr lang="en-GB" sz="1400" i="1" dirty="0">
                <a:solidFill>
                  <a:srgbClr val="A41AE4"/>
                </a:solidFill>
              </a:rPr>
              <a:t>observed</a:t>
            </a:r>
            <a:r>
              <a:rPr lang="en-GB" sz="1400" dirty="0">
                <a:solidFill>
                  <a:srgbClr val="A41AE4"/>
                </a:solidFill>
              </a:rPr>
              <a:t> matrix. The discrepancy between these is the residual correlation matrix, and it is on this that the Chi-Square statistic is based (think “observed minus expected”). </a:t>
            </a:r>
          </a:p>
          <a:p>
            <a:r>
              <a:rPr lang="en-GB" sz="1600" dirty="0">
                <a:solidFill>
                  <a:srgbClr val="A41AE4"/>
                </a:solidFill>
              </a:rPr>
              <a:t>Lower Chi-Square values are better. A significant Chi-square value indicates possible under-extraction of factors.</a:t>
            </a:r>
          </a:p>
        </p:txBody>
      </p:sp>
      <p:sp>
        <p:nvSpPr>
          <p:cNvPr id="57" name="Rectangle 56">
            <a:extLst>
              <a:ext uri="{FF2B5EF4-FFF2-40B4-BE49-F238E27FC236}">
                <a16:creationId xmlns:a16="http://schemas.microsoft.com/office/drawing/2014/main" id="{BC0E0A10-3CA1-4911-80EA-7F2EC4D41F99}"/>
              </a:ext>
            </a:extLst>
          </p:cNvPr>
          <p:cNvSpPr/>
          <p:nvPr/>
        </p:nvSpPr>
        <p:spPr>
          <a:xfrm>
            <a:off x="2542335" y="2725789"/>
            <a:ext cx="8558722" cy="612199"/>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Arrow Connector 30">
            <a:extLst>
              <a:ext uri="{FF2B5EF4-FFF2-40B4-BE49-F238E27FC236}">
                <a16:creationId xmlns:a16="http://schemas.microsoft.com/office/drawing/2014/main" id="{951DFF2D-BD89-4A7B-8F61-4865C43A9409}"/>
              </a:ext>
            </a:extLst>
          </p:cNvPr>
          <p:cNvCxnSpPr>
            <a:cxnSpLocks/>
          </p:cNvCxnSpPr>
          <p:nvPr/>
        </p:nvCxnSpPr>
        <p:spPr>
          <a:xfrm flipV="1">
            <a:off x="1142799" y="2521448"/>
            <a:ext cx="2296687" cy="1197609"/>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cxnSp>
        <p:nvCxnSpPr>
          <p:cNvPr id="72" name="Straight Arrow Connector 71">
            <a:extLst>
              <a:ext uri="{FF2B5EF4-FFF2-40B4-BE49-F238E27FC236}">
                <a16:creationId xmlns:a16="http://schemas.microsoft.com/office/drawing/2014/main" id="{E82564B6-2BBF-45D3-B8E3-6508D8E717DC}"/>
              </a:ext>
            </a:extLst>
          </p:cNvPr>
          <p:cNvCxnSpPr>
            <a:cxnSpLocks/>
            <a:stCxn id="56" idx="0"/>
            <a:endCxn id="22" idx="0"/>
          </p:cNvCxnSpPr>
          <p:nvPr/>
        </p:nvCxnSpPr>
        <p:spPr>
          <a:xfrm flipV="1">
            <a:off x="8991815" y="3943208"/>
            <a:ext cx="110955" cy="606468"/>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79543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67A7CD9-48EE-4E4F-B4B0-91160A26836E}"/>
              </a:ext>
            </a:extLst>
          </p:cNvPr>
          <p:cNvPicPr>
            <a:picLocks noChangeAspect="1"/>
          </p:cNvPicPr>
          <p:nvPr/>
        </p:nvPicPr>
        <p:blipFill>
          <a:blip r:embed="rId2"/>
          <a:stretch>
            <a:fillRect/>
          </a:stretch>
        </p:blipFill>
        <p:spPr>
          <a:xfrm>
            <a:off x="2596030" y="1420740"/>
            <a:ext cx="9392961" cy="4801270"/>
          </a:xfrm>
          <a:prstGeom prst="rect">
            <a:avLst/>
          </a:prstGeom>
        </p:spPr>
      </p:pic>
      <p:pic>
        <p:nvPicPr>
          <p:cNvPr id="6" name="Picture 5">
            <a:extLst>
              <a:ext uri="{FF2B5EF4-FFF2-40B4-BE49-F238E27FC236}">
                <a16:creationId xmlns:a16="http://schemas.microsoft.com/office/drawing/2014/main" id="{651BF6CC-EC6F-4972-B13B-6C4E3756D376}"/>
              </a:ext>
            </a:extLst>
          </p:cNvPr>
          <p:cNvPicPr>
            <a:picLocks noChangeAspect="1"/>
          </p:cNvPicPr>
          <p:nvPr/>
        </p:nvPicPr>
        <p:blipFill>
          <a:blip r:embed="rId3"/>
          <a:stretch>
            <a:fillRect/>
          </a:stretch>
        </p:blipFill>
        <p:spPr>
          <a:xfrm>
            <a:off x="2596067" y="1063552"/>
            <a:ext cx="485843" cy="257211"/>
          </a:xfrm>
          <a:prstGeom prst="rect">
            <a:avLst/>
          </a:prstGeom>
        </p:spPr>
      </p:pic>
      <p:pic>
        <p:nvPicPr>
          <p:cNvPr id="8" name="Picture 7">
            <a:extLst>
              <a:ext uri="{FF2B5EF4-FFF2-40B4-BE49-F238E27FC236}">
                <a16:creationId xmlns:a16="http://schemas.microsoft.com/office/drawing/2014/main" id="{2C9337C7-F99C-4570-97CD-ECB184228A50}"/>
              </a:ext>
            </a:extLst>
          </p:cNvPr>
          <p:cNvPicPr>
            <a:picLocks noChangeAspect="1"/>
          </p:cNvPicPr>
          <p:nvPr/>
        </p:nvPicPr>
        <p:blipFill>
          <a:blip r:embed="rId3"/>
          <a:stretch>
            <a:fillRect/>
          </a:stretch>
        </p:blipFill>
        <p:spPr>
          <a:xfrm>
            <a:off x="2590474" y="806341"/>
            <a:ext cx="485843" cy="257211"/>
          </a:xfrm>
          <a:prstGeom prst="rect">
            <a:avLst/>
          </a:prstGeom>
        </p:spPr>
      </p:pic>
      <p:sp>
        <p:nvSpPr>
          <p:cNvPr id="16" name="TextBox 15">
            <a:extLst>
              <a:ext uri="{FF2B5EF4-FFF2-40B4-BE49-F238E27FC236}">
                <a16:creationId xmlns:a16="http://schemas.microsoft.com/office/drawing/2014/main" id="{32563F55-C422-4081-9E1A-0857EF27795D}"/>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OPTIONAL EXTRA: FIT INDICES</a:t>
            </a:r>
          </a:p>
        </p:txBody>
      </p:sp>
      <p:sp>
        <p:nvSpPr>
          <p:cNvPr id="42" name="Rectangle 41">
            <a:extLst>
              <a:ext uri="{FF2B5EF4-FFF2-40B4-BE49-F238E27FC236}">
                <a16:creationId xmlns:a16="http://schemas.microsoft.com/office/drawing/2014/main" id="{44A2DB2A-0315-4C39-82F8-DC564F015787}"/>
              </a:ext>
            </a:extLst>
          </p:cNvPr>
          <p:cNvSpPr/>
          <p:nvPr/>
        </p:nvSpPr>
        <p:spPr>
          <a:xfrm>
            <a:off x="2481190" y="470054"/>
            <a:ext cx="9836174" cy="2269236"/>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BC0E0A10-3CA1-4911-80EA-7F2EC4D41F99}"/>
              </a:ext>
            </a:extLst>
          </p:cNvPr>
          <p:cNvSpPr/>
          <p:nvPr/>
        </p:nvSpPr>
        <p:spPr>
          <a:xfrm>
            <a:off x="2600961" y="3464021"/>
            <a:ext cx="9414594" cy="612199"/>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2FBFAFE5-EE02-422E-A980-C08FC39AAEB4}"/>
              </a:ext>
            </a:extLst>
          </p:cNvPr>
          <p:cNvSpPr txBox="1"/>
          <p:nvPr/>
        </p:nvSpPr>
        <p:spPr>
          <a:xfrm>
            <a:off x="192945" y="470054"/>
            <a:ext cx="12076279" cy="2246769"/>
          </a:xfrm>
          <a:prstGeom prst="rect">
            <a:avLst/>
          </a:prstGeom>
          <a:solidFill>
            <a:srgbClr val="FFFFFF"/>
          </a:solidFill>
        </p:spPr>
        <p:txBody>
          <a:bodyPr wrap="square" rtlCol="0">
            <a:spAutoFit/>
          </a:bodyPr>
          <a:lstStyle/>
          <a:p>
            <a:r>
              <a:rPr lang="en-GB" sz="1400" b="0" i="0" dirty="0">
                <a:solidFill>
                  <a:srgbClr val="A41AE4"/>
                </a:solidFill>
                <a:effectLst/>
              </a:rPr>
              <a:t>All of thes</a:t>
            </a:r>
            <a:r>
              <a:rPr lang="en-GB" sz="1400" dirty="0">
                <a:solidFill>
                  <a:srgbClr val="A41AE4"/>
                </a:solidFill>
              </a:rPr>
              <a:t>e are essentially measure of how well (or how badly) the model fits to the observed data. They are more conventionally used in confirmatory factor analysis (CFA) and structural equation modelling (SEM), but are printed here too. </a:t>
            </a:r>
          </a:p>
          <a:p>
            <a:endParaRPr lang="en-GB" sz="1400" dirty="0">
              <a:solidFill>
                <a:srgbClr val="A41AE4"/>
              </a:solidFill>
            </a:endParaRPr>
          </a:p>
          <a:p>
            <a:pPr marL="285750" indent="-285750">
              <a:buFontTx/>
              <a:buChar char="-"/>
            </a:pPr>
            <a:r>
              <a:rPr lang="en-GB" sz="1400" dirty="0">
                <a:solidFill>
                  <a:srgbClr val="A41AE4"/>
                </a:solidFill>
              </a:rPr>
              <a:t>We want RMSR to be low (it indicates the average size of the residual correlation)</a:t>
            </a:r>
          </a:p>
          <a:p>
            <a:pPr marL="285750" indent="-285750">
              <a:buFontTx/>
              <a:buChar char="-"/>
            </a:pPr>
            <a:r>
              <a:rPr lang="en-GB" sz="1400" dirty="0">
                <a:solidFill>
                  <a:srgbClr val="A41AE4"/>
                </a:solidFill>
              </a:rPr>
              <a:t>Tucker Lewis Index (TLI) compares the chi-square of our model to that of the null model (adjusted for the df). </a:t>
            </a:r>
            <a:br>
              <a:rPr lang="en-GB" sz="1400" dirty="0">
                <a:solidFill>
                  <a:srgbClr val="A41AE4"/>
                </a:solidFill>
              </a:rPr>
            </a:br>
            <a:r>
              <a:rPr lang="en-GB" sz="1400" dirty="0">
                <a:solidFill>
                  <a:srgbClr val="A41AE4"/>
                </a:solidFill>
              </a:rPr>
              <a:t>It ranges 0 to 1, and we want it to be high. Typical cut-offs used to indicate good fit are &gt;0.9 or &gt;0.95.</a:t>
            </a:r>
          </a:p>
          <a:p>
            <a:pPr marL="285750" indent="-285750">
              <a:buFontTx/>
              <a:buChar char="-"/>
            </a:pPr>
            <a:r>
              <a:rPr lang="en-GB" sz="1400" dirty="0">
                <a:solidFill>
                  <a:srgbClr val="A41AE4"/>
                </a:solidFill>
              </a:rPr>
              <a:t>RMSEA is a measure of how far our model is from a ‘perfect model’. </a:t>
            </a:r>
            <a:br>
              <a:rPr lang="en-GB" sz="1400" dirty="0">
                <a:solidFill>
                  <a:srgbClr val="A41AE4"/>
                </a:solidFill>
              </a:rPr>
            </a:br>
            <a:r>
              <a:rPr lang="en-GB" sz="1400" dirty="0">
                <a:solidFill>
                  <a:srgbClr val="A41AE4"/>
                </a:solidFill>
              </a:rPr>
              <a:t>Lower is better, and typical cut-offs used to indicate good fit are &lt;0.05, &lt;0.08 or &lt;0.1.</a:t>
            </a:r>
          </a:p>
          <a:p>
            <a:pPr marL="285750" indent="-285750">
              <a:buFontTx/>
              <a:buChar char="-"/>
            </a:pPr>
            <a:r>
              <a:rPr lang="en-GB" sz="1400" dirty="0">
                <a:solidFill>
                  <a:srgbClr val="A41AE4"/>
                </a:solidFill>
              </a:rPr>
              <a:t>BIC is only relevant for comparing models</a:t>
            </a:r>
          </a:p>
          <a:p>
            <a:pPr marL="285750" indent="-285750">
              <a:buFontTx/>
              <a:buChar char="-"/>
            </a:pPr>
            <a:endParaRPr lang="en-GB" sz="1400" dirty="0">
              <a:solidFill>
                <a:srgbClr val="A41AE4"/>
              </a:solidFill>
            </a:endParaRPr>
          </a:p>
        </p:txBody>
      </p:sp>
      <p:sp>
        <p:nvSpPr>
          <p:cNvPr id="2" name="Left Brace 1">
            <a:extLst>
              <a:ext uri="{FF2B5EF4-FFF2-40B4-BE49-F238E27FC236}">
                <a16:creationId xmlns:a16="http://schemas.microsoft.com/office/drawing/2014/main" id="{2E1A0CA6-BCA1-4497-BCCD-A741EE3A424C}"/>
              </a:ext>
            </a:extLst>
          </p:cNvPr>
          <p:cNvSpPr/>
          <p:nvPr/>
        </p:nvSpPr>
        <p:spPr>
          <a:xfrm>
            <a:off x="2481190" y="2831569"/>
            <a:ext cx="109284" cy="406582"/>
          </a:xfrm>
          <a:prstGeom prst="leftBrace">
            <a:avLst/>
          </a:prstGeom>
          <a:ln w="12700">
            <a:solidFill>
              <a:srgbClr val="A41AE4"/>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33" name="Left Brace 32">
            <a:extLst>
              <a:ext uri="{FF2B5EF4-FFF2-40B4-BE49-F238E27FC236}">
                <a16:creationId xmlns:a16="http://schemas.microsoft.com/office/drawing/2014/main" id="{CE422FC6-D5FE-4A84-B8D5-2499AB181320}"/>
              </a:ext>
            </a:extLst>
          </p:cNvPr>
          <p:cNvSpPr/>
          <p:nvPr/>
        </p:nvSpPr>
        <p:spPr>
          <a:xfrm>
            <a:off x="2481190" y="4185423"/>
            <a:ext cx="109284" cy="696969"/>
          </a:xfrm>
          <a:prstGeom prst="leftBrace">
            <a:avLst/>
          </a:prstGeom>
          <a:ln w="12700">
            <a:solidFill>
              <a:srgbClr val="A41AE4"/>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cxnSp>
        <p:nvCxnSpPr>
          <p:cNvPr id="5" name="Connector: Elbow 4">
            <a:extLst>
              <a:ext uri="{FF2B5EF4-FFF2-40B4-BE49-F238E27FC236}">
                <a16:creationId xmlns:a16="http://schemas.microsoft.com/office/drawing/2014/main" id="{CDD6D5FB-896F-43E4-8D3D-0DCE56153A1C}"/>
              </a:ext>
            </a:extLst>
          </p:cNvPr>
          <p:cNvCxnSpPr>
            <a:cxnSpLocks/>
            <a:endCxn id="2" idx="1"/>
          </p:cNvCxnSpPr>
          <p:nvPr/>
        </p:nvCxnSpPr>
        <p:spPr>
          <a:xfrm>
            <a:off x="192945" y="2499919"/>
            <a:ext cx="2288245" cy="534941"/>
          </a:xfrm>
          <a:prstGeom prst="bentConnector3">
            <a:avLst>
              <a:gd name="adj1" fmla="val 141"/>
            </a:avLst>
          </a:prstGeom>
          <a:ln>
            <a:solidFill>
              <a:srgbClr val="A41AE4"/>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E40B664C-9DBC-4827-AA2D-6D6AFEED1562}"/>
              </a:ext>
            </a:extLst>
          </p:cNvPr>
          <p:cNvCxnSpPr>
            <a:cxnSpLocks/>
          </p:cNvCxnSpPr>
          <p:nvPr/>
        </p:nvCxnSpPr>
        <p:spPr>
          <a:xfrm>
            <a:off x="192944" y="2625763"/>
            <a:ext cx="2288246" cy="1908144"/>
          </a:xfrm>
          <a:prstGeom prst="bentConnector3">
            <a:avLst>
              <a:gd name="adj1" fmla="val 141"/>
            </a:avLst>
          </a:prstGeom>
          <a:ln>
            <a:solidFill>
              <a:srgbClr val="A41AE4"/>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E12D869-FF42-4236-96DB-F85E7CA1892D}"/>
              </a:ext>
            </a:extLst>
          </p:cNvPr>
          <p:cNvSpPr/>
          <p:nvPr/>
        </p:nvSpPr>
        <p:spPr>
          <a:xfrm>
            <a:off x="2481190" y="5064725"/>
            <a:ext cx="9414594" cy="1624891"/>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9492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843E825-786E-4B0E-B405-DD8AD9C8E7BE}"/>
              </a:ext>
            </a:extLst>
          </p:cNvPr>
          <p:cNvPicPr>
            <a:picLocks noChangeAspect="1"/>
          </p:cNvPicPr>
          <p:nvPr/>
        </p:nvPicPr>
        <p:blipFill>
          <a:blip r:embed="rId2"/>
          <a:stretch>
            <a:fillRect/>
          </a:stretch>
        </p:blipFill>
        <p:spPr>
          <a:xfrm>
            <a:off x="2596030" y="1420740"/>
            <a:ext cx="9392961" cy="4801270"/>
          </a:xfrm>
          <a:prstGeom prst="rect">
            <a:avLst/>
          </a:prstGeom>
        </p:spPr>
      </p:pic>
      <p:pic>
        <p:nvPicPr>
          <p:cNvPr id="6" name="Picture 5">
            <a:extLst>
              <a:ext uri="{FF2B5EF4-FFF2-40B4-BE49-F238E27FC236}">
                <a16:creationId xmlns:a16="http://schemas.microsoft.com/office/drawing/2014/main" id="{651BF6CC-EC6F-4972-B13B-6C4E3756D376}"/>
              </a:ext>
            </a:extLst>
          </p:cNvPr>
          <p:cNvPicPr>
            <a:picLocks noChangeAspect="1"/>
          </p:cNvPicPr>
          <p:nvPr/>
        </p:nvPicPr>
        <p:blipFill>
          <a:blip r:embed="rId3"/>
          <a:stretch>
            <a:fillRect/>
          </a:stretch>
        </p:blipFill>
        <p:spPr>
          <a:xfrm>
            <a:off x="2596067" y="1063552"/>
            <a:ext cx="485843" cy="257211"/>
          </a:xfrm>
          <a:prstGeom prst="rect">
            <a:avLst/>
          </a:prstGeom>
        </p:spPr>
      </p:pic>
      <p:pic>
        <p:nvPicPr>
          <p:cNvPr id="8" name="Picture 7">
            <a:extLst>
              <a:ext uri="{FF2B5EF4-FFF2-40B4-BE49-F238E27FC236}">
                <a16:creationId xmlns:a16="http://schemas.microsoft.com/office/drawing/2014/main" id="{2C9337C7-F99C-4570-97CD-ECB184228A50}"/>
              </a:ext>
            </a:extLst>
          </p:cNvPr>
          <p:cNvPicPr>
            <a:picLocks noChangeAspect="1"/>
          </p:cNvPicPr>
          <p:nvPr/>
        </p:nvPicPr>
        <p:blipFill>
          <a:blip r:embed="rId3"/>
          <a:stretch>
            <a:fillRect/>
          </a:stretch>
        </p:blipFill>
        <p:spPr>
          <a:xfrm>
            <a:off x="2590474" y="806341"/>
            <a:ext cx="485843" cy="257211"/>
          </a:xfrm>
          <a:prstGeom prst="rect">
            <a:avLst/>
          </a:prstGeom>
        </p:spPr>
      </p:pic>
      <p:sp>
        <p:nvSpPr>
          <p:cNvPr id="16" name="TextBox 15">
            <a:extLst>
              <a:ext uri="{FF2B5EF4-FFF2-40B4-BE49-F238E27FC236}">
                <a16:creationId xmlns:a16="http://schemas.microsoft.com/office/drawing/2014/main" id="{32563F55-C422-4081-9E1A-0857EF27795D}"/>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OPTIONAL EXTRA: INDETERMINACY INDICES</a:t>
            </a:r>
          </a:p>
        </p:txBody>
      </p:sp>
      <p:sp>
        <p:nvSpPr>
          <p:cNvPr id="42" name="Rectangle 41">
            <a:extLst>
              <a:ext uri="{FF2B5EF4-FFF2-40B4-BE49-F238E27FC236}">
                <a16:creationId xmlns:a16="http://schemas.microsoft.com/office/drawing/2014/main" id="{44A2DB2A-0315-4C39-82F8-DC564F015787}"/>
              </a:ext>
            </a:extLst>
          </p:cNvPr>
          <p:cNvSpPr/>
          <p:nvPr/>
        </p:nvSpPr>
        <p:spPr>
          <a:xfrm>
            <a:off x="2481190" y="470054"/>
            <a:ext cx="9836174" cy="2269236"/>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6E12D869-FF42-4236-96DB-F85E7CA1892D}"/>
              </a:ext>
            </a:extLst>
          </p:cNvPr>
          <p:cNvSpPr/>
          <p:nvPr/>
        </p:nvSpPr>
        <p:spPr>
          <a:xfrm>
            <a:off x="2481190" y="3459280"/>
            <a:ext cx="9710810" cy="1658101"/>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2FBFAFE5-EE02-422E-A980-C08FC39AAEB4}"/>
              </a:ext>
            </a:extLst>
          </p:cNvPr>
          <p:cNvSpPr txBox="1"/>
          <p:nvPr/>
        </p:nvSpPr>
        <p:spPr>
          <a:xfrm>
            <a:off x="192945" y="470054"/>
            <a:ext cx="12076279" cy="3200876"/>
          </a:xfrm>
          <a:prstGeom prst="rect">
            <a:avLst/>
          </a:prstGeom>
          <a:solidFill>
            <a:srgbClr val="FFFFFF"/>
          </a:solidFill>
        </p:spPr>
        <p:txBody>
          <a:bodyPr wrap="square" rtlCol="0">
            <a:spAutoFit/>
          </a:bodyPr>
          <a:lstStyle/>
          <a:p>
            <a:r>
              <a:rPr lang="en-GB" sz="1600" dirty="0">
                <a:solidFill>
                  <a:srgbClr val="A41AE4"/>
                </a:solidFill>
              </a:rPr>
              <a:t>“Factor score indeterminacy”: there are an infinite number of pairs of factor loadings and factor score matrices which will fit the data equally well, and are thus indistinguishable by any numeric criteria, so there are infinite number of sets of factor scores that are consistent with a given set of loadings.</a:t>
            </a:r>
          </a:p>
          <a:p>
            <a:endParaRPr lang="en-GB" sz="1400" dirty="0">
              <a:solidFill>
                <a:srgbClr val="A41AE4"/>
              </a:solidFill>
            </a:endParaRPr>
          </a:p>
          <a:p>
            <a:endParaRPr lang="en-GB" sz="1400" dirty="0">
              <a:solidFill>
                <a:srgbClr val="A41AE4"/>
              </a:solidFill>
            </a:endParaRPr>
          </a:p>
          <a:p>
            <a:r>
              <a:rPr lang="en-GB" sz="1400" dirty="0">
                <a:solidFill>
                  <a:srgbClr val="A41AE4"/>
                </a:solidFill>
              </a:rPr>
              <a:t>Multiple R square of scores with factors</a:t>
            </a:r>
            <a:br>
              <a:rPr lang="en-GB" sz="1400" dirty="0">
                <a:solidFill>
                  <a:srgbClr val="A41AE4"/>
                </a:solidFill>
              </a:rPr>
            </a:br>
            <a:r>
              <a:rPr lang="en-GB" sz="1400" dirty="0">
                <a:solidFill>
                  <a:srgbClr val="A41AE4"/>
                </a:solidFill>
              </a:rPr>
              <a:t>“The multiple R</a:t>
            </a:r>
            <a:r>
              <a:rPr lang="en-GB" sz="1400" baseline="30000" dirty="0">
                <a:solidFill>
                  <a:srgbClr val="A41AE4"/>
                </a:solidFill>
              </a:rPr>
              <a:t>2</a:t>
            </a:r>
            <a:r>
              <a:rPr lang="en-GB" sz="1400" dirty="0">
                <a:solidFill>
                  <a:srgbClr val="A41AE4"/>
                </a:solidFill>
              </a:rPr>
              <a:t> between the factors and factor score estimates, if they were to be found." (Grice, 2001). This is a little bit like the R</a:t>
            </a:r>
            <a:r>
              <a:rPr lang="en-GB" sz="1400" baseline="30000" dirty="0">
                <a:solidFill>
                  <a:srgbClr val="A41AE4"/>
                </a:solidFill>
              </a:rPr>
              <a:t>2</a:t>
            </a:r>
            <a:r>
              <a:rPr lang="en-GB" sz="1400" dirty="0">
                <a:solidFill>
                  <a:srgbClr val="A41AE4"/>
                </a:solidFill>
              </a:rPr>
              <a:t> for a regression model of the items predicting the estimated factor score. If we could perfectly predict factor scores from items, then it would be 1. </a:t>
            </a:r>
            <a:br>
              <a:rPr lang="en-GB" sz="1400" dirty="0">
                <a:solidFill>
                  <a:srgbClr val="A41AE4"/>
                </a:solidFill>
              </a:rPr>
            </a:br>
            <a:endParaRPr lang="en-GB" sz="1400" dirty="0">
              <a:solidFill>
                <a:srgbClr val="A41AE4"/>
              </a:solidFill>
            </a:endParaRPr>
          </a:p>
          <a:p>
            <a:r>
              <a:rPr lang="en-GB" sz="1400" dirty="0">
                <a:solidFill>
                  <a:srgbClr val="A41AE4"/>
                </a:solidFill>
              </a:rPr>
              <a:t>	Correlation of (regression) scores with factors</a:t>
            </a:r>
            <a:br>
              <a:rPr lang="en-GB" sz="1400" dirty="0">
                <a:solidFill>
                  <a:srgbClr val="A41AE4"/>
                </a:solidFill>
              </a:rPr>
            </a:br>
            <a:r>
              <a:rPr lang="en-GB" sz="1400" dirty="0">
                <a:solidFill>
                  <a:srgbClr val="A41AE4"/>
                </a:solidFill>
              </a:rPr>
              <a:t>	This just the square root of the multiple R</a:t>
            </a:r>
            <a:r>
              <a:rPr lang="en-GB" sz="1400" baseline="30000" dirty="0">
                <a:solidFill>
                  <a:srgbClr val="A41AE4"/>
                </a:solidFill>
              </a:rPr>
              <a:t>2</a:t>
            </a:r>
            <a:r>
              <a:rPr lang="en-GB" sz="1400" dirty="0">
                <a:solidFill>
                  <a:srgbClr val="A41AE4"/>
                </a:solidFill>
              </a:rPr>
              <a:t>.</a:t>
            </a:r>
            <a:br>
              <a:rPr lang="en-GB" sz="1400" dirty="0">
                <a:solidFill>
                  <a:srgbClr val="A41AE4"/>
                </a:solidFill>
              </a:rPr>
            </a:br>
            <a:endParaRPr lang="en-GB" sz="1400" dirty="0">
              <a:solidFill>
                <a:srgbClr val="A41AE4"/>
              </a:solidFill>
            </a:endParaRPr>
          </a:p>
          <a:p>
            <a:r>
              <a:rPr lang="en-GB" sz="1400" dirty="0">
                <a:solidFill>
                  <a:srgbClr val="A41AE4"/>
                </a:solidFill>
              </a:rPr>
              <a:t>		Minimum correlation of possible factor scores</a:t>
            </a:r>
            <a:br>
              <a:rPr lang="en-GB" sz="1400" dirty="0">
                <a:solidFill>
                  <a:srgbClr val="A41AE4"/>
                </a:solidFill>
              </a:rPr>
            </a:br>
            <a:r>
              <a:rPr lang="en-GB" sz="1400" dirty="0">
                <a:solidFill>
                  <a:srgbClr val="A41AE4"/>
                </a:solidFill>
              </a:rPr>
              <a:t>		This is 2 x R</a:t>
            </a:r>
            <a:r>
              <a:rPr lang="en-GB" sz="1400" baseline="30000" dirty="0">
                <a:solidFill>
                  <a:srgbClr val="A41AE4"/>
                </a:solidFill>
              </a:rPr>
              <a:t>2</a:t>
            </a:r>
            <a:r>
              <a:rPr lang="en-GB" sz="1400" dirty="0">
                <a:solidFill>
                  <a:srgbClr val="A41AE4"/>
                </a:solidFill>
              </a:rPr>
              <a:t> – 1, so essentially the R</a:t>
            </a:r>
            <a:r>
              <a:rPr lang="en-GB" sz="1400" baseline="30000" dirty="0">
                <a:solidFill>
                  <a:srgbClr val="A41AE4"/>
                </a:solidFill>
              </a:rPr>
              <a:t>2</a:t>
            </a:r>
            <a:r>
              <a:rPr lang="en-GB" sz="1400" dirty="0">
                <a:solidFill>
                  <a:srgbClr val="A41AE4"/>
                </a:solidFill>
              </a:rPr>
              <a:t> but transformed to be between -1 and 1.  </a:t>
            </a:r>
          </a:p>
        </p:txBody>
      </p:sp>
      <p:cxnSp>
        <p:nvCxnSpPr>
          <p:cNvPr id="11" name="Connector: Elbow 10">
            <a:extLst>
              <a:ext uri="{FF2B5EF4-FFF2-40B4-BE49-F238E27FC236}">
                <a16:creationId xmlns:a16="http://schemas.microsoft.com/office/drawing/2014/main" id="{C6FA8AD9-31FB-471C-9068-AC7007070E4E}"/>
              </a:ext>
            </a:extLst>
          </p:cNvPr>
          <p:cNvCxnSpPr>
            <a:cxnSpLocks/>
          </p:cNvCxnSpPr>
          <p:nvPr/>
        </p:nvCxnSpPr>
        <p:spPr>
          <a:xfrm rot="16200000" flipH="1">
            <a:off x="-610795" y="2823039"/>
            <a:ext cx="3895725" cy="2288246"/>
          </a:xfrm>
          <a:prstGeom prst="bentConnector3">
            <a:avLst>
              <a:gd name="adj1" fmla="val 99978"/>
            </a:avLst>
          </a:prstGeom>
          <a:ln>
            <a:solidFill>
              <a:srgbClr val="A41AE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08DDC35-1EA9-478A-8910-B8F2A477ECE1}"/>
              </a:ext>
            </a:extLst>
          </p:cNvPr>
          <p:cNvCxnSpPr>
            <a:cxnSpLocks/>
          </p:cNvCxnSpPr>
          <p:nvPr/>
        </p:nvCxnSpPr>
        <p:spPr>
          <a:xfrm rot="16200000" flipH="1">
            <a:off x="886739" y="4544967"/>
            <a:ext cx="2705742" cy="473812"/>
          </a:xfrm>
          <a:prstGeom prst="bentConnector3">
            <a:avLst>
              <a:gd name="adj1" fmla="val 99967"/>
            </a:avLst>
          </a:prstGeom>
          <a:ln>
            <a:solidFill>
              <a:srgbClr val="A41AE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B0C3AE35-ABF1-4788-893E-2E094A371808}"/>
              </a:ext>
            </a:extLst>
          </p:cNvPr>
          <p:cNvCxnSpPr>
            <a:cxnSpLocks/>
          </p:cNvCxnSpPr>
          <p:nvPr/>
        </p:nvCxnSpPr>
        <p:spPr>
          <a:xfrm rot="16200000" flipH="1">
            <a:off x="331516" y="3540957"/>
            <a:ext cx="2947601" cy="1344266"/>
          </a:xfrm>
          <a:prstGeom prst="bentConnector3">
            <a:avLst>
              <a:gd name="adj1" fmla="val 100054"/>
            </a:avLst>
          </a:prstGeom>
          <a:ln>
            <a:solidFill>
              <a:srgbClr val="A41AE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156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2038A8-B144-43A7-A8F7-51A6EE9099D3}"/>
              </a:ext>
            </a:extLst>
          </p:cNvPr>
          <p:cNvSpPr txBox="1"/>
          <p:nvPr/>
        </p:nvSpPr>
        <p:spPr>
          <a:xfrm>
            <a:off x="226502" y="260059"/>
            <a:ext cx="9102055" cy="5262979"/>
          </a:xfrm>
          <a:prstGeom prst="rect">
            <a:avLst/>
          </a:prstGeom>
          <a:noFill/>
        </p:spPr>
        <p:txBody>
          <a:bodyPr wrap="square" rtlCol="0">
            <a:spAutoFit/>
          </a:bodyPr>
          <a:lstStyle/>
          <a:p>
            <a:r>
              <a:rPr lang="en-GB" sz="1200" dirty="0" err="1"/>
              <a:t>set.seed</a:t>
            </a:r>
            <a:r>
              <a:rPr lang="en-GB" sz="1200" dirty="0"/>
              <a:t>(533)</a:t>
            </a:r>
          </a:p>
          <a:p>
            <a:r>
              <a:rPr lang="en-GB" sz="1200" dirty="0" err="1"/>
              <a:t>makeitems</a:t>
            </a:r>
            <a:r>
              <a:rPr lang="en-GB" sz="1200" dirty="0"/>
              <a:t> &lt;- function(){</a:t>
            </a:r>
          </a:p>
          <a:p>
            <a:r>
              <a:rPr lang="en-GB" sz="1200" dirty="0"/>
              <a:t>  S = </a:t>
            </a:r>
            <a:r>
              <a:rPr lang="en-GB" sz="1200" dirty="0" err="1"/>
              <a:t>runif</a:t>
            </a:r>
            <a:r>
              <a:rPr lang="en-GB" sz="1200" dirty="0"/>
              <a:t>(5,.4,2)</a:t>
            </a:r>
          </a:p>
          <a:p>
            <a:r>
              <a:rPr lang="en-GB" sz="1200" dirty="0"/>
              <a:t>  f = </a:t>
            </a:r>
            <a:r>
              <a:rPr lang="en-GB" sz="1200" dirty="0" err="1"/>
              <a:t>runif</a:t>
            </a:r>
            <a:r>
              <a:rPr lang="en-GB" sz="1200" dirty="0"/>
              <a:t>(5,.4,.99)</a:t>
            </a:r>
          </a:p>
          <a:p>
            <a:r>
              <a:rPr lang="en-GB" sz="1200" dirty="0"/>
              <a:t>  R = f %*% t(f)</a:t>
            </a:r>
          </a:p>
          <a:p>
            <a:r>
              <a:rPr lang="en-GB" sz="1200" dirty="0"/>
              <a:t>  </a:t>
            </a:r>
            <a:r>
              <a:rPr lang="en-GB" sz="1200" dirty="0" err="1"/>
              <a:t>diag</a:t>
            </a:r>
            <a:r>
              <a:rPr lang="en-GB" sz="1200" dirty="0"/>
              <a:t>(R) = 1</a:t>
            </a:r>
          </a:p>
          <a:p>
            <a:r>
              <a:rPr lang="en-GB" sz="1200" dirty="0"/>
              <a:t>  items = round(MASS::</a:t>
            </a:r>
            <a:r>
              <a:rPr lang="en-GB" sz="1200" dirty="0" err="1"/>
              <a:t>mvrnorm</a:t>
            </a:r>
            <a:r>
              <a:rPr lang="en-GB" sz="1200" dirty="0"/>
              <a:t>(400, mu = </a:t>
            </a:r>
            <a:r>
              <a:rPr lang="en-GB" sz="1200" dirty="0" err="1"/>
              <a:t>rnorm</a:t>
            </a:r>
            <a:r>
              <a:rPr lang="en-GB" sz="1200" dirty="0"/>
              <a:t>(5,3,.6), Sigma=</a:t>
            </a:r>
            <a:r>
              <a:rPr lang="en-GB" sz="1200" dirty="0" err="1"/>
              <a:t>diag</a:t>
            </a:r>
            <a:r>
              <a:rPr lang="en-GB" sz="1200" dirty="0"/>
              <a:t>(S)%*%R%*%</a:t>
            </a:r>
            <a:r>
              <a:rPr lang="en-GB" sz="1200" dirty="0" err="1"/>
              <a:t>diag</a:t>
            </a:r>
            <a:r>
              <a:rPr lang="en-GB" sz="1200" dirty="0"/>
              <a:t>(S)))</a:t>
            </a:r>
          </a:p>
          <a:p>
            <a:r>
              <a:rPr lang="en-GB" sz="1200" dirty="0"/>
              <a:t>  apply(items, 2, function(x) </a:t>
            </a:r>
            <a:r>
              <a:rPr lang="en-GB" sz="1200" dirty="0" err="1"/>
              <a:t>pmin</a:t>
            </a:r>
            <a:r>
              <a:rPr lang="en-GB" sz="1200" dirty="0"/>
              <a:t>(7,pmax(1,x)))</a:t>
            </a:r>
          </a:p>
          <a:p>
            <a:r>
              <a:rPr lang="en-GB" sz="1200" dirty="0"/>
              <a:t>}</a:t>
            </a:r>
          </a:p>
          <a:p>
            <a:r>
              <a:rPr lang="en-GB" sz="1200" dirty="0" err="1"/>
              <a:t>eg_data</a:t>
            </a:r>
            <a:r>
              <a:rPr lang="en-GB" sz="1200" dirty="0"/>
              <a:t> = </a:t>
            </a:r>
            <a:r>
              <a:rPr lang="en-GB" sz="1200" dirty="0" err="1"/>
              <a:t>do.call</a:t>
            </a:r>
            <a:r>
              <a:rPr lang="en-GB" sz="1200" dirty="0"/>
              <a:t>(</a:t>
            </a:r>
            <a:r>
              <a:rPr lang="en-GB" sz="1200" dirty="0" err="1"/>
              <a:t>cbind,lapply</a:t>
            </a:r>
            <a:r>
              <a:rPr lang="en-GB" sz="1200" dirty="0"/>
              <a:t>(1:2, function(x) </a:t>
            </a:r>
            <a:r>
              <a:rPr lang="en-GB" sz="1200" dirty="0" err="1"/>
              <a:t>makeitems</a:t>
            </a:r>
            <a:r>
              <a:rPr lang="en-GB" sz="1200" dirty="0"/>
              <a:t>()))</a:t>
            </a:r>
          </a:p>
          <a:p>
            <a:r>
              <a:rPr lang="en-GB" sz="1200" dirty="0" err="1"/>
              <a:t>eg_data</a:t>
            </a:r>
            <a:r>
              <a:rPr lang="en-GB" sz="1200" dirty="0"/>
              <a:t>[,5] &lt;- round(</a:t>
            </a:r>
            <a:r>
              <a:rPr lang="en-GB" sz="1200" dirty="0" err="1"/>
              <a:t>rowMeans</a:t>
            </a:r>
            <a:r>
              <a:rPr lang="en-GB" sz="1200" dirty="0"/>
              <a:t>(</a:t>
            </a:r>
            <a:r>
              <a:rPr lang="en-GB" sz="1200" dirty="0" err="1"/>
              <a:t>eg_data</a:t>
            </a:r>
            <a:r>
              <a:rPr lang="en-GB" sz="1200" dirty="0"/>
              <a:t>[,c(5,10)]))</a:t>
            </a:r>
          </a:p>
          <a:p>
            <a:r>
              <a:rPr lang="en-GB" sz="1200" dirty="0" err="1"/>
              <a:t>eg_data</a:t>
            </a:r>
            <a:r>
              <a:rPr lang="en-GB" sz="1200" dirty="0"/>
              <a:t> &lt;- </a:t>
            </a:r>
            <a:r>
              <a:rPr lang="en-GB" sz="1200" dirty="0" err="1"/>
              <a:t>eg_data</a:t>
            </a:r>
            <a:r>
              <a:rPr lang="en-GB" sz="1200" dirty="0"/>
              <a:t>[,-10]</a:t>
            </a:r>
          </a:p>
          <a:p>
            <a:r>
              <a:rPr lang="en-GB" sz="1200" dirty="0" err="1"/>
              <a:t>eg_data</a:t>
            </a:r>
            <a:r>
              <a:rPr lang="en-GB" sz="1200" dirty="0"/>
              <a:t>[,1] &lt;- max(</a:t>
            </a:r>
            <a:r>
              <a:rPr lang="en-GB" sz="1200" dirty="0" err="1"/>
              <a:t>eg_data</a:t>
            </a:r>
            <a:r>
              <a:rPr lang="en-GB" sz="1200" dirty="0"/>
              <a:t>[,1]) - </a:t>
            </a:r>
            <a:r>
              <a:rPr lang="en-GB" sz="1200" dirty="0" err="1"/>
              <a:t>eg_data</a:t>
            </a:r>
            <a:r>
              <a:rPr lang="en-GB" sz="1200" dirty="0"/>
              <a:t>[,1] + 1</a:t>
            </a:r>
          </a:p>
          <a:p>
            <a:r>
              <a:rPr lang="en-GB" sz="1200" dirty="0" err="1"/>
              <a:t>eg_data</a:t>
            </a:r>
            <a:r>
              <a:rPr lang="en-GB" sz="1200" dirty="0"/>
              <a:t>[,6] &lt;- max(</a:t>
            </a:r>
            <a:r>
              <a:rPr lang="en-GB" sz="1200" dirty="0" err="1"/>
              <a:t>eg_data</a:t>
            </a:r>
            <a:r>
              <a:rPr lang="en-GB" sz="1200" dirty="0"/>
              <a:t>[,6]) - </a:t>
            </a:r>
            <a:r>
              <a:rPr lang="en-GB" sz="1200" dirty="0" err="1"/>
              <a:t>eg_data</a:t>
            </a:r>
            <a:r>
              <a:rPr lang="en-GB" sz="1200" dirty="0"/>
              <a:t>[,6] + 1</a:t>
            </a:r>
          </a:p>
          <a:p>
            <a:r>
              <a:rPr lang="en-GB" sz="1200" dirty="0" err="1"/>
              <a:t>eg_data</a:t>
            </a:r>
            <a:r>
              <a:rPr lang="en-GB" sz="1200" dirty="0"/>
              <a:t> &lt;- </a:t>
            </a:r>
            <a:r>
              <a:rPr lang="en-GB" sz="1200" dirty="0" err="1"/>
              <a:t>as.data.frame</a:t>
            </a:r>
            <a:r>
              <a:rPr lang="en-GB" sz="1200" dirty="0"/>
              <a:t>(</a:t>
            </a:r>
            <a:r>
              <a:rPr lang="en-GB" sz="1200" dirty="0" err="1"/>
              <a:t>eg_data</a:t>
            </a:r>
            <a:r>
              <a:rPr lang="en-GB" sz="1200" dirty="0"/>
              <a:t>)</a:t>
            </a:r>
          </a:p>
          <a:p>
            <a:r>
              <a:rPr lang="en-GB" sz="1200" dirty="0"/>
              <a:t>names(</a:t>
            </a:r>
            <a:r>
              <a:rPr lang="en-GB" sz="1200" dirty="0" err="1"/>
              <a:t>eg_data</a:t>
            </a:r>
            <a:r>
              <a:rPr lang="en-GB" sz="1200" dirty="0"/>
              <a:t>) &lt;- paste0("item_",1:9)</a:t>
            </a:r>
          </a:p>
          <a:p>
            <a:endParaRPr lang="en-GB" sz="1200" dirty="0"/>
          </a:p>
          <a:p>
            <a:endParaRPr lang="en-GB" sz="1200" dirty="0"/>
          </a:p>
          <a:p>
            <a:r>
              <a:rPr lang="en-GB" sz="1200" dirty="0"/>
              <a:t>mm = fa(</a:t>
            </a:r>
            <a:r>
              <a:rPr lang="en-GB" sz="1200" dirty="0" err="1"/>
              <a:t>eg_data</a:t>
            </a:r>
            <a:r>
              <a:rPr lang="en-GB" sz="1200" dirty="0"/>
              <a:t>, </a:t>
            </a:r>
            <a:r>
              <a:rPr lang="en-GB" sz="1200" dirty="0" err="1"/>
              <a:t>nfactors</a:t>
            </a:r>
            <a:r>
              <a:rPr lang="en-GB" sz="1200" dirty="0"/>
              <a:t>=2, rotate = "</a:t>
            </a:r>
            <a:r>
              <a:rPr lang="en-GB" sz="1200" dirty="0" err="1"/>
              <a:t>oblimin</a:t>
            </a:r>
            <a:r>
              <a:rPr lang="en-GB" sz="1200" dirty="0"/>
              <a:t>", </a:t>
            </a:r>
            <a:r>
              <a:rPr lang="en-GB" sz="1200" dirty="0" err="1"/>
              <a:t>fm</a:t>
            </a:r>
            <a:r>
              <a:rPr lang="en-GB" sz="1200" dirty="0"/>
              <a:t>="ml")</a:t>
            </a:r>
          </a:p>
          <a:p>
            <a:r>
              <a:rPr lang="en-GB" sz="1200" dirty="0"/>
              <a:t>mm</a:t>
            </a:r>
          </a:p>
          <a:p>
            <a:endParaRPr lang="en-GB" sz="1200" dirty="0"/>
          </a:p>
          <a:p>
            <a:r>
              <a:rPr lang="en-GB" sz="1200" dirty="0"/>
              <a:t># </a:t>
            </a:r>
            <a:r>
              <a:rPr lang="en-GB" sz="1200" dirty="0" err="1"/>
              <a:t>tli</a:t>
            </a:r>
            <a:endParaRPr lang="en-GB" sz="1200" dirty="0"/>
          </a:p>
          <a:p>
            <a:r>
              <a:rPr lang="en-GB" sz="1200" dirty="0"/>
              <a:t>((1138.13/36) - (20.71/19)) / </a:t>
            </a:r>
          </a:p>
          <a:p>
            <a:r>
              <a:rPr lang="en-GB" sz="1200" dirty="0"/>
              <a:t>  ((1138.13/36) - 1)</a:t>
            </a:r>
          </a:p>
          <a:p>
            <a:endParaRPr lang="en-GB" sz="1200" dirty="0"/>
          </a:p>
          <a:p>
            <a:r>
              <a:rPr lang="en-GB" sz="1200" dirty="0"/>
              <a:t># </a:t>
            </a:r>
            <a:r>
              <a:rPr lang="en-GB" sz="1200" dirty="0" err="1"/>
              <a:t>rmsea</a:t>
            </a:r>
            <a:endParaRPr lang="en-GB" sz="1200" dirty="0"/>
          </a:p>
          <a:p>
            <a:r>
              <a:rPr lang="en-GB" sz="1200" dirty="0"/>
              <a:t>sqrt(20.71 - 19) / </a:t>
            </a:r>
          </a:p>
          <a:p>
            <a:r>
              <a:rPr lang="en-GB" sz="1200" dirty="0"/>
              <a:t>  sqrt(19*(400-1))</a:t>
            </a:r>
          </a:p>
        </p:txBody>
      </p:sp>
    </p:spTree>
    <p:extLst>
      <p:ext uri="{BB962C8B-B14F-4D97-AF65-F5344CB8AC3E}">
        <p14:creationId xmlns:p14="http://schemas.microsoft.com/office/powerpoint/2010/main" val="3463541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E526E6A-7A23-4B28-A948-A05CF9D18E4D}"/>
              </a:ext>
            </a:extLst>
          </p:cNvPr>
          <p:cNvPicPr>
            <a:picLocks noChangeAspect="1"/>
          </p:cNvPicPr>
          <p:nvPr/>
        </p:nvPicPr>
        <p:blipFill>
          <a:blip r:embed="rId2"/>
          <a:stretch>
            <a:fillRect/>
          </a:stretch>
        </p:blipFill>
        <p:spPr>
          <a:xfrm>
            <a:off x="2906200" y="412481"/>
            <a:ext cx="8021169" cy="5982535"/>
          </a:xfrm>
          <a:prstGeom prst="rect">
            <a:avLst/>
          </a:prstGeom>
        </p:spPr>
      </p:pic>
      <p:sp>
        <p:nvSpPr>
          <p:cNvPr id="6" name="TextBox 5">
            <a:extLst>
              <a:ext uri="{FF2B5EF4-FFF2-40B4-BE49-F238E27FC236}">
                <a16:creationId xmlns:a16="http://schemas.microsoft.com/office/drawing/2014/main" id="{1519AEAF-4003-41C0-A386-9B9E629497B9}"/>
              </a:ext>
            </a:extLst>
          </p:cNvPr>
          <p:cNvSpPr txBox="1"/>
          <p:nvPr/>
        </p:nvSpPr>
        <p:spPr>
          <a:xfrm>
            <a:off x="429071" y="2240819"/>
            <a:ext cx="2283114" cy="646331"/>
          </a:xfrm>
          <a:prstGeom prst="rect">
            <a:avLst/>
          </a:prstGeom>
          <a:noFill/>
        </p:spPr>
        <p:txBody>
          <a:bodyPr wrap="square" rtlCol="0">
            <a:spAutoFit/>
          </a:bodyPr>
          <a:lstStyle/>
          <a:p>
            <a:r>
              <a:rPr lang="en-GB" dirty="0">
                <a:solidFill>
                  <a:srgbClr val="A41AE4"/>
                </a:solidFill>
              </a:rPr>
              <a:t>Each row is an item (one of our variables)</a:t>
            </a:r>
          </a:p>
        </p:txBody>
      </p:sp>
      <p:sp>
        <p:nvSpPr>
          <p:cNvPr id="7" name="TextBox 6">
            <a:extLst>
              <a:ext uri="{FF2B5EF4-FFF2-40B4-BE49-F238E27FC236}">
                <a16:creationId xmlns:a16="http://schemas.microsoft.com/office/drawing/2014/main" id="{34939B2C-7D92-4974-87B9-9C5C9439F97F}"/>
              </a:ext>
            </a:extLst>
          </p:cNvPr>
          <p:cNvSpPr txBox="1"/>
          <p:nvPr/>
        </p:nvSpPr>
        <p:spPr>
          <a:xfrm>
            <a:off x="7121745" y="4261898"/>
            <a:ext cx="4796871" cy="1354217"/>
          </a:xfrm>
          <a:prstGeom prst="rect">
            <a:avLst/>
          </a:prstGeom>
          <a:noFill/>
        </p:spPr>
        <p:txBody>
          <a:bodyPr wrap="square" rtlCol="0">
            <a:spAutoFit/>
          </a:bodyPr>
          <a:lstStyle/>
          <a:p>
            <a:r>
              <a:rPr lang="en-GB" dirty="0">
                <a:solidFill>
                  <a:srgbClr val="A41AE4"/>
                </a:solidFill>
              </a:rPr>
              <a:t>A squared loading reflects the proportion of variance in an item that is uniquely explained by a factor.  </a:t>
            </a:r>
          </a:p>
          <a:p>
            <a:r>
              <a:rPr lang="en-GB" sz="1400" dirty="0">
                <a:solidFill>
                  <a:srgbClr val="A41AE4"/>
                </a:solidFill>
              </a:rPr>
              <a:t>e.g., -0.60</a:t>
            </a:r>
            <a:r>
              <a:rPr lang="en-GB" sz="1400" b="0" i="0" dirty="0">
                <a:solidFill>
                  <a:srgbClr val="A41AE4"/>
                </a:solidFill>
                <a:effectLst/>
                <a:latin typeface="-apple-system"/>
              </a:rPr>
              <a:t>² </a:t>
            </a:r>
            <a:r>
              <a:rPr lang="en-GB" sz="1400" dirty="0">
                <a:solidFill>
                  <a:srgbClr val="A41AE4"/>
                </a:solidFill>
              </a:rPr>
              <a:t> = 0.36</a:t>
            </a:r>
          </a:p>
          <a:p>
            <a:r>
              <a:rPr lang="en-GB" sz="1400" dirty="0">
                <a:solidFill>
                  <a:srgbClr val="A41AE4"/>
                </a:solidFill>
              </a:rPr>
              <a:t>36% of the variance in item 1 is explained by Factor 1</a:t>
            </a:r>
          </a:p>
        </p:txBody>
      </p:sp>
      <p:sp>
        <p:nvSpPr>
          <p:cNvPr id="19" name="TextBox 18">
            <a:extLst>
              <a:ext uri="{FF2B5EF4-FFF2-40B4-BE49-F238E27FC236}">
                <a16:creationId xmlns:a16="http://schemas.microsoft.com/office/drawing/2014/main" id="{3E957946-CE17-4628-B08D-798207573E9E}"/>
              </a:ext>
            </a:extLst>
          </p:cNvPr>
          <p:cNvSpPr txBox="1"/>
          <p:nvPr/>
        </p:nvSpPr>
        <p:spPr>
          <a:xfrm>
            <a:off x="429071" y="822649"/>
            <a:ext cx="1780729" cy="1200329"/>
          </a:xfrm>
          <a:prstGeom prst="rect">
            <a:avLst/>
          </a:prstGeom>
          <a:noFill/>
        </p:spPr>
        <p:txBody>
          <a:bodyPr wrap="square" rtlCol="0">
            <a:spAutoFit/>
          </a:bodyPr>
          <a:lstStyle/>
          <a:p>
            <a:r>
              <a:rPr lang="en-GB" dirty="0">
                <a:solidFill>
                  <a:srgbClr val="A41AE4"/>
                </a:solidFill>
              </a:rPr>
              <a:t>Each column is a factor</a:t>
            </a:r>
            <a:br>
              <a:rPr lang="en-GB" dirty="0">
                <a:solidFill>
                  <a:srgbClr val="A41AE4"/>
                </a:solidFill>
              </a:rPr>
            </a:br>
            <a:r>
              <a:rPr lang="en-GB" sz="1200" dirty="0">
                <a:solidFill>
                  <a:srgbClr val="A41AE4"/>
                </a:solidFill>
              </a:rPr>
              <a:t>(these are named according to the extraction method)</a:t>
            </a:r>
          </a:p>
        </p:txBody>
      </p:sp>
      <p:cxnSp>
        <p:nvCxnSpPr>
          <p:cNvPr id="21" name="Straight Arrow Connector 20">
            <a:extLst>
              <a:ext uri="{FF2B5EF4-FFF2-40B4-BE49-F238E27FC236}">
                <a16:creationId xmlns:a16="http://schemas.microsoft.com/office/drawing/2014/main" id="{2BF88D99-D232-4D31-AC2B-AD263814ED77}"/>
              </a:ext>
            </a:extLst>
          </p:cNvPr>
          <p:cNvCxnSpPr>
            <a:cxnSpLocks/>
            <a:stCxn id="19" idx="3"/>
          </p:cNvCxnSpPr>
          <p:nvPr/>
        </p:nvCxnSpPr>
        <p:spPr>
          <a:xfrm flipV="1">
            <a:off x="2209800" y="1422402"/>
            <a:ext cx="1651000" cy="412"/>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
        <p:nvSpPr>
          <p:cNvPr id="23" name="Left Brace 22">
            <a:extLst>
              <a:ext uri="{FF2B5EF4-FFF2-40B4-BE49-F238E27FC236}">
                <a16:creationId xmlns:a16="http://schemas.microsoft.com/office/drawing/2014/main" id="{7A002C84-DBF4-4C1B-92E3-9515A372B2E8}"/>
              </a:ext>
            </a:extLst>
          </p:cNvPr>
          <p:cNvSpPr/>
          <p:nvPr/>
        </p:nvSpPr>
        <p:spPr>
          <a:xfrm>
            <a:off x="2712185" y="1559270"/>
            <a:ext cx="177081" cy="2009430"/>
          </a:xfrm>
          <a:prstGeom prst="leftBrace">
            <a:avLst/>
          </a:prstGeom>
          <a:ln w="12700">
            <a:solidFill>
              <a:srgbClr val="A41AE4"/>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8A932784-3152-4FEC-A4BA-9D8ED5FC7B85}"/>
              </a:ext>
            </a:extLst>
          </p:cNvPr>
          <p:cNvSpPr txBox="1"/>
          <p:nvPr/>
        </p:nvSpPr>
        <p:spPr>
          <a:xfrm>
            <a:off x="7121745" y="1691423"/>
            <a:ext cx="4641184" cy="2267287"/>
          </a:xfrm>
          <a:prstGeom prst="rect">
            <a:avLst/>
          </a:prstGeom>
          <a:noFill/>
        </p:spPr>
        <p:txBody>
          <a:bodyPr wrap="square">
            <a:spAutoFit/>
          </a:bodyPr>
          <a:lstStyle/>
          <a:p>
            <a:r>
              <a:rPr lang="en-GB" dirty="0">
                <a:solidFill>
                  <a:srgbClr val="A41AE4"/>
                </a:solidFill>
              </a:rPr>
              <a:t>Loadings show the association between each item and each factor. </a:t>
            </a:r>
          </a:p>
          <a:p>
            <a:br>
              <a:rPr lang="en-GB" sz="1400" dirty="0">
                <a:solidFill>
                  <a:srgbClr val="A41AE4"/>
                </a:solidFill>
              </a:rPr>
            </a:br>
            <a:r>
              <a:rPr lang="en-GB" sz="1400" dirty="0">
                <a:solidFill>
                  <a:srgbClr val="A41AE4"/>
                </a:solidFill>
              </a:rPr>
              <a:t>With an oblique rotation, the pattern matrix shows standardised regression coefficients:</a:t>
            </a:r>
          </a:p>
          <a:p>
            <a:r>
              <a:rPr lang="en-GB" sz="1200" dirty="0" err="1">
                <a:solidFill>
                  <a:srgbClr val="A41AE4"/>
                </a:solidFill>
              </a:rPr>
              <a:t>item</a:t>
            </a:r>
            <a:r>
              <a:rPr lang="en-GB" sz="1200" baseline="-25000" dirty="0" err="1">
                <a:solidFill>
                  <a:srgbClr val="A41AE4"/>
                </a:solidFill>
              </a:rPr>
              <a:t>i</a:t>
            </a:r>
            <a:r>
              <a:rPr lang="en-GB" sz="1200" dirty="0">
                <a:solidFill>
                  <a:srgbClr val="A41AE4"/>
                </a:solidFill>
                <a:latin typeface="Helvetica Neue"/>
              </a:rPr>
              <a:t> </a:t>
            </a:r>
            <a:r>
              <a:rPr lang="en-GB" sz="1200" dirty="0">
                <a:solidFill>
                  <a:srgbClr val="A41AE4"/>
                </a:solidFill>
              </a:rPr>
              <a:t>= loading</a:t>
            </a:r>
            <a:r>
              <a:rPr lang="en-GB" sz="1200" baseline="-25000" dirty="0">
                <a:solidFill>
                  <a:srgbClr val="A41AE4"/>
                </a:solidFill>
              </a:rPr>
              <a:t>F1,i</a:t>
            </a:r>
            <a:r>
              <a:rPr lang="en-GB" sz="1200" dirty="0">
                <a:solidFill>
                  <a:srgbClr val="A41AE4"/>
                </a:solidFill>
              </a:rPr>
              <a:t>*Factor1 + loading</a:t>
            </a:r>
            <a:r>
              <a:rPr lang="en-GB" sz="1200" baseline="-25000" dirty="0">
                <a:solidFill>
                  <a:srgbClr val="A41AE4"/>
                </a:solidFill>
              </a:rPr>
              <a:t>F2,i</a:t>
            </a:r>
            <a:r>
              <a:rPr lang="en-GB" sz="1200" dirty="0">
                <a:solidFill>
                  <a:srgbClr val="A41AE4"/>
                </a:solidFill>
              </a:rPr>
              <a:t>*Factor2 + … + </a:t>
            </a:r>
            <a:r>
              <a:rPr lang="en-GB" sz="1200" dirty="0" err="1">
                <a:solidFill>
                  <a:srgbClr val="A41AE4"/>
                </a:solidFill>
              </a:rPr>
              <a:t>uniqueness</a:t>
            </a:r>
            <a:r>
              <a:rPr lang="en-GB" sz="1200" baseline="-25000" dirty="0" err="1">
                <a:solidFill>
                  <a:srgbClr val="A41AE4"/>
                </a:solidFill>
              </a:rPr>
              <a:t>i</a:t>
            </a:r>
            <a:endParaRPr lang="en-GB" sz="1200" baseline="-25000" dirty="0">
              <a:solidFill>
                <a:srgbClr val="A41AE4"/>
              </a:solidFill>
            </a:endParaRPr>
          </a:p>
          <a:p>
            <a:endParaRPr lang="en-GB" sz="1400" baseline="-25000" dirty="0">
              <a:solidFill>
                <a:srgbClr val="A41AE4"/>
              </a:solidFill>
            </a:endParaRPr>
          </a:p>
          <a:p>
            <a:r>
              <a:rPr lang="en-GB" sz="1400" dirty="0">
                <a:solidFill>
                  <a:srgbClr val="A41AE4"/>
                </a:solidFill>
              </a:rPr>
              <a:t>With no rotation or an orthogonal rotation these are correlation coefficients, and the pattern matrix is identical to the structure matrix*</a:t>
            </a:r>
            <a:endParaRPr lang="en-GB" sz="1400" baseline="-25000" dirty="0">
              <a:solidFill>
                <a:srgbClr val="A41AE4"/>
              </a:solidFill>
            </a:endParaRPr>
          </a:p>
        </p:txBody>
      </p:sp>
      <p:sp>
        <p:nvSpPr>
          <p:cNvPr id="24" name="Rectangle 23">
            <a:extLst>
              <a:ext uri="{FF2B5EF4-FFF2-40B4-BE49-F238E27FC236}">
                <a16:creationId xmlns:a16="http://schemas.microsoft.com/office/drawing/2014/main" id="{9C66D4C5-D7CE-4979-8C83-BA3107A7840E}"/>
              </a:ext>
            </a:extLst>
          </p:cNvPr>
          <p:cNvSpPr/>
          <p:nvPr/>
        </p:nvSpPr>
        <p:spPr>
          <a:xfrm>
            <a:off x="3692743" y="1536701"/>
            <a:ext cx="1377514" cy="21082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AF5C982-EADB-41EC-A56F-CA743F71CEDC}"/>
              </a:ext>
            </a:extLst>
          </p:cNvPr>
          <p:cNvSpPr txBox="1"/>
          <p:nvPr/>
        </p:nvSpPr>
        <p:spPr>
          <a:xfrm>
            <a:off x="6012111" y="5994143"/>
            <a:ext cx="6179382" cy="861774"/>
          </a:xfrm>
          <a:prstGeom prst="rect">
            <a:avLst/>
          </a:prstGeom>
          <a:noFill/>
        </p:spPr>
        <p:txBody>
          <a:bodyPr wrap="square" rtlCol="0">
            <a:spAutoFit/>
          </a:bodyPr>
          <a:lstStyle/>
          <a:p>
            <a:r>
              <a:rPr lang="en-GB" sz="1000" dirty="0">
                <a:solidFill>
                  <a:srgbClr val="A41AE4"/>
                </a:solidFill>
              </a:rPr>
              <a:t>*When an oblique rotation is used, factors can be correlated. Therefore to get the </a:t>
            </a:r>
            <a:r>
              <a:rPr lang="en-GB" sz="1000" i="1" dirty="0">
                <a:solidFill>
                  <a:srgbClr val="A41AE4"/>
                </a:solidFill>
              </a:rPr>
              <a:t>unique </a:t>
            </a:r>
            <a:r>
              <a:rPr lang="en-GB" sz="1000" dirty="0">
                <a:solidFill>
                  <a:srgbClr val="A41AE4"/>
                </a:solidFill>
              </a:rPr>
              <a:t>association between item and factors, we need the regression weights from a model of </a:t>
            </a:r>
            <a:r>
              <a:rPr lang="en-GB" sz="1000" dirty="0">
                <a:solidFill>
                  <a:srgbClr val="A41AE4"/>
                </a:solidFill>
                <a:latin typeface="Courier New" panose="02070309020205020404" pitchFamily="49" charset="0"/>
                <a:cs typeface="Courier New" panose="02070309020205020404" pitchFamily="49" charset="0"/>
              </a:rPr>
              <a:t>item ~ factor1 + factor2</a:t>
            </a:r>
            <a:r>
              <a:rPr lang="en-GB" sz="1000" dirty="0">
                <a:solidFill>
                  <a:srgbClr val="A41AE4"/>
                </a:solidFill>
              </a:rPr>
              <a:t>. </a:t>
            </a:r>
          </a:p>
          <a:p>
            <a:r>
              <a:rPr lang="en-GB" sz="1000" dirty="0">
                <a:solidFill>
                  <a:srgbClr val="A41AE4"/>
                </a:solidFill>
              </a:rPr>
              <a:t>If the factors are </a:t>
            </a:r>
            <a:r>
              <a:rPr lang="en-GB" sz="1000" b="1" dirty="0">
                <a:solidFill>
                  <a:srgbClr val="A41AE4"/>
                </a:solidFill>
              </a:rPr>
              <a:t>not</a:t>
            </a:r>
            <a:r>
              <a:rPr lang="en-GB" sz="1000" dirty="0">
                <a:solidFill>
                  <a:srgbClr val="A41AE4"/>
                </a:solidFill>
              </a:rPr>
              <a:t> correlated (by definition they are uncorrelated when no rotation or an orthogonal rotation is used), then these regression weights are just the same as the correlations </a:t>
            </a:r>
            <a:r>
              <a:rPr lang="en-GB" sz="1000" dirty="0" err="1">
                <a:solidFill>
                  <a:srgbClr val="A41AE4"/>
                </a:solidFill>
                <a:latin typeface="Courier New" panose="02070309020205020404" pitchFamily="49" charset="0"/>
                <a:cs typeface="Courier New" panose="02070309020205020404" pitchFamily="49" charset="0"/>
              </a:rPr>
              <a:t>cor</a:t>
            </a:r>
            <a:r>
              <a:rPr lang="en-GB" sz="1000" dirty="0">
                <a:solidFill>
                  <a:srgbClr val="A41AE4"/>
                </a:solidFill>
                <a:latin typeface="Courier New" panose="02070309020205020404" pitchFamily="49" charset="0"/>
                <a:cs typeface="Courier New" panose="02070309020205020404" pitchFamily="49" charset="0"/>
              </a:rPr>
              <a:t>(item, factor1) </a:t>
            </a:r>
            <a:r>
              <a:rPr lang="en-GB" sz="1000" dirty="0">
                <a:solidFill>
                  <a:srgbClr val="A41AE4"/>
                </a:solidFill>
              </a:rPr>
              <a:t>and </a:t>
            </a:r>
            <a:r>
              <a:rPr lang="en-GB" sz="1000" dirty="0" err="1">
                <a:solidFill>
                  <a:srgbClr val="A41AE4"/>
                </a:solidFill>
                <a:latin typeface="Courier New" panose="02070309020205020404" pitchFamily="49" charset="0"/>
                <a:cs typeface="Courier New" panose="02070309020205020404" pitchFamily="49" charset="0"/>
              </a:rPr>
              <a:t>cor</a:t>
            </a:r>
            <a:r>
              <a:rPr lang="en-GB" sz="1000" dirty="0">
                <a:solidFill>
                  <a:srgbClr val="A41AE4"/>
                </a:solidFill>
                <a:latin typeface="Courier New" panose="02070309020205020404" pitchFamily="49" charset="0"/>
                <a:cs typeface="Courier New" panose="02070309020205020404" pitchFamily="49" charset="0"/>
              </a:rPr>
              <a:t>(item, factor2)</a:t>
            </a:r>
            <a:r>
              <a:rPr lang="en-GB" sz="1000" dirty="0">
                <a:solidFill>
                  <a:srgbClr val="A41AE4"/>
                </a:solidFill>
              </a:rPr>
              <a:t>. </a:t>
            </a:r>
          </a:p>
        </p:txBody>
      </p:sp>
      <p:pic>
        <p:nvPicPr>
          <p:cNvPr id="11" name="Picture 10">
            <a:extLst>
              <a:ext uri="{FF2B5EF4-FFF2-40B4-BE49-F238E27FC236}">
                <a16:creationId xmlns:a16="http://schemas.microsoft.com/office/drawing/2014/main" id="{71340B10-4821-45B4-AE0F-DE3DA76DE72D}"/>
              </a:ext>
            </a:extLst>
          </p:cNvPr>
          <p:cNvPicPr>
            <a:picLocks noChangeAspect="1"/>
          </p:cNvPicPr>
          <p:nvPr/>
        </p:nvPicPr>
        <p:blipFill>
          <a:blip r:embed="rId3"/>
          <a:stretch>
            <a:fillRect/>
          </a:stretch>
        </p:blipFill>
        <p:spPr>
          <a:xfrm>
            <a:off x="2918865" y="6438549"/>
            <a:ext cx="485843" cy="257211"/>
          </a:xfrm>
          <a:prstGeom prst="rect">
            <a:avLst/>
          </a:prstGeom>
        </p:spPr>
      </p:pic>
      <p:sp>
        <p:nvSpPr>
          <p:cNvPr id="13" name="TextBox 12">
            <a:extLst>
              <a:ext uri="{FF2B5EF4-FFF2-40B4-BE49-F238E27FC236}">
                <a16:creationId xmlns:a16="http://schemas.microsoft.com/office/drawing/2014/main" id="{C74BA475-9C1D-4AF9-8D37-798F78B516B0}"/>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PATTERN MATRIX</a:t>
            </a:r>
          </a:p>
        </p:txBody>
      </p:sp>
    </p:spTree>
    <p:extLst>
      <p:ext uri="{BB962C8B-B14F-4D97-AF65-F5344CB8AC3E}">
        <p14:creationId xmlns:p14="http://schemas.microsoft.com/office/powerpoint/2010/main" val="22008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2E4B26C-220F-4ABD-A510-FB909461261E}"/>
              </a:ext>
            </a:extLst>
          </p:cNvPr>
          <p:cNvPicPr>
            <a:picLocks noChangeAspect="1"/>
          </p:cNvPicPr>
          <p:nvPr/>
        </p:nvPicPr>
        <p:blipFill>
          <a:blip r:embed="rId2"/>
          <a:stretch>
            <a:fillRect/>
          </a:stretch>
        </p:blipFill>
        <p:spPr>
          <a:xfrm>
            <a:off x="2906200" y="412481"/>
            <a:ext cx="8021169" cy="5982535"/>
          </a:xfrm>
          <a:prstGeom prst="rect">
            <a:avLst/>
          </a:prstGeom>
        </p:spPr>
      </p:pic>
      <p:sp>
        <p:nvSpPr>
          <p:cNvPr id="11" name="TextBox 10">
            <a:extLst>
              <a:ext uri="{FF2B5EF4-FFF2-40B4-BE49-F238E27FC236}">
                <a16:creationId xmlns:a16="http://schemas.microsoft.com/office/drawing/2014/main" id="{493E50EB-A39A-4313-86FF-0F97860C9441}"/>
              </a:ext>
            </a:extLst>
          </p:cNvPr>
          <p:cNvSpPr txBox="1"/>
          <p:nvPr/>
        </p:nvSpPr>
        <p:spPr>
          <a:xfrm>
            <a:off x="7338602" y="1409822"/>
            <a:ext cx="4281898" cy="3508653"/>
          </a:xfrm>
          <a:prstGeom prst="rect">
            <a:avLst/>
          </a:prstGeom>
          <a:noFill/>
        </p:spPr>
        <p:txBody>
          <a:bodyPr wrap="square" rtlCol="0">
            <a:spAutoFit/>
          </a:bodyPr>
          <a:lstStyle/>
          <a:p>
            <a:r>
              <a:rPr lang="en-GB" dirty="0">
                <a:solidFill>
                  <a:srgbClr val="A41AE4"/>
                </a:solidFill>
              </a:rPr>
              <a:t>Square the </a:t>
            </a:r>
            <a:r>
              <a:rPr lang="en-GB" b="1" dirty="0">
                <a:solidFill>
                  <a:srgbClr val="A41AE4"/>
                </a:solidFill>
              </a:rPr>
              <a:t>correlations </a:t>
            </a:r>
            <a:r>
              <a:rPr lang="en-GB" dirty="0">
                <a:solidFill>
                  <a:srgbClr val="A41AE4"/>
                </a:solidFill>
              </a:rPr>
              <a:t>each item and add them up, and you get the proportion of variance in an item that is explained by all the factors. This is the “communality”.  </a:t>
            </a:r>
          </a:p>
          <a:p>
            <a:endParaRPr lang="en-GB" dirty="0">
              <a:solidFill>
                <a:srgbClr val="A41AE4"/>
              </a:solidFill>
            </a:endParaRPr>
          </a:p>
          <a:p>
            <a:endParaRPr lang="en-GB" dirty="0">
              <a:solidFill>
                <a:srgbClr val="A41AE4"/>
              </a:solidFill>
            </a:endParaRPr>
          </a:p>
          <a:p>
            <a:r>
              <a:rPr lang="en-GB" dirty="0">
                <a:solidFill>
                  <a:srgbClr val="A41AE4"/>
                </a:solidFill>
              </a:rPr>
              <a:t>The correlations are in the </a:t>
            </a:r>
            <a:r>
              <a:rPr lang="en-GB" i="1" dirty="0">
                <a:solidFill>
                  <a:srgbClr val="A41AE4"/>
                </a:solidFill>
              </a:rPr>
              <a:t>structure matrix</a:t>
            </a:r>
            <a:r>
              <a:rPr lang="en-GB" dirty="0">
                <a:solidFill>
                  <a:srgbClr val="A41AE4"/>
                </a:solidFill>
              </a:rPr>
              <a:t>, </a:t>
            </a:r>
          </a:p>
          <a:p>
            <a:r>
              <a:rPr lang="en-GB" dirty="0">
                <a:solidFill>
                  <a:srgbClr val="A41AE4"/>
                </a:solidFill>
              </a:rPr>
              <a:t>but this is the </a:t>
            </a:r>
            <a:r>
              <a:rPr lang="en-GB" i="1" dirty="0">
                <a:solidFill>
                  <a:srgbClr val="A41AE4"/>
                </a:solidFill>
              </a:rPr>
              <a:t>pattern</a:t>
            </a:r>
            <a:r>
              <a:rPr lang="en-GB" dirty="0">
                <a:solidFill>
                  <a:srgbClr val="A41AE4"/>
                </a:solidFill>
              </a:rPr>
              <a:t> </a:t>
            </a:r>
            <a:r>
              <a:rPr lang="en-GB" i="1" dirty="0">
                <a:solidFill>
                  <a:srgbClr val="A41AE4"/>
                </a:solidFill>
              </a:rPr>
              <a:t>matrix</a:t>
            </a:r>
            <a:r>
              <a:rPr lang="en-GB" dirty="0">
                <a:solidFill>
                  <a:srgbClr val="A41AE4"/>
                </a:solidFill>
              </a:rPr>
              <a:t>. Because the factor correlations here are low, we can just do this calculation on the loadings here</a:t>
            </a:r>
          </a:p>
          <a:p>
            <a:r>
              <a:rPr lang="en-GB" sz="1400" dirty="0">
                <a:solidFill>
                  <a:srgbClr val="A41AE4"/>
                </a:solidFill>
              </a:rPr>
              <a:t>e.g., -0.03</a:t>
            </a:r>
            <a:r>
              <a:rPr lang="en-GB" sz="1400" b="0" i="0" dirty="0">
                <a:solidFill>
                  <a:srgbClr val="A41AE4"/>
                </a:solidFill>
                <a:effectLst/>
                <a:latin typeface="-apple-system"/>
              </a:rPr>
              <a:t>² + -</a:t>
            </a:r>
            <a:r>
              <a:rPr lang="en-GB" sz="1400" dirty="0">
                <a:solidFill>
                  <a:srgbClr val="A41AE4"/>
                </a:solidFill>
              </a:rPr>
              <a:t>0.55</a:t>
            </a:r>
            <a:r>
              <a:rPr lang="en-GB" sz="1400" b="0" i="0" dirty="0">
                <a:solidFill>
                  <a:srgbClr val="A41AE4"/>
                </a:solidFill>
                <a:effectLst/>
                <a:latin typeface="-apple-system"/>
              </a:rPr>
              <a:t>²</a:t>
            </a:r>
            <a:r>
              <a:rPr lang="en-GB" sz="1400" dirty="0">
                <a:solidFill>
                  <a:srgbClr val="A41AE4"/>
                </a:solidFill>
              </a:rPr>
              <a:t> = </a:t>
            </a:r>
            <a:r>
              <a:rPr lang="en-GB" sz="1400" dirty="0" err="1">
                <a:solidFill>
                  <a:srgbClr val="A41AE4"/>
                </a:solidFill>
              </a:rPr>
              <a:t>approx</a:t>
            </a:r>
            <a:r>
              <a:rPr lang="en-GB" sz="1400" dirty="0">
                <a:solidFill>
                  <a:srgbClr val="A41AE4"/>
                </a:solidFill>
              </a:rPr>
              <a:t> 0.30</a:t>
            </a:r>
          </a:p>
          <a:p>
            <a:r>
              <a:rPr lang="en-GB" sz="1400" dirty="0">
                <a:solidFill>
                  <a:srgbClr val="A41AE4"/>
                </a:solidFill>
              </a:rPr>
              <a:t>30% of the variance in item 6 is explained by this 2 Factor solution</a:t>
            </a:r>
          </a:p>
        </p:txBody>
      </p:sp>
      <p:sp>
        <p:nvSpPr>
          <p:cNvPr id="2" name="Rectangle 1">
            <a:extLst>
              <a:ext uri="{FF2B5EF4-FFF2-40B4-BE49-F238E27FC236}">
                <a16:creationId xmlns:a16="http://schemas.microsoft.com/office/drawing/2014/main" id="{973AA02F-BB14-4BEB-A454-A7473E202E72}"/>
              </a:ext>
            </a:extLst>
          </p:cNvPr>
          <p:cNvSpPr/>
          <p:nvPr/>
        </p:nvSpPr>
        <p:spPr>
          <a:xfrm>
            <a:off x="5067300" y="1536701"/>
            <a:ext cx="584200" cy="21082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55E84974-7B99-44B6-95DB-0AE9672C2C10}"/>
              </a:ext>
            </a:extLst>
          </p:cNvPr>
          <p:cNvPicPr>
            <a:picLocks noChangeAspect="1"/>
          </p:cNvPicPr>
          <p:nvPr/>
        </p:nvPicPr>
        <p:blipFill>
          <a:blip r:embed="rId3"/>
          <a:stretch>
            <a:fillRect/>
          </a:stretch>
        </p:blipFill>
        <p:spPr>
          <a:xfrm>
            <a:off x="2918865" y="6438549"/>
            <a:ext cx="485843" cy="257211"/>
          </a:xfrm>
          <a:prstGeom prst="rect">
            <a:avLst/>
          </a:prstGeom>
        </p:spPr>
      </p:pic>
      <p:sp>
        <p:nvSpPr>
          <p:cNvPr id="7" name="TextBox 6">
            <a:extLst>
              <a:ext uri="{FF2B5EF4-FFF2-40B4-BE49-F238E27FC236}">
                <a16:creationId xmlns:a16="http://schemas.microsoft.com/office/drawing/2014/main" id="{00BCC5D6-B545-47FA-A82A-A3583E5DFB59}"/>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COMMUNALITIES</a:t>
            </a:r>
          </a:p>
        </p:txBody>
      </p:sp>
    </p:spTree>
    <p:extLst>
      <p:ext uri="{BB962C8B-B14F-4D97-AF65-F5344CB8AC3E}">
        <p14:creationId xmlns:p14="http://schemas.microsoft.com/office/powerpoint/2010/main" val="1182809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3F4931C-F9FB-440B-B1BA-4D66E0860170}"/>
              </a:ext>
            </a:extLst>
          </p:cNvPr>
          <p:cNvPicPr>
            <a:picLocks noChangeAspect="1"/>
          </p:cNvPicPr>
          <p:nvPr/>
        </p:nvPicPr>
        <p:blipFill>
          <a:blip r:embed="rId2"/>
          <a:stretch>
            <a:fillRect/>
          </a:stretch>
        </p:blipFill>
        <p:spPr>
          <a:xfrm>
            <a:off x="2906200" y="412481"/>
            <a:ext cx="8021169" cy="5982535"/>
          </a:xfrm>
          <a:prstGeom prst="rect">
            <a:avLst/>
          </a:prstGeom>
        </p:spPr>
      </p:pic>
      <p:sp>
        <p:nvSpPr>
          <p:cNvPr id="11" name="TextBox 10">
            <a:extLst>
              <a:ext uri="{FF2B5EF4-FFF2-40B4-BE49-F238E27FC236}">
                <a16:creationId xmlns:a16="http://schemas.microsoft.com/office/drawing/2014/main" id="{493E50EB-A39A-4313-86FF-0F97860C9441}"/>
              </a:ext>
            </a:extLst>
          </p:cNvPr>
          <p:cNvSpPr txBox="1"/>
          <p:nvPr/>
        </p:nvSpPr>
        <p:spPr>
          <a:xfrm>
            <a:off x="7338602" y="1409822"/>
            <a:ext cx="4281898" cy="1354217"/>
          </a:xfrm>
          <a:prstGeom prst="rect">
            <a:avLst/>
          </a:prstGeom>
          <a:noFill/>
        </p:spPr>
        <p:txBody>
          <a:bodyPr wrap="square" rtlCol="0">
            <a:spAutoFit/>
          </a:bodyPr>
          <a:lstStyle/>
          <a:p>
            <a:r>
              <a:rPr lang="en-GB" dirty="0">
                <a:solidFill>
                  <a:srgbClr val="A41AE4"/>
                </a:solidFill>
              </a:rPr>
              <a:t>The proportion of variance in each item that is left </a:t>
            </a:r>
            <a:r>
              <a:rPr lang="en-GB" i="1" dirty="0">
                <a:solidFill>
                  <a:srgbClr val="A41AE4"/>
                </a:solidFill>
              </a:rPr>
              <a:t>unexplained</a:t>
            </a:r>
            <a:r>
              <a:rPr lang="en-GB" dirty="0">
                <a:solidFill>
                  <a:srgbClr val="A41AE4"/>
                </a:solidFill>
              </a:rPr>
              <a:t> by the factors is 1 minus the communality. </a:t>
            </a:r>
          </a:p>
          <a:p>
            <a:r>
              <a:rPr lang="en-GB" sz="1400" dirty="0">
                <a:solidFill>
                  <a:srgbClr val="A41AE4"/>
                </a:solidFill>
              </a:rPr>
              <a:t>e.g., 1 - 0.30 = 0.70</a:t>
            </a:r>
          </a:p>
          <a:p>
            <a:r>
              <a:rPr lang="en-GB" sz="1400" dirty="0">
                <a:solidFill>
                  <a:srgbClr val="A41AE4"/>
                </a:solidFill>
              </a:rPr>
              <a:t>70% of the variance in item 6 is left unexplained</a:t>
            </a:r>
          </a:p>
        </p:txBody>
      </p:sp>
      <p:sp>
        <p:nvSpPr>
          <p:cNvPr id="7" name="Rectangle 6">
            <a:extLst>
              <a:ext uri="{FF2B5EF4-FFF2-40B4-BE49-F238E27FC236}">
                <a16:creationId xmlns:a16="http://schemas.microsoft.com/office/drawing/2014/main" id="{784F6F5B-D766-4856-B749-EDD476E6C58D}"/>
              </a:ext>
            </a:extLst>
          </p:cNvPr>
          <p:cNvSpPr/>
          <p:nvPr/>
        </p:nvSpPr>
        <p:spPr>
          <a:xfrm>
            <a:off x="5626100" y="1536701"/>
            <a:ext cx="584200" cy="21082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B88D991B-8CBA-4FA2-8D4D-27BF186BF096}"/>
              </a:ext>
            </a:extLst>
          </p:cNvPr>
          <p:cNvPicPr>
            <a:picLocks noChangeAspect="1"/>
          </p:cNvPicPr>
          <p:nvPr/>
        </p:nvPicPr>
        <p:blipFill>
          <a:blip r:embed="rId3"/>
          <a:stretch>
            <a:fillRect/>
          </a:stretch>
        </p:blipFill>
        <p:spPr>
          <a:xfrm>
            <a:off x="2918865" y="6438549"/>
            <a:ext cx="485843" cy="257211"/>
          </a:xfrm>
          <a:prstGeom prst="rect">
            <a:avLst/>
          </a:prstGeom>
        </p:spPr>
      </p:pic>
      <p:sp>
        <p:nvSpPr>
          <p:cNvPr id="8" name="TextBox 7">
            <a:extLst>
              <a:ext uri="{FF2B5EF4-FFF2-40B4-BE49-F238E27FC236}">
                <a16:creationId xmlns:a16="http://schemas.microsoft.com/office/drawing/2014/main" id="{E35F28DC-BFB5-4A99-96DD-FCB2CFBB942D}"/>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UNIQUENESS</a:t>
            </a:r>
          </a:p>
        </p:txBody>
      </p:sp>
    </p:spTree>
    <p:extLst>
      <p:ext uri="{BB962C8B-B14F-4D97-AF65-F5344CB8AC3E}">
        <p14:creationId xmlns:p14="http://schemas.microsoft.com/office/powerpoint/2010/main" val="1158259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48C49B8-33C3-4F52-BF2E-4C511E028175}"/>
              </a:ext>
            </a:extLst>
          </p:cNvPr>
          <p:cNvPicPr>
            <a:picLocks noChangeAspect="1"/>
          </p:cNvPicPr>
          <p:nvPr/>
        </p:nvPicPr>
        <p:blipFill>
          <a:blip r:embed="rId2"/>
          <a:stretch>
            <a:fillRect/>
          </a:stretch>
        </p:blipFill>
        <p:spPr>
          <a:xfrm>
            <a:off x="2906200" y="412481"/>
            <a:ext cx="8021169" cy="5982535"/>
          </a:xfrm>
          <a:prstGeom prst="rect">
            <a:avLst/>
          </a:prstGeom>
        </p:spPr>
      </p:pic>
      <p:sp>
        <p:nvSpPr>
          <p:cNvPr id="11" name="TextBox 10">
            <a:extLst>
              <a:ext uri="{FF2B5EF4-FFF2-40B4-BE49-F238E27FC236}">
                <a16:creationId xmlns:a16="http://schemas.microsoft.com/office/drawing/2014/main" id="{493E50EB-A39A-4313-86FF-0F97860C9441}"/>
              </a:ext>
            </a:extLst>
          </p:cNvPr>
          <p:cNvSpPr txBox="1"/>
          <p:nvPr/>
        </p:nvSpPr>
        <p:spPr>
          <a:xfrm>
            <a:off x="7338602" y="1409822"/>
            <a:ext cx="4281898" cy="1754326"/>
          </a:xfrm>
          <a:prstGeom prst="rect">
            <a:avLst/>
          </a:prstGeom>
          <a:noFill/>
        </p:spPr>
        <p:txBody>
          <a:bodyPr wrap="square" rtlCol="0">
            <a:spAutoFit/>
          </a:bodyPr>
          <a:lstStyle/>
          <a:p>
            <a:r>
              <a:rPr lang="en-GB" dirty="0">
                <a:solidFill>
                  <a:srgbClr val="A41AE4"/>
                </a:solidFill>
              </a:rPr>
              <a:t>The extent to which a given item loads on to a single factor vs onto multiple factors is termed ‘complexity’. </a:t>
            </a:r>
          </a:p>
          <a:p>
            <a:r>
              <a:rPr lang="en-GB" dirty="0">
                <a:solidFill>
                  <a:srgbClr val="A41AE4"/>
                </a:solidFill>
              </a:rPr>
              <a:t>It equals 1 if an item loads only on one factor, 2 if it loads evenly on 2 factors, and so on. </a:t>
            </a:r>
            <a:endParaRPr lang="en-GB" sz="1400" dirty="0">
              <a:solidFill>
                <a:srgbClr val="A41AE4"/>
              </a:solidFill>
            </a:endParaRPr>
          </a:p>
        </p:txBody>
      </p:sp>
      <p:sp>
        <p:nvSpPr>
          <p:cNvPr id="5" name="Rectangle 4">
            <a:extLst>
              <a:ext uri="{FF2B5EF4-FFF2-40B4-BE49-F238E27FC236}">
                <a16:creationId xmlns:a16="http://schemas.microsoft.com/office/drawing/2014/main" id="{B1057B80-52F8-4291-8FFC-AF3B21F9FA65}"/>
              </a:ext>
            </a:extLst>
          </p:cNvPr>
          <p:cNvSpPr/>
          <p:nvPr/>
        </p:nvSpPr>
        <p:spPr>
          <a:xfrm>
            <a:off x="6197600" y="1536701"/>
            <a:ext cx="546100" cy="21082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A675734B-43B5-4209-A920-CFC726D6529F}"/>
              </a:ext>
            </a:extLst>
          </p:cNvPr>
          <p:cNvPicPr>
            <a:picLocks noChangeAspect="1"/>
          </p:cNvPicPr>
          <p:nvPr/>
        </p:nvPicPr>
        <p:blipFill>
          <a:blip r:embed="rId3"/>
          <a:stretch>
            <a:fillRect/>
          </a:stretch>
        </p:blipFill>
        <p:spPr>
          <a:xfrm>
            <a:off x="2918865" y="6438549"/>
            <a:ext cx="485843" cy="257211"/>
          </a:xfrm>
          <a:prstGeom prst="rect">
            <a:avLst/>
          </a:prstGeom>
        </p:spPr>
      </p:pic>
      <p:sp>
        <p:nvSpPr>
          <p:cNvPr id="8" name="TextBox 7">
            <a:extLst>
              <a:ext uri="{FF2B5EF4-FFF2-40B4-BE49-F238E27FC236}">
                <a16:creationId xmlns:a16="http://schemas.microsoft.com/office/drawing/2014/main" id="{F1F1BB60-76C3-42C7-886D-6F0159D8DADD}"/>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COMPLEXITY</a:t>
            </a:r>
          </a:p>
        </p:txBody>
      </p:sp>
    </p:spTree>
    <p:extLst>
      <p:ext uri="{BB962C8B-B14F-4D97-AF65-F5344CB8AC3E}">
        <p14:creationId xmlns:p14="http://schemas.microsoft.com/office/powerpoint/2010/main" val="2075510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71ABA2F-69E9-4566-B57A-9652F0B275D8}"/>
              </a:ext>
            </a:extLst>
          </p:cNvPr>
          <p:cNvPicPr>
            <a:picLocks noChangeAspect="1"/>
          </p:cNvPicPr>
          <p:nvPr/>
        </p:nvPicPr>
        <p:blipFill>
          <a:blip r:embed="rId2"/>
          <a:stretch>
            <a:fillRect/>
          </a:stretch>
        </p:blipFill>
        <p:spPr>
          <a:xfrm>
            <a:off x="2906200" y="412481"/>
            <a:ext cx="8021169" cy="5982535"/>
          </a:xfrm>
          <a:prstGeom prst="rect">
            <a:avLst/>
          </a:prstGeom>
        </p:spPr>
      </p:pic>
      <p:sp>
        <p:nvSpPr>
          <p:cNvPr id="10" name="TextBox 9">
            <a:extLst>
              <a:ext uri="{FF2B5EF4-FFF2-40B4-BE49-F238E27FC236}">
                <a16:creationId xmlns:a16="http://schemas.microsoft.com/office/drawing/2014/main" id="{8A3C40CD-B6C6-4273-BE13-3DB5447020D2}"/>
              </a:ext>
            </a:extLst>
          </p:cNvPr>
          <p:cNvSpPr txBox="1"/>
          <p:nvPr/>
        </p:nvSpPr>
        <p:spPr>
          <a:xfrm>
            <a:off x="7405958" y="3009482"/>
            <a:ext cx="4659042" cy="2031325"/>
          </a:xfrm>
          <a:prstGeom prst="rect">
            <a:avLst/>
          </a:prstGeom>
          <a:noFill/>
        </p:spPr>
        <p:txBody>
          <a:bodyPr wrap="square" rtlCol="0">
            <a:spAutoFit/>
          </a:bodyPr>
          <a:lstStyle/>
          <a:p>
            <a:r>
              <a:rPr lang="en-GB" dirty="0">
                <a:solidFill>
                  <a:srgbClr val="A41AE4"/>
                </a:solidFill>
              </a:rPr>
              <a:t>Square all the loadings for each factor and add them up. This gives you the “SS loadings”. </a:t>
            </a:r>
          </a:p>
          <a:p>
            <a:endParaRPr lang="en-GB" dirty="0">
              <a:solidFill>
                <a:srgbClr val="A41AE4"/>
              </a:solidFill>
            </a:endParaRPr>
          </a:p>
          <a:p>
            <a:r>
              <a:rPr lang="en-GB" dirty="0">
                <a:solidFill>
                  <a:srgbClr val="A41AE4"/>
                </a:solidFill>
              </a:rPr>
              <a:t>These are the same as the eigenvalues unless an oblique rotation is used. As the variance in each item is scaled to be 1, the total variance in the data is equal to the number of items. </a:t>
            </a:r>
          </a:p>
        </p:txBody>
      </p:sp>
      <p:sp>
        <p:nvSpPr>
          <p:cNvPr id="2" name="Rectangle 1">
            <a:extLst>
              <a:ext uri="{FF2B5EF4-FFF2-40B4-BE49-F238E27FC236}">
                <a16:creationId xmlns:a16="http://schemas.microsoft.com/office/drawing/2014/main" id="{C2BCBBA2-6170-4304-B738-4C2A80CF295E}"/>
              </a:ext>
            </a:extLst>
          </p:cNvPr>
          <p:cNvSpPr/>
          <p:nvPr/>
        </p:nvSpPr>
        <p:spPr>
          <a:xfrm>
            <a:off x="3733800" y="1524000"/>
            <a:ext cx="660400" cy="21463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5C0699FC-5F6A-463E-8040-0B41C1910E71}"/>
              </a:ext>
            </a:extLst>
          </p:cNvPr>
          <p:cNvSpPr/>
          <p:nvPr/>
        </p:nvSpPr>
        <p:spPr>
          <a:xfrm>
            <a:off x="5410200" y="4013200"/>
            <a:ext cx="558800" cy="2921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E615AC58-D23A-4AEB-8717-002173D23750}"/>
              </a:ext>
            </a:extLst>
          </p:cNvPr>
          <p:cNvCxnSpPr>
            <a:stCxn id="2" idx="2"/>
            <a:endCxn id="3" idx="1"/>
          </p:cNvCxnSpPr>
          <p:nvPr/>
        </p:nvCxnSpPr>
        <p:spPr>
          <a:xfrm>
            <a:off x="4064000" y="3670300"/>
            <a:ext cx="1346200" cy="488950"/>
          </a:xfrm>
          <a:prstGeom prst="line">
            <a:avLst/>
          </a:prstGeom>
          <a:ln>
            <a:solidFill>
              <a:srgbClr val="A41AE4"/>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DB236A3-9512-4AB6-97C3-780881DE678C}"/>
              </a:ext>
            </a:extLst>
          </p:cNvPr>
          <p:cNvPicPr>
            <a:picLocks noChangeAspect="1"/>
          </p:cNvPicPr>
          <p:nvPr/>
        </p:nvPicPr>
        <p:blipFill>
          <a:blip r:embed="rId3"/>
          <a:stretch>
            <a:fillRect/>
          </a:stretch>
        </p:blipFill>
        <p:spPr>
          <a:xfrm>
            <a:off x="2918865" y="6438549"/>
            <a:ext cx="485843" cy="257211"/>
          </a:xfrm>
          <a:prstGeom prst="rect">
            <a:avLst/>
          </a:prstGeom>
        </p:spPr>
      </p:pic>
      <p:sp>
        <p:nvSpPr>
          <p:cNvPr id="8" name="TextBox 7">
            <a:extLst>
              <a:ext uri="{FF2B5EF4-FFF2-40B4-BE49-F238E27FC236}">
                <a16:creationId xmlns:a16="http://schemas.microsoft.com/office/drawing/2014/main" id="{9A5B0410-193E-4331-BCA5-805FE3C6F857}"/>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SS Loadings &amp; “Variance Accounted For”</a:t>
            </a:r>
          </a:p>
        </p:txBody>
      </p:sp>
    </p:spTree>
    <p:extLst>
      <p:ext uri="{BB962C8B-B14F-4D97-AF65-F5344CB8AC3E}">
        <p14:creationId xmlns:p14="http://schemas.microsoft.com/office/powerpoint/2010/main" val="264825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70CDBE-8198-4526-B184-889BAED407B7}"/>
              </a:ext>
            </a:extLst>
          </p:cNvPr>
          <p:cNvPicPr>
            <a:picLocks noChangeAspect="1"/>
          </p:cNvPicPr>
          <p:nvPr/>
        </p:nvPicPr>
        <p:blipFill>
          <a:blip r:embed="rId2"/>
          <a:stretch>
            <a:fillRect/>
          </a:stretch>
        </p:blipFill>
        <p:spPr>
          <a:xfrm>
            <a:off x="2906200" y="412481"/>
            <a:ext cx="8021169" cy="5982535"/>
          </a:xfrm>
          <a:prstGeom prst="rect">
            <a:avLst/>
          </a:prstGeom>
        </p:spPr>
      </p:pic>
      <p:sp>
        <p:nvSpPr>
          <p:cNvPr id="12" name="TextBox 11">
            <a:extLst>
              <a:ext uri="{FF2B5EF4-FFF2-40B4-BE49-F238E27FC236}">
                <a16:creationId xmlns:a16="http://schemas.microsoft.com/office/drawing/2014/main" id="{E7768DC0-53D9-42C6-904C-602DA558CA6A}"/>
              </a:ext>
            </a:extLst>
          </p:cNvPr>
          <p:cNvSpPr txBox="1"/>
          <p:nvPr/>
        </p:nvSpPr>
        <p:spPr>
          <a:xfrm>
            <a:off x="7329758" y="3818756"/>
            <a:ext cx="4550916" cy="1354217"/>
          </a:xfrm>
          <a:prstGeom prst="rect">
            <a:avLst/>
          </a:prstGeom>
          <a:noFill/>
        </p:spPr>
        <p:txBody>
          <a:bodyPr wrap="square" rtlCol="0">
            <a:spAutoFit/>
          </a:bodyPr>
          <a:lstStyle/>
          <a:p>
            <a:r>
              <a:rPr lang="en-GB" dirty="0">
                <a:solidFill>
                  <a:srgbClr val="A41AE4"/>
                </a:solidFill>
              </a:rPr>
              <a:t>SS loadings divided by number of items gives the proportion of variance in the data explained by each factor</a:t>
            </a:r>
          </a:p>
          <a:p>
            <a:r>
              <a:rPr lang="en-GB" sz="1400" dirty="0">
                <a:solidFill>
                  <a:srgbClr val="A41AE4"/>
                </a:solidFill>
              </a:rPr>
              <a:t>e.g., 1.73/9 = 0.19</a:t>
            </a:r>
          </a:p>
          <a:p>
            <a:r>
              <a:rPr lang="en-GB" sz="1400" dirty="0">
                <a:solidFill>
                  <a:srgbClr val="A41AE4"/>
                </a:solidFill>
              </a:rPr>
              <a:t>19% of the variance is explained by Factor 1</a:t>
            </a:r>
          </a:p>
        </p:txBody>
      </p:sp>
      <p:sp>
        <p:nvSpPr>
          <p:cNvPr id="11" name="Rectangle 10">
            <a:extLst>
              <a:ext uri="{FF2B5EF4-FFF2-40B4-BE49-F238E27FC236}">
                <a16:creationId xmlns:a16="http://schemas.microsoft.com/office/drawing/2014/main" id="{1C7B9257-FBDF-46EF-874C-7F3089725E1E}"/>
              </a:ext>
            </a:extLst>
          </p:cNvPr>
          <p:cNvSpPr/>
          <p:nvPr/>
        </p:nvSpPr>
        <p:spPr>
          <a:xfrm flipV="1">
            <a:off x="5410199" y="4279899"/>
            <a:ext cx="1112287" cy="238796"/>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02A20D3E-4952-4F53-8BBF-214842A48A50}"/>
              </a:ext>
            </a:extLst>
          </p:cNvPr>
          <p:cNvPicPr>
            <a:picLocks noChangeAspect="1"/>
          </p:cNvPicPr>
          <p:nvPr/>
        </p:nvPicPr>
        <p:blipFill>
          <a:blip r:embed="rId3"/>
          <a:stretch>
            <a:fillRect/>
          </a:stretch>
        </p:blipFill>
        <p:spPr>
          <a:xfrm>
            <a:off x="2918865" y="6438549"/>
            <a:ext cx="485843" cy="257211"/>
          </a:xfrm>
          <a:prstGeom prst="rect">
            <a:avLst/>
          </a:prstGeom>
        </p:spPr>
      </p:pic>
      <p:sp>
        <p:nvSpPr>
          <p:cNvPr id="6" name="TextBox 5">
            <a:extLst>
              <a:ext uri="{FF2B5EF4-FFF2-40B4-BE49-F238E27FC236}">
                <a16:creationId xmlns:a16="http://schemas.microsoft.com/office/drawing/2014/main" id="{45649766-D3FE-469C-A3EF-FC72C107E4C3}"/>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SS Loadings &amp; “Variance Accounted For”</a:t>
            </a:r>
          </a:p>
        </p:txBody>
      </p:sp>
    </p:spTree>
    <p:extLst>
      <p:ext uri="{BB962C8B-B14F-4D97-AF65-F5344CB8AC3E}">
        <p14:creationId xmlns:p14="http://schemas.microsoft.com/office/powerpoint/2010/main" val="2553950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7817CB-8BEB-497F-8C9F-3F28FA94A02E}"/>
              </a:ext>
            </a:extLst>
          </p:cNvPr>
          <p:cNvPicPr>
            <a:picLocks noChangeAspect="1"/>
          </p:cNvPicPr>
          <p:nvPr/>
        </p:nvPicPr>
        <p:blipFill>
          <a:blip r:embed="rId2"/>
          <a:stretch>
            <a:fillRect/>
          </a:stretch>
        </p:blipFill>
        <p:spPr>
          <a:xfrm>
            <a:off x="2906200" y="412481"/>
            <a:ext cx="8021169" cy="5982535"/>
          </a:xfrm>
          <a:prstGeom prst="rect">
            <a:avLst/>
          </a:prstGeom>
        </p:spPr>
      </p:pic>
      <p:sp>
        <p:nvSpPr>
          <p:cNvPr id="13" name="TextBox 12">
            <a:extLst>
              <a:ext uri="{FF2B5EF4-FFF2-40B4-BE49-F238E27FC236}">
                <a16:creationId xmlns:a16="http://schemas.microsoft.com/office/drawing/2014/main" id="{03CBD6FB-C8E6-421C-B8D7-63487AB7B81B}"/>
              </a:ext>
            </a:extLst>
          </p:cNvPr>
          <p:cNvSpPr txBox="1"/>
          <p:nvPr/>
        </p:nvSpPr>
        <p:spPr>
          <a:xfrm>
            <a:off x="7329758" y="3895699"/>
            <a:ext cx="3973242" cy="1138773"/>
          </a:xfrm>
          <a:prstGeom prst="rect">
            <a:avLst/>
          </a:prstGeom>
          <a:noFill/>
        </p:spPr>
        <p:txBody>
          <a:bodyPr wrap="square" rtlCol="0">
            <a:spAutoFit/>
          </a:bodyPr>
          <a:lstStyle/>
          <a:p>
            <a:r>
              <a:rPr lang="en-GB" dirty="0">
                <a:solidFill>
                  <a:srgbClr val="A41AE4"/>
                </a:solidFill>
              </a:rPr>
              <a:t>Taking each factor sequentially, we can calculate the cumulative variance explained. </a:t>
            </a:r>
          </a:p>
          <a:p>
            <a:r>
              <a:rPr lang="en-GB" sz="1400" dirty="0">
                <a:solidFill>
                  <a:srgbClr val="A41AE4"/>
                </a:solidFill>
              </a:rPr>
              <a:t>e.g., 0.19+0.14 = 0.33</a:t>
            </a:r>
          </a:p>
        </p:txBody>
      </p:sp>
      <p:sp>
        <p:nvSpPr>
          <p:cNvPr id="3" name="Rectangle 2">
            <a:extLst>
              <a:ext uri="{FF2B5EF4-FFF2-40B4-BE49-F238E27FC236}">
                <a16:creationId xmlns:a16="http://schemas.microsoft.com/office/drawing/2014/main" id="{5C0699FC-5F6A-463E-8040-0B41C1910E71}"/>
              </a:ext>
            </a:extLst>
          </p:cNvPr>
          <p:cNvSpPr/>
          <p:nvPr/>
        </p:nvSpPr>
        <p:spPr>
          <a:xfrm flipV="1">
            <a:off x="5410199" y="4508499"/>
            <a:ext cx="1112287" cy="238796"/>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43A28AA3-C0E9-4930-B515-641C28016221}"/>
              </a:ext>
            </a:extLst>
          </p:cNvPr>
          <p:cNvPicPr>
            <a:picLocks noChangeAspect="1"/>
          </p:cNvPicPr>
          <p:nvPr/>
        </p:nvPicPr>
        <p:blipFill>
          <a:blip r:embed="rId3"/>
          <a:stretch>
            <a:fillRect/>
          </a:stretch>
        </p:blipFill>
        <p:spPr>
          <a:xfrm>
            <a:off x="2918865" y="6438549"/>
            <a:ext cx="485843" cy="257211"/>
          </a:xfrm>
          <a:prstGeom prst="rect">
            <a:avLst/>
          </a:prstGeom>
        </p:spPr>
      </p:pic>
      <p:sp>
        <p:nvSpPr>
          <p:cNvPr id="6" name="TextBox 5">
            <a:extLst>
              <a:ext uri="{FF2B5EF4-FFF2-40B4-BE49-F238E27FC236}">
                <a16:creationId xmlns:a16="http://schemas.microsoft.com/office/drawing/2014/main" id="{89EA3848-CDA2-4120-9FB3-C7588774A641}"/>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SS Loadings &amp; “Variance Accounted For”</a:t>
            </a:r>
          </a:p>
        </p:txBody>
      </p:sp>
    </p:spTree>
    <p:extLst>
      <p:ext uri="{BB962C8B-B14F-4D97-AF65-F5344CB8AC3E}">
        <p14:creationId xmlns:p14="http://schemas.microsoft.com/office/powerpoint/2010/main" val="1147962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00BBA9-B735-4D99-AF46-7911E29D27D1}"/>
              </a:ext>
            </a:extLst>
          </p:cNvPr>
          <p:cNvPicPr>
            <a:picLocks noChangeAspect="1"/>
          </p:cNvPicPr>
          <p:nvPr/>
        </p:nvPicPr>
        <p:blipFill>
          <a:blip r:embed="rId2"/>
          <a:stretch>
            <a:fillRect/>
          </a:stretch>
        </p:blipFill>
        <p:spPr>
          <a:xfrm>
            <a:off x="2906200" y="412481"/>
            <a:ext cx="8021169" cy="5982535"/>
          </a:xfrm>
          <a:prstGeom prst="rect">
            <a:avLst/>
          </a:prstGeom>
        </p:spPr>
      </p:pic>
      <p:sp>
        <p:nvSpPr>
          <p:cNvPr id="13" name="TextBox 12">
            <a:extLst>
              <a:ext uri="{FF2B5EF4-FFF2-40B4-BE49-F238E27FC236}">
                <a16:creationId xmlns:a16="http://schemas.microsoft.com/office/drawing/2014/main" id="{03CBD6FB-C8E6-421C-B8D7-63487AB7B81B}"/>
              </a:ext>
            </a:extLst>
          </p:cNvPr>
          <p:cNvSpPr txBox="1"/>
          <p:nvPr/>
        </p:nvSpPr>
        <p:spPr>
          <a:xfrm>
            <a:off x="7329758" y="3895699"/>
            <a:ext cx="3973242" cy="1631216"/>
          </a:xfrm>
          <a:prstGeom prst="rect">
            <a:avLst/>
          </a:prstGeom>
          <a:noFill/>
        </p:spPr>
        <p:txBody>
          <a:bodyPr wrap="square" rtlCol="0">
            <a:spAutoFit/>
          </a:bodyPr>
          <a:lstStyle/>
          <a:p>
            <a:r>
              <a:rPr lang="en-GB" dirty="0">
                <a:solidFill>
                  <a:srgbClr val="A41AE4"/>
                </a:solidFill>
              </a:rPr>
              <a:t>Out of the total variance explained by all factors, we can calculate the proportion of this that is explained by each factor. </a:t>
            </a:r>
          </a:p>
          <a:p>
            <a:r>
              <a:rPr lang="en-GB" sz="1400" dirty="0">
                <a:solidFill>
                  <a:srgbClr val="A41AE4"/>
                </a:solidFill>
              </a:rPr>
              <a:t>e.g., 0.19/0.33 = 0.57</a:t>
            </a:r>
          </a:p>
          <a:p>
            <a:endParaRPr lang="en-GB" sz="1400" dirty="0">
              <a:solidFill>
                <a:srgbClr val="A41AE4"/>
              </a:solidFill>
            </a:endParaRPr>
          </a:p>
          <a:p>
            <a:r>
              <a:rPr lang="en-GB" dirty="0">
                <a:solidFill>
                  <a:srgbClr val="A41AE4"/>
                </a:solidFill>
              </a:rPr>
              <a:t>We can see this cumulatively too</a:t>
            </a:r>
          </a:p>
        </p:txBody>
      </p:sp>
      <p:sp>
        <p:nvSpPr>
          <p:cNvPr id="3" name="Rectangle 2">
            <a:extLst>
              <a:ext uri="{FF2B5EF4-FFF2-40B4-BE49-F238E27FC236}">
                <a16:creationId xmlns:a16="http://schemas.microsoft.com/office/drawing/2014/main" id="{5C0699FC-5F6A-463E-8040-0B41C1910E71}"/>
              </a:ext>
            </a:extLst>
          </p:cNvPr>
          <p:cNvSpPr/>
          <p:nvPr/>
        </p:nvSpPr>
        <p:spPr>
          <a:xfrm flipV="1">
            <a:off x="5410199" y="4724400"/>
            <a:ext cx="1112287" cy="480095"/>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1B864036-784F-4D0F-91CA-91DC2F7E024E}"/>
              </a:ext>
            </a:extLst>
          </p:cNvPr>
          <p:cNvPicPr>
            <a:picLocks noChangeAspect="1"/>
          </p:cNvPicPr>
          <p:nvPr/>
        </p:nvPicPr>
        <p:blipFill>
          <a:blip r:embed="rId3"/>
          <a:stretch>
            <a:fillRect/>
          </a:stretch>
        </p:blipFill>
        <p:spPr>
          <a:xfrm>
            <a:off x="2918865" y="6438549"/>
            <a:ext cx="485843" cy="257211"/>
          </a:xfrm>
          <a:prstGeom prst="rect">
            <a:avLst/>
          </a:prstGeom>
        </p:spPr>
      </p:pic>
      <p:sp>
        <p:nvSpPr>
          <p:cNvPr id="6" name="TextBox 5">
            <a:extLst>
              <a:ext uri="{FF2B5EF4-FFF2-40B4-BE49-F238E27FC236}">
                <a16:creationId xmlns:a16="http://schemas.microsoft.com/office/drawing/2014/main" id="{172AD8B4-F980-452B-8509-A29BA1A8D10A}"/>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SS Loadings &amp; “Variance Accounted For”</a:t>
            </a:r>
          </a:p>
        </p:txBody>
      </p:sp>
    </p:spTree>
    <p:extLst>
      <p:ext uri="{BB962C8B-B14F-4D97-AF65-F5344CB8AC3E}">
        <p14:creationId xmlns:p14="http://schemas.microsoft.com/office/powerpoint/2010/main" val="744628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2755</TotalTime>
  <Words>1463</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Calibri Light</vt:lpstr>
      <vt:lpstr>Courier New</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Josiah King</dc:creator>
  <cp:lastModifiedBy>Josiah King</cp:lastModifiedBy>
  <cp:revision>36</cp:revision>
  <dcterms:created xsi:type="dcterms:W3CDTF">2024-02-20T20:39:58Z</dcterms:created>
  <dcterms:modified xsi:type="dcterms:W3CDTF">2025-09-08T17:24:54Z</dcterms:modified>
</cp:coreProperties>
</file>