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87CF-F1C9-448F-A9EE-741426DF0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7E620-471A-4476-84B6-EF237F826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7FF7C-9826-4AFD-AEAF-3C4E6042B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FA17-997A-491E-8292-BAB2245289D1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7393C-74D6-47A1-9D20-882612F1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69802-7940-4D1F-8324-E13F3CA2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52C0-526F-44E1-9E7D-4E18E6DA5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66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A945-28F6-4D52-B422-FDA1F288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07B70-1B5D-41DB-8158-31EE7114D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3A188-2868-44CB-BFAF-BDBE5ACE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FA17-997A-491E-8292-BAB2245289D1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19C54-660A-494B-9772-C458A915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36851-4E1C-4CB8-BFC9-B744B922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52C0-526F-44E1-9E7D-4E18E6DA5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10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7C07AE-9FA7-4DEC-B344-653BF7354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01A7A-9732-4CDB-B116-612FDFCC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3E5E6-A3F5-4005-8193-BFC698BB3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FA17-997A-491E-8292-BAB2245289D1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6015C-9C63-4074-BB23-06EC628C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A1E9F-48A2-4AB9-B158-6BDA7CE1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52C0-526F-44E1-9E7D-4E18E6DA5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12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96A39-8881-4DDD-BB44-42F6882A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0B178-2FD9-4D10-AB35-59340A0F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3E050-E332-4BDA-ABDD-564812E3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FA17-997A-491E-8292-BAB2245289D1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6CE0B-85C6-45B0-ADD3-F47EA7E39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78226-4810-4424-AF0A-867013B13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52C0-526F-44E1-9E7D-4E18E6DA5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73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82F6-77FD-43B5-97FB-091432A49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4EF52-E845-475E-B1B9-7F43CFD6F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64715-B8B8-45BC-94C5-148B8FE1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FA17-997A-491E-8292-BAB2245289D1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A74C8-8508-4B74-A729-935F364D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8FAEE-1B11-4A6B-961A-338237F2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52C0-526F-44E1-9E7D-4E18E6DA5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21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E75D-97FC-4C8F-A271-F8C933EE8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BD3C7-9041-40B6-A151-F18B95466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B188C-B9CA-4ED6-B207-F79B01DFE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F7248-7C61-4D32-93CF-CAE82CA6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FA17-997A-491E-8292-BAB2245289D1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4ED54-43F3-4104-99DB-9C924DAA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DEB15-6BDB-4D17-A2C6-A199C455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52C0-526F-44E1-9E7D-4E18E6DA5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84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04124-5064-4F32-9AE0-B292DD570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91974-DE1F-469C-843B-34D5BD6CC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87013-8E38-4D01-92D3-BFB8750C1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DEC94F-8D54-444B-AA32-6748F3682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FF08E-215D-48AF-9D83-D4B2AEB25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68EFD-816C-467F-8A08-7A62F8AD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FA17-997A-491E-8292-BAB2245289D1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8D077-5417-46E7-8862-E821EF27D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0668D-549B-45FB-8D21-C4A48EF2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52C0-526F-44E1-9E7D-4E18E6DA5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28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CB059-3E5E-4AF6-9A54-B8C245DEE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B06932-0EAB-4F24-BEFC-7FABB682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FA17-997A-491E-8292-BAB2245289D1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FB0BB-64E0-43B3-893D-3E1CE54B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EBF5D-D980-4B4D-8414-2B2B4927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52C0-526F-44E1-9E7D-4E18E6DA5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68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861581-0DB6-45C1-AFAA-8B0489A1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FA17-997A-491E-8292-BAB2245289D1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85AD74-0618-40CD-8E17-2E01A6D8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B66AA-E446-4412-8275-CFCD657E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52C0-526F-44E1-9E7D-4E18E6DA5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93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1449-A9BF-4B13-A32B-1904F702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BCFC6-0462-4F83-B29C-FD63218FA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16CA0-7895-4127-A8D6-60C671B51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AF11C-95E6-4EA2-ACB0-8033BDFA7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FA17-997A-491E-8292-BAB2245289D1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6F0F0-DDB9-423E-A67B-0FDE1F10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E640E-C1EC-4118-B92F-3A5E5138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52C0-526F-44E1-9E7D-4E18E6DA5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81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21F5-880E-4786-B1B2-3C9BDF875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362361-3B96-4699-9F61-FDBC1399A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A3B21-76CA-45E4-8E49-EA5DAA9AD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B150D-3523-4F6D-AF6B-ECA271B7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FA17-997A-491E-8292-BAB2245289D1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7A065-D113-409A-839A-7B482A7B7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BB0B5-DE52-4A88-B283-8EBD1FE4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52C0-526F-44E1-9E7D-4E18E6DA5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30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CBE70-9319-4549-BEB1-3C418738D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294FC-4A63-4DC3-87EF-B9560BABB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3CA74-7129-4A74-9B6B-B2930BA1D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DFA17-997A-491E-8292-BAB2245289D1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EEDFE-B242-4D55-8C62-0848F9FEE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65D52-AF7F-4F2D-BC85-186C460B6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C52C0-526F-44E1-9E7D-4E18E6DA5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1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A92C4B-A3A7-4835-8E2D-A9A14CF55A36}"/>
              </a:ext>
            </a:extLst>
          </p:cNvPr>
          <p:cNvSpPr txBox="1"/>
          <p:nvPr/>
        </p:nvSpPr>
        <p:spPr>
          <a:xfrm>
            <a:off x="101600" y="104213"/>
            <a:ext cx="551180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effectLst/>
                <a:latin typeface="Goudy Old Style" panose="02020502050305020303" pitchFamily="18" charset="0"/>
              </a:rPr>
              <a:t>things that capture lots of constructs</a:t>
            </a:r>
            <a:endParaRPr lang="en-GB" sz="2800" b="0" dirty="0">
              <a:effectLst/>
              <a:latin typeface="Goudy Old Style" panose="02020502050305020303" pitchFamily="18" charset="0"/>
            </a:endParaRPr>
          </a:p>
          <a:p>
            <a:endParaRPr lang="en-GB" sz="2800" i="1" dirty="0">
              <a:latin typeface="Goudy Old Style" panose="02020502050305020303" pitchFamily="18" charset="0"/>
            </a:endParaRPr>
          </a:p>
          <a:p>
            <a:endParaRPr lang="en-GB" sz="2800" b="0" i="1" dirty="0">
              <a:effectLst/>
              <a:latin typeface="Goudy Old Style" panose="02020502050305020303" pitchFamily="18" charset="0"/>
            </a:endParaRPr>
          </a:p>
          <a:p>
            <a:endParaRPr lang="en-GB" sz="2800" b="0" i="1" dirty="0">
              <a:effectLst/>
              <a:latin typeface="Goudy Old Style" panose="020205020503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F809BA-8904-4BA3-AB79-67F500F573C6}"/>
              </a:ext>
            </a:extLst>
          </p:cNvPr>
          <p:cNvSpPr txBox="1"/>
          <p:nvPr/>
        </p:nvSpPr>
        <p:spPr>
          <a:xfrm>
            <a:off x="6155267" y="119250"/>
            <a:ext cx="5630333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effectLst/>
                <a:latin typeface="Goudy Old Style" panose="02020502050305020303" pitchFamily="18" charset="0"/>
              </a:rPr>
              <a:t>things that capture a single (often, but not necessarily, unidimensional) construct</a:t>
            </a:r>
            <a:endParaRPr lang="en-GB" sz="2800" b="0" dirty="0">
              <a:effectLst/>
              <a:latin typeface="Goudy Old Style" panose="02020502050305020303" pitchFamily="18" charset="0"/>
            </a:endParaRPr>
          </a:p>
          <a:p>
            <a:endParaRPr lang="en-GB" sz="2800" b="0" i="1" dirty="0">
              <a:effectLst/>
              <a:latin typeface="Goudy Old Style" panose="02020502050305020303" pitchFamily="18" charset="0"/>
            </a:endParaRPr>
          </a:p>
          <a:p>
            <a:endParaRPr lang="en-GB" sz="2800" b="0" i="1" dirty="0">
              <a:effectLst/>
              <a:latin typeface="Goudy Old Style" panose="020205020503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EF357-017B-4356-83E6-6E62049B724B}"/>
              </a:ext>
            </a:extLst>
          </p:cNvPr>
          <p:cNvSpPr txBox="1"/>
          <p:nvPr/>
        </p:nvSpPr>
        <p:spPr>
          <a:xfrm>
            <a:off x="101600" y="2279067"/>
            <a:ext cx="5630333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effectLst/>
                <a:latin typeface="Goudy Old Style" panose="02020502050305020303" pitchFamily="18" charset="0"/>
              </a:rPr>
              <a:t>individual things that each elicit a participant's input</a:t>
            </a:r>
            <a:endParaRPr lang="en-GB" sz="2800" b="0" dirty="0">
              <a:effectLst/>
              <a:latin typeface="Goudy Old Style" panose="02020502050305020303" pitchFamily="18" charset="0"/>
            </a:endParaRPr>
          </a:p>
          <a:p>
            <a:endParaRPr lang="en-GB" sz="2800" b="0" i="1" dirty="0">
              <a:effectLst/>
              <a:latin typeface="Goudy Old Style" panose="02020502050305020303" pitchFamily="18" charset="0"/>
            </a:endParaRPr>
          </a:p>
          <a:p>
            <a:endParaRPr lang="en-GB" sz="2800" b="0" i="1" dirty="0">
              <a:effectLst/>
              <a:latin typeface="Goudy Old Style" panose="020205020503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11245-E09C-45A9-A15C-EEDC85D82054}"/>
              </a:ext>
            </a:extLst>
          </p:cNvPr>
          <p:cNvSpPr txBox="1"/>
          <p:nvPr/>
        </p:nvSpPr>
        <p:spPr>
          <a:xfrm>
            <a:off x="6155266" y="2540677"/>
            <a:ext cx="5630333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effectLst/>
                <a:latin typeface="Goudy Old Style" panose="02020502050305020303" pitchFamily="18" charset="0"/>
              </a:rPr>
              <a:t>ways in which each participant input on each individual thing </a:t>
            </a:r>
            <a:r>
              <a:rPr lang="en-GB" sz="2800" b="1" dirty="0">
                <a:latin typeface="Goudy Old Style" panose="02020502050305020303" pitchFamily="18" charset="0"/>
              </a:rPr>
              <a:t>is</a:t>
            </a:r>
            <a:r>
              <a:rPr lang="en-GB" sz="2800" b="1" dirty="0">
                <a:effectLst/>
                <a:latin typeface="Goudy Old Style" panose="02020502050305020303" pitchFamily="18" charset="0"/>
              </a:rPr>
              <a:t> translated to numbers</a:t>
            </a:r>
            <a:endParaRPr lang="en-GB" sz="2800" b="0" dirty="0">
              <a:effectLst/>
              <a:latin typeface="Goudy Old Style" panose="02020502050305020303" pitchFamily="18" charset="0"/>
            </a:endParaRPr>
          </a:p>
          <a:p>
            <a:endParaRPr lang="en-GB" sz="2800" b="0" i="1" dirty="0">
              <a:effectLst/>
              <a:latin typeface="Goudy Old Style" panose="02020502050305020303" pitchFamily="18" charset="0"/>
            </a:endParaRPr>
          </a:p>
          <a:p>
            <a:endParaRPr lang="en-GB" sz="2800" b="0" i="1" dirty="0">
              <a:effectLst/>
              <a:latin typeface="Goudy Old Style" panose="020205020503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FCD06A-3B25-42EB-9B4F-5B60985FF944}"/>
              </a:ext>
            </a:extLst>
          </p:cNvPr>
          <p:cNvSpPr txBox="1"/>
          <p:nvPr/>
        </p:nvSpPr>
        <p:spPr>
          <a:xfrm>
            <a:off x="84665" y="4310392"/>
            <a:ext cx="563033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effectLst/>
                <a:latin typeface="Goudy Old Style" panose="02020502050305020303" pitchFamily="18" charset="0"/>
              </a:rPr>
              <a:t>analytical outcomes</a:t>
            </a:r>
            <a:endParaRPr lang="en-GB" sz="2800" b="0" dirty="0">
              <a:effectLst/>
              <a:latin typeface="Goudy Old Style" panose="02020502050305020303" pitchFamily="18" charset="0"/>
            </a:endParaRPr>
          </a:p>
          <a:p>
            <a:endParaRPr lang="en-GB" sz="2800" b="0" i="1" dirty="0">
              <a:effectLst/>
              <a:latin typeface="Goudy Old Style" panose="020205020503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AA3323-E155-4B66-ACA5-2A4D31E8E430}"/>
              </a:ext>
            </a:extLst>
          </p:cNvPr>
          <p:cNvSpPr txBox="1"/>
          <p:nvPr/>
        </p:nvSpPr>
        <p:spPr>
          <a:xfrm>
            <a:off x="270933" y="5433776"/>
            <a:ext cx="11582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Goudy Old Style" panose="02020502050305020303" pitchFamily="18" charset="0"/>
              </a:rPr>
              <a:t>scale, battery, response options, protocol, measure, instrument, response scale, question, test, prompt,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effectLst/>
                <a:latin typeface="Goudy Old Style" panose="02020502050305020303" pitchFamily="18" charset="0"/>
              </a:rPr>
              <a:t>likert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Goudy Old Style" panose="02020502050305020303" pitchFamily="18" charset="0"/>
              </a:rPr>
              <a:t> scale, variable, survey, questionnaire, score, item, multi-item measure, response, statement, subscale </a:t>
            </a:r>
          </a:p>
        </p:txBody>
      </p:sp>
    </p:spTree>
    <p:extLst>
      <p:ext uri="{BB962C8B-B14F-4D97-AF65-F5344CB8AC3E}">
        <p14:creationId xmlns:p14="http://schemas.microsoft.com/office/powerpoint/2010/main" val="142043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A92C4B-A3A7-4835-8E2D-A9A14CF55A36}"/>
              </a:ext>
            </a:extLst>
          </p:cNvPr>
          <p:cNvSpPr txBox="1"/>
          <p:nvPr/>
        </p:nvSpPr>
        <p:spPr>
          <a:xfrm>
            <a:off x="101600" y="104213"/>
            <a:ext cx="551180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effectLst/>
                <a:latin typeface="Goudy Old Style" panose="02020502050305020303" pitchFamily="18" charset="0"/>
              </a:rPr>
              <a:t>things that capture lots of constructs</a:t>
            </a:r>
            <a:endParaRPr lang="en-GB" sz="2800" b="0" dirty="0">
              <a:effectLst/>
              <a:latin typeface="Goudy Old Style" panose="02020502050305020303" pitchFamily="18" charset="0"/>
            </a:endParaRPr>
          </a:p>
          <a:p>
            <a:r>
              <a:rPr lang="en-GB" sz="2800" b="0" i="1" dirty="0">
                <a:effectLst/>
                <a:latin typeface="Goudy Old Style" panose="02020502050305020303" pitchFamily="18" charset="0"/>
              </a:rPr>
              <a:t>survey, questionnaire, battery, instrument, test, protocol</a:t>
            </a:r>
          </a:p>
          <a:p>
            <a:endParaRPr lang="en-GB" sz="2800" b="0" i="1" dirty="0">
              <a:effectLst/>
              <a:latin typeface="Goudy Old Style" panose="020205020503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F809BA-8904-4BA3-AB79-67F500F573C6}"/>
              </a:ext>
            </a:extLst>
          </p:cNvPr>
          <p:cNvSpPr txBox="1"/>
          <p:nvPr/>
        </p:nvSpPr>
        <p:spPr>
          <a:xfrm>
            <a:off x="6155267" y="119250"/>
            <a:ext cx="5630333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effectLst/>
                <a:latin typeface="Goudy Old Style" panose="02020502050305020303" pitchFamily="18" charset="0"/>
              </a:rPr>
              <a:t>things that capture a single (often, but not necessarily, unidimensional) construct</a:t>
            </a:r>
            <a:endParaRPr lang="en-GB" sz="2800" b="0" dirty="0">
              <a:effectLst/>
              <a:latin typeface="Goudy Old Style" panose="02020502050305020303" pitchFamily="18" charset="0"/>
            </a:endParaRPr>
          </a:p>
          <a:p>
            <a:r>
              <a:rPr lang="en-GB" sz="2800" b="0" i="1" dirty="0">
                <a:effectLst/>
                <a:latin typeface="Goudy Old Style" panose="02020502050305020303" pitchFamily="18" charset="0"/>
              </a:rPr>
              <a:t>scale, subscale, multi-item measure, measure, test, instrument</a:t>
            </a:r>
            <a:endParaRPr lang="en-GB" sz="2800" b="0" dirty="0">
              <a:effectLst/>
              <a:latin typeface="Goudy Old Style" panose="020205020503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EF357-017B-4356-83E6-6E62049B724B}"/>
              </a:ext>
            </a:extLst>
          </p:cNvPr>
          <p:cNvSpPr txBox="1"/>
          <p:nvPr/>
        </p:nvSpPr>
        <p:spPr>
          <a:xfrm>
            <a:off x="101600" y="2279067"/>
            <a:ext cx="5630333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effectLst/>
                <a:latin typeface="Goudy Old Style" panose="02020502050305020303" pitchFamily="18" charset="0"/>
              </a:rPr>
              <a:t>individual things that each elicit a participant's input</a:t>
            </a:r>
            <a:endParaRPr lang="en-GB" sz="2800" b="0" dirty="0">
              <a:effectLst/>
              <a:latin typeface="Goudy Old Style" panose="02020502050305020303" pitchFamily="18" charset="0"/>
            </a:endParaRPr>
          </a:p>
          <a:p>
            <a:r>
              <a:rPr lang="en-GB" sz="2800" b="0" i="1" dirty="0">
                <a:effectLst/>
                <a:latin typeface="Goudy Old Style" panose="02020502050305020303" pitchFamily="18" charset="0"/>
              </a:rPr>
              <a:t>item, question, statement, prompt, measure</a:t>
            </a:r>
          </a:p>
          <a:p>
            <a:endParaRPr lang="en-GB" sz="2800" b="0" dirty="0">
              <a:effectLst/>
              <a:latin typeface="Goudy Old Style" panose="020205020503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11245-E09C-45A9-A15C-EEDC85D82054}"/>
              </a:ext>
            </a:extLst>
          </p:cNvPr>
          <p:cNvSpPr txBox="1"/>
          <p:nvPr/>
        </p:nvSpPr>
        <p:spPr>
          <a:xfrm>
            <a:off x="6155266" y="2540677"/>
            <a:ext cx="5630333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effectLst/>
                <a:latin typeface="Goudy Old Style" panose="02020502050305020303" pitchFamily="18" charset="0"/>
              </a:rPr>
              <a:t>ways in which each participant input on each individual thing </a:t>
            </a:r>
            <a:r>
              <a:rPr lang="en-GB" sz="2800" b="1" dirty="0">
                <a:latin typeface="Goudy Old Style" panose="02020502050305020303" pitchFamily="18" charset="0"/>
              </a:rPr>
              <a:t>is</a:t>
            </a:r>
            <a:r>
              <a:rPr lang="en-GB" sz="2800" b="1" dirty="0">
                <a:effectLst/>
                <a:latin typeface="Goudy Old Style" panose="02020502050305020303" pitchFamily="18" charset="0"/>
              </a:rPr>
              <a:t> translated to numbers</a:t>
            </a:r>
            <a:endParaRPr lang="en-GB" sz="2800" b="0" dirty="0">
              <a:effectLst/>
              <a:latin typeface="Goudy Old Style" panose="02020502050305020303" pitchFamily="18" charset="0"/>
            </a:endParaRPr>
          </a:p>
          <a:p>
            <a:r>
              <a:rPr lang="en-GB" sz="2800" b="0" i="1" dirty="0">
                <a:effectLst/>
                <a:latin typeface="Goudy Old Style" panose="02020502050305020303" pitchFamily="18" charset="0"/>
              </a:rPr>
              <a:t>scale, response scale, </a:t>
            </a:r>
            <a:r>
              <a:rPr lang="en-GB" sz="2800" b="0" i="1" dirty="0" err="1">
                <a:effectLst/>
                <a:latin typeface="Goudy Old Style" panose="02020502050305020303" pitchFamily="18" charset="0"/>
              </a:rPr>
              <a:t>likert</a:t>
            </a:r>
            <a:r>
              <a:rPr lang="en-GB" sz="2800" b="0" i="1" dirty="0">
                <a:effectLst/>
                <a:latin typeface="Goudy Old Style" panose="02020502050305020303" pitchFamily="18" charset="0"/>
              </a:rPr>
              <a:t> scale, response options</a:t>
            </a:r>
            <a:endParaRPr lang="en-GB" sz="2800" b="0" dirty="0">
              <a:effectLst/>
              <a:latin typeface="Goudy Old Style" panose="020205020503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FCD06A-3B25-42EB-9B4F-5B60985FF944}"/>
              </a:ext>
            </a:extLst>
          </p:cNvPr>
          <p:cNvSpPr txBox="1"/>
          <p:nvPr/>
        </p:nvSpPr>
        <p:spPr>
          <a:xfrm>
            <a:off x="84665" y="4310392"/>
            <a:ext cx="563033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effectLst/>
                <a:latin typeface="Goudy Old Style" panose="02020502050305020303" pitchFamily="18" charset="0"/>
              </a:rPr>
              <a:t>analytical outcomes</a:t>
            </a:r>
            <a:endParaRPr lang="en-GB" sz="2800" b="0" dirty="0">
              <a:effectLst/>
              <a:latin typeface="Goudy Old Style" panose="02020502050305020303" pitchFamily="18" charset="0"/>
            </a:endParaRPr>
          </a:p>
          <a:p>
            <a:r>
              <a:rPr lang="en-GB" sz="2800" b="0" i="1" dirty="0">
                <a:effectLst/>
                <a:latin typeface="Goudy Old Style" panose="02020502050305020303" pitchFamily="18" charset="0"/>
              </a:rPr>
              <a:t>variable, score, response</a:t>
            </a:r>
            <a:endParaRPr lang="en-GB" sz="2800" b="0" dirty="0">
              <a:effectLst/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67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180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Goudy Old Style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Josiah King</dc:creator>
  <cp:lastModifiedBy>Josiah King</cp:lastModifiedBy>
  <cp:revision>4</cp:revision>
  <dcterms:created xsi:type="dcterms:W3CDTF">2025-10-27T09:15:42Z</dcterms:created>
  <dcterms:modified xsi:type="dcterms:W3CDTF">2025-10-27T09:37:17Z</dcterms:modified>
</cp:coreProperties>
</file>