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blipFill>
                <a:blip r:embed="rId6"/>
                <a:stretch>
                  <a:fillRect l="-914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85591" y="3268078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2073182" y="3548069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67528" y="1650078"/>
            <a:ext cx="6177713" cy="1603967"/>
            <a:chOff x="2568270" y="990377"/>
            <a:chExt cx="6177713" cy="402541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solidFill>
              <a:schemeClr val="accent2"/>
            </a:soli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solidFill>
              <a:schemeClr val="accent6"/>
            </a:solidFill>
          </p:grpSpPr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625299" y="3447712"/>
              <a:ext cx="417102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Tom</a:t>
              </a:r>
              <a:endParaRPr lang="en-GB" sz="1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25300" y="990377"/>
              <a:ext cx="500458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Josiah</a:t>
              </a:r>
              <a:endParaRPr lang="en-GB" sz="10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488560" y="2058855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2560198" y="1025290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Days|Department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/ID)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575481" y="2941631"/>
            <a:ext cx="6177713" cy="1517813"/>
            <a:chOff x="2568270" y="1206595"/>
            <a:chExt cx="6177713" cy="3809196"/>
          </a:xfrm>
          <a:noFill/>
        </p:grpSpPr>
        <p:cxnSp>
          <p:nvCxnSpPr>
            <p:cNvPr id="123" name="Straight Connector 122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grpFill/>
          </p:grpSpPr>
          <p:sp>
            <p:nvSpPr>
              <p:cNvPr id="187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  <a:grpFill/>
          </p:grpSpPr>
          <p:sp>
            <p:nvSpPr>
              <p:cNvPr id="160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grpFill/>
          </p:grpSpPr>
          <p:sp>
            <p:nvSpPr>
              <p:cNvPr id="13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2564141" y="3752138"/>
            <a:ext cx="6059978" cy="64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/>
          <p:cNvGrpSpPr/>
          <p:nvPr/>
        </p:nvGrpSpPr>
        <p:grpSpPr>
          <a:xfrm rot="210749">
            <a:off x="3300910" y="3355161"/>
            <a:ext cx="4147789" cy="421425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355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277072" y="3646051"/>
            <a:ext cx="4150085" cy="966348"/>
            <a:chOff x="3003268" y="2138523"/>
            <a:chExt cx="4150085" cy="2425206"/>
          </a:xfrm>
          <a:noFill/>
        </p:grpSpPr>
        <p:sp>
          <p:nvSpPr>
            <p:cNvPr id="328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327978" y="4307998"/>
            <a:ext cx="4147789" cy="471925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319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13" name="Straight Connector 312"/>
          <p:cNvCxnSpPr/>
          <p:nvPr/>
        </p:nvCxnSpPr>
        <p:spPr>
          <a:xfrm flipV="1">
            <a:off x="2563778" y="4037336"/>
            <a:ext cx="6052388" cy="5672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571731" y="3595733"/>
            <a:ext cx="5961563" cy="5299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571731" y="4186990"/>
            <a:ext cx="6044435" cy="6859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2571731" y="3243184"/>
            <a:ext cx="6064091" cy="47701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363"/>
          <p:cNvSpPr/>
          <p:nvPr/>
        </p:nvSpPr>
        <p:spPr>
          <a:xfrm>
            <a:off x="1469222" y="3279174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1469404" y="3649499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8786551" y="1938747"/>
            <a:ext cx="1215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Psychology</a:t>
            </a:r>
            <a:endParaRPr lang="en-GB" dirty="0"/>
          </a:p>
        </p:txBody>
      </p:sp>
      <p:sp>
        <p:nvSpPr>
          <p:cNvPr id="367" name="TextBox 366"/>
          <p:cNvSpPr txBox="1"/>
          <p:nvPr/>
        </p:nvSpPr>
        <p:spPr>
          <a:xfrm>
            <a:off x="8768945" y="3069379"/>
            <a:ext cx="114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Linguistics</a:t>
            </a:r>
            <a:endParaRPr lang="en-GB" dirty="0"/>
          </a:p>
        </p:txBody>
      </p:sp>
      <p:sp>
        <p:nvSpPr>
          <p:cNvPr id="368" name="TextBox 367"/>
          <p:cNvSpPr txBox="1"/>
          <p:nvPr/>
        </p:nvSpPr>
        <p:spPr>
          <a:xfrm>
            <a:off x="8758009" y="3557991"/>
            <a:ext cx="1297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Engineering</a:t>
            </a:r>
            <a:endParaRPr lang="en-GB" dirty="0"/>
          </a:p>
        </p:txBody>
      </p:sp>
      <p:sp>
        <p:nvSpPr>
          <p:cNvPr id="369" name="Freeform 368"/>
          <p:cNvSpPr/>
          <p:nvPr/>
        </p:nvSpPr>
        <p:spPr>
          <a:xfrm>
            <a:off x="110629" y="1853130"/>
            <a:ext cx="1581068" cy="341329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83434" y="2785050"/>
            <a:ext cx="7055368" cy="79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69" idx="2"/>
          </p:cNvCxnSpPr>
          <p:nvPr/>
        </p:nvCxnSpPr>
        <p:spPr>
          <a:xfrm flipH="1">
            <a:off x="110638" y="3583030"/>
            <a:ext cx="2472796" cy="44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241915" y="2753833"/>
            <a:ext cx="193480" cy="818707"/>
          </a:xfrm>
          <a:custGeom>
            <a:avLst/>
            <a:gdLst>
              <a:gd name="connsiteX0" fmla="*/ 108420 w 193480"/>
              <a:gd name="connsiteY0" fmla="*/ 818707 h 818707"/>
              <a:gd name="connsiteX1" fmla="*/ 2094 w 193480"/>
              <a:gd name="connsiteY1" fmla="*/ 393404 h 818707"/>
              <a:gd name="connsiteX2" fmla="*/ 193480 w 193480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80" h="818707">
                <a:moveTo>
                  <a:pt x="108420" y="818707"/>
                </a:moveTo>
                <a:cubicBezTo>
                  <a:pt x="48168" y="674281"/>
                  <a:pt x="-12083" y="529855"/>
                  <a:pt x="2094" y="393404"/>
                </a:cubicBezTo>
                <a:cubicBezTo>
                  <a:pt x="16271" y="256953"/>
                  <a:pt x="104875" y="128476"/>
                  <a:pt x="19348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84455" y="3625702"/>
            <a:ext cx="119043" cy="340242"/>
          </a:xfrm>
          <a:custGeom>
            <a:avLst/>
            <a:gdLst>
              <a:gd name="connsiteX0" fmla="*/ 55247 w 119043"/>
              <a:gd name="connsiteY0" fmla="*/ 0 h 340242"/>
              <a:gd name="connsiteX1" fmla="*/ 2085 w 119043"/>
              <a:gd name="connsiteY1" fmla="*/ 180754 h 340242"/>
              <a:gd name="connsiteX2" fmla="*/ 119043 w 119043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3" h="340242">
                <a:moveTo>
                  <a:pt x="55247" y="0"/>
                </a:moveTo>
                <a:cubicBezTo>
                  <a:pt x="23349" y="62023"/>
                  <a:pt x="-8548" y="124047"/>
                  <a:pt x="2085" y="180754"/>
                </a:cubicBezTo>
                <a:cubicBezTo>
                  <a:pt x="12718" y="237461"/>
                  <a:pt x="65880" y="288851"/>
                  <a:pt x="119043" y="340242"/>
                </a:cubicBezTo>
              </a:path>
            </a:pathLst>
          </a:custGeom>
          <a:noFill/>
          <a:ln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3" idx="2"/>
          </p:cNvCxnSpPr>
          <p:nvPr/>
        </p:nvCxnSpPr>
        <p:spPr>
          <a:xfrm flipH="1" flipV="1">
            <a:off x="1488566" y="2778542"/>
            <a:ext cx="1074759" cy="97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64" idx="2"/>
          </p:cNvCxnSpPr>
          <p:nvPr/>
        </p:nvCxnSpPr>
        <p:spPr>
          <a:xfrm flipH="1">
            <a:off x="1469228" y="3997693"/>
            <a:ext cx="1104473" cy="1168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65" idx="2"/>
          </p:cNvCxnSpPr>
          <p:nvPr/>
        </p:nvCxnSpPr>
        <p:spPr>
          <a:xfrm flipH="1" flipV="1">
            <a:off x="1469410" y="4369186"/>
            <a:ext cx="1114024" cy="2553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126151" y="3593805"/>
            <a:ext cx="298612" cy="744279"/>
          </a:xfrm>
          <a:custGeom>
            <a:avLst/>
            <a:gdLst>
              <a:gd name="connsiteX0" fmla="*/ 224184 w 298612"/>
              <a:gd name="connsiteY0" fmla="*/ 0 h 744279"/>
              <a:gd name="connsiteX1" fmla="*/ 900 w 298612"/>
              <a:gd name="connsiteY1" fmla="*/ 435935 h 744279"/>
              <a:gd name="connsiteX2" fmla="*/ 298612 w 298612"/>
              <a:gd name="connsiteY2" fmla="*/ 744279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12" h="744279">
                <a:moveTo>
                  <a:pt x="224184" y="0"/>
                </a:moveTo>
                <a:cubicBezTo>
                  <a:pt x="106339" y="155944"/>
                  <a:pt x="-11505" y="311889"/>
                  <a:pt x="900" y="435935"/>
                </a:cubicBezTo>
                <a:cubicBezTo>
                  <a:pt x="13305" y="559982"/>
                  <a:pt x="155958" y="652130"/>
                  <a:pt x="298612" y="744279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2598495" y="2777032"/>
            <a:ext cx="57813" cy="443598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2594637" y="2115072"/>
            <a:ext cx="91547" cy="658788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/>
          <p:cNvSpPr>
            <a:spLocks noChangeArrowheads="1"/>
          </p:cNvSpPr>
          <p:nvPr/>
        </p:nvSpPr>
        <p:spPr bwMode="auto">
          <a:xfrm rot="210749">
            <a:off x="3781854" y="2008758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210749">
            <a:off x="4706047" y="16630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 rot="210749">
            <a:off x="5225082" y="16527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rot="210749">
            <a:off x="5859008" y="141447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 rot="210749">
            <a:off x="6396227" y="151294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 rot="210749">
            <a:off x="4305444" y="185130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 rot="210749">
            <a:off x="3278596" y="208083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 rot="210749">
            <a:off x="6931940" y="15689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422847" y="133284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 rot="5400000">
            <a:off x="9943986" y="649229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 rot="210749">
            <a:off x="3793443" y="16791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 rot="210749">
            <a:off x="4718602" y="1740222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 rot="210749">
            <a:off x="5244794" y="155555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Oval 14"/>
          <p:cNvSpPr>
            <a:spLocks noChangeArrowheads="1"/>
          </p:cNvSpPr>
          <p:nvPr/>
        </p:nvSpPr>
        <p:spPr bwMode="auto">
          <a:xfrm rot="210749">
            <a:off x="5874618" y="133549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Oval 19"/>
          <p:cNvSpPr>
            <a:spLocks noChangeArrowheads="1"/>
          </p:cNvSpPr>
          <p:nvPr/>
        </p:nvSpPr>
        <p:spPr bwMode="auto">
          <a:xfrm rot="210749">
            <a:off x="6409073" y="130744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Oval 25"/>
          <p:cNvSpPr>
            <a:spLocks noChangeArrowheads="1"/>
          </p:cNvSpPr>
          <p:nvPr/>
        </p:nvSpPr>
        <p:spPr bwMode="auto">
          <a:xfrm rot="210749">
            <a:off x="4316632" y="171329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Oval 6"/>
          <p:cNvSpPr>
            <a:spLocks noChangeArrowheads="1"/>
          </p:cNvSpPr>
          <p:nvPr/>
        </p:nvSpPr>
        <p:spPr bwMode="auto">
          <a:xfrm rot="210749">
            <a:off x="3290185" y="187594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Oval 19"/>
          <p:cNvSpPr>
            <a:spLocks noChangeArrowheads="1"/>
          </p:cNvSpPr>
          <p:nvPr/>
        </p:nvSpPr>
        <p:spPr bwMode="auto">
          <a:xfrm rot="210749">
            <a:off x="6942318" y="14389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Oval 19"/>
          <p:cNvSpPr>
            <a:spLocks noChangeArrowheads="1"/>
          </p:cNvSpPr>
          <p:nvPr/>
        </p:nvSpPr>
        <p:spPr bwMode="auto">
          <a:xfrm rot="210749">
            <a:off x="7426646" y="1052880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Oval 6"/>
          <p:cNvSpPr>
            <a:spLocks noChangeArrowheads="1"/>
          </p:cNvSpPr>
          <p:nvPr/>
        </p:nvSpPr>
        <p:spPr bwMode="auto">
          <a:xfrm rot="210749">
            <a:off x="3780779" y="2093898"/>
            <a:ext cx="45719" cy="45719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210749">
            <a:off x="4706047" y="198981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Oval 11"/>
          <p:cNvSpPr>
            <a:spLocks noChangeArrowheads="1"/>
          </p:cNvSpPr>
          <p:nvPr/>
        </p:nvSpPr>
        <p:spPr bwMode="auto">
          <a:xfrm rot="210749">
            <a:off x="5214522" y="187854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Oval 14"/>
          <p:cNvSpPr>
            <a:spLocks noChangeArrowheads="1"/>
          </p:cNvSpPr>
          <p:nvPr/>
        </p:nvSpPr>
        <p:spPr bwMode="auto">
          <a:xfrm rot="210749">
            <a:off x="5857573" y="1799206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Oval 19"/>
          <p:cNvSpPr>
            <a:spLocks noChangeArrowheads="1"/>
          </p:cNvSpPr>
          <p:nvPr/>
        </p:nvSpPr>
        <p:spPr bwMode="auto">
          <a:xfrm rot="210749">
            <a:off x="6396226" y="178075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Oval 25"/>
          <p:cNvSpPr>
            <a:spLocks noChangeArrowheads="1"/>
          </p:cNvSpPr>
          <p:nvPr/>
        </p:nvSpPr>
        <p:spPr bwMode="auto">
          <a:xfrm rot="210749">
            <a:off x="4305445" y="21277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Oval 6"/>
          <p:cNvSpPr>
            <a:spLocks noChangeArrowheads="1"/>
          </p:cNvSpPr>
          <p:nvPr/>
        </p:nvSpPr>
        <p:spPr bwMode="auto">
          <a:xfrm rot="210749">
            <a:off x="3277161" y="226606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Oval 19"/>
          <p:cNvSpPr>
            <a:spLocks noChangeArrowheads="1"/>
          </p:cNvSpPr>
          <p:nvPr/>
        </p:nvSpPr>
        <p:spPr bwMode="auto">
          <a:xfrm rot="210749">
            <a:off x="6930505" y="1754149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 rot="210749">
            <a:off x="7420183" y="140187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TextBox 159"/>
          <p:cNvSpPr txBox="1"/>
          <p:nvPr/>
        </p:nvSpPr>
        <p:spPr>
          <a:xfrm>
            <a:off x="2497549" y="577237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(1|ID) + (1|Task)</a:t>
            </a:r>
          </a:p>
        </p:txBody>
      </p:sp>
      <p:sp>
        <p:nvSpPr>
          <p:cNvPr id="108" name="Oval 6"/>
          <p:cNvSpPr>
            <a:spLocks noChangeArrowheads="1"/>
          </p:cNvSpPr>
          <p:nvPr/>
        </p:nvSpPr>
        <p:spPr bwMode="auto">
          <a:xfrm>
            <a:off x="3829446" y="456845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4758675" y="417487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Oval 11"/>
          <p:cNvSpPr>
            <a:spLocks noChangeArrowheads="1"/>
          </p:cNvSpPr>
          <p:nvPr/>
        </p:nvSpPr>
        <p:spPr bwMode="auto">
          <a:xfrm>
            <a:off x="5342908" y="415447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5887814" y="402563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6441440" y="3764254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25"/>
          <p:cNvSpPr>
            <a:spLocks noChangeArrowheads="1"/>
          </p:cNvSpPr>
          <p:nvPr/>
        </p:nvSpPr>
        <p:spPr bwMode="auto">
          <a:xfrm>
            <a:off x="4288213" y="456753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Oval 6"/>
          <p:cNvSpPr>
            <a:spLocks noChangeArrowheads="1"/>
          </p:cNvSpPr>
          <p:nvPr/>
        </p:nvSpPr>
        <p:spPr bwMode="auto">
          <a:xfrm>
            <a:off x="3326163" y="470541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7012662" y="363582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7428300" y="36609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Oval 6"/>
          <p:cNvSpPr>
            <a:spLocks noChangeArrowheads="1"/>
          </p:cNvSpPr>
          <p:nvPr/>
        </p:nvSpPr>
        <p:spPr bwMode="auto">
          <a:xfrm>
            <a:off x="3797381" y="44945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>
            <a:off x="4726052" y="409985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Oval 11"/>
          <p:cNvSpPr>
            <a:spLocks noChangeArrowheads="1"/>
          </p:cNvSpPr>
          <p:nvPr/>
        </p:nvSpPr>
        <p:spPr bwMode="auto">
          <a:xfrm>
            <a:off x="5342908" y="407143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5872921" y="38674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Oval 19"/>
          <p:cNvSpPr>
            <a:spLocks noChangeArrowheads="1"/>
          </p:cNvSpPr>
          <p:nvPr/>
        </p:nvSpPr>
        <p:spPr bwMode="auto">
          <a:xfrm>
            <a:off x="6440537" y="38920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Oval 25"/>
          <p:cNvSpPr>
            <a:spLocks noChangeArrowheads="1"/>
          </p:cNvSpPr>
          <p:nvPr/>
        </p:nvSpPr>
        <p:spPr bwMode="auto">
          <a:xfrm>
            <a:off x="4259733" y="418934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Oval 6"/>
          <p:cNvSpPr>
            <a:spLocks noChangeArrowheads="1"/>
          </p:cNvSpPr>
          <p:nvPr/>
        </p:nvSpPr>
        <p:spPr bwMode="auto">
          <a:xfrm>
            <a:off x="3305736" y="455561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Oval 19"/>
          <p:cNvSpPr>
            <a:spLocks noChangeArrowheads="1"/>
          </p:cNvSpPr>
          <p:nvPr/>
        </p:nvSpPr>
        <p:spPr bwMode="auto">
          <a:xfrm>
            <a:off x="6980737" y="35363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" name="Oval 19"/>
          <p:cNvSpPr>
            <a:spLocks noChangeArrowheads="1"/>
          </p:cNvSpPr>
          <p:nvPr/>
        </p:nvSpPr>
        <p:spPr bwMode="auto">
          <a:xfrm>
            <a:off x="7396375" y="342839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Oval 6"/>
          <p:cNvSpPr>
            <a:spLocks noChangeArrowheads="1"/>
          </p:cNvSpPr>
          <p:nvPr/>
        </p:nvSpPr>
        <p:spPr bwMode="auto">
          <a:xfrm>
            <a:off x="3817948" y="482770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Oval 8"/>
          <p:cNvSpPr>
            <a:spLocks noChangeArrowheads="1"/>
          </p:cNvSpPr>
          <p:nvPr/>
        </p:nvSpPr>
        <p:spPr bwMode="auto">
          <a:xfrm>
            <a:off x="4736319" y="4527040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Oval 11"/>
          <p:cNvSpPr>
            <a:spLocks noChangeArrowheads="1"/>
          </p:cNvSpPr>
          <p:nvPr/>
        </p:nvSpPr>
        <p:spPr bwMode="auto">
          <a:xfrm>
            <a:off x="5331410" y="444689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Oval 14"/>
          <p:cNvSpPr>
            <a:spLocks noChangeArrowheads="1"/>
          </p:cNvSpPr>
          <p:nvPr/>
        </p:nvSpPr>
        <p:spPr bwMode="auto">
          <a:xfrm>
            <a:off x="5876481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Oval 19"/>
          <p:cNvSpPr>
            <a:spLocks noChangeArrowheads="1"/>
          </p:cNvSpPr>
          <p:nvPr/>
        </p:nvSpPr>
        <p:spPr bwMode="auto">
          <a:xfrm>
            <a:off x="6441440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Oval 25"/>
          <p:cNvSpPr>
            <a:spLocks noChangeArrowheads="1"/>
          </p:cNvSpPr>
          <p:nvPr/>
        </p:nvSpPr>
        <p:spPr bwMode="auto">
          <a:xfrm>
            <a:off x="4276869" y="445700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Oval 6"/>
          <p:cNvSpPr>
            <a:spLocks noChangeArrowheads="1"/>
          </p:cNvSpPr>
          <p:nvPr/>
        </p:nvSpPr>
        <p:spPr bwMode="auto">
          <a:xfrm>
            <a:off x="3326163" y="504737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7001165" y="38388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Oval 19"/>
          <p:cNvSpPr>
            <a:spLocks noChangeArrowheads="1"/>
          </p:cNvSpPr>
          <p:nvPr/>
        </p:nvSpPr>
        <p:spPr bwMode="auto">
          <a:xfrm>
            <a:off x="7415659" y="380328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8" name="Group 207"/>
          <p:cNvGrpSpPr/>
          <p:nvPr/>
        </p:nvGrpSpPr>
        <p:grpSpPr>
          <a:xfrm>
            <a:off x="3334311" y="1842614"/>
            <a:ext cx="4179714" cy="1676135"/>
            <a:chOff x="3305736" y="3428393"/>
            <a:chExt cx="4179714" cy="1676135"/>
          </a:xfrm>
          <a:noFill/>
        </p:grpSpPr>
        <p:sp>
          <p:nvSpPr>
            <p:cNvPr id="209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33408" y="2574893"/>
            <a:ext cx="4179714" cy="1676135"/>
            <a:chOff x="3305736" y="3428393"/>
            <a:chExt cx="4179714" cy="1676135"/>
          </a:xfrm>
          <a:noFill/>
        </p:grpSpPr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2579126" y="1753984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568633" y="2576673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reeform 294"/>
          <p:cNvSpPr/>
          <p:nvPr/>
        </p:nvSpPr>
        <p:spPr>
          <a:xfrm rot="5400000">
            <a:off x="9963638" y="2424113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/>
          <p:cNvSpPr txBox="1"/>
          <p:nvPr/>
        </p:nvSpPr>
        <p:spPr>
          <a:xfrm>
            <a:off x="11019738" y="2540453"/>
            <a:ext cx="4961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/>
              <a:t>Josiah</a:t>
            </a:r>
            <a:endParaRPr lang="en-GB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9514453" y="2505319"/>
            <a:ext cx="37061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Tom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3" idx="2"/>
          </p:cNvCxnSpPr>
          <p:nvPr/>
        </p:nvCxnSpPr>
        <p:spPr>
          <a:xfrm flipH="1">
            <a:off x="10432473" y="1495626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426656" y="3265494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486745" y="4367691"/>
            <a:ext cx="423514" cy="215444"/>
          </a:xfrm>
          <a:prstGeom prst="rect">
            <a:avLst/>
          </a:prstGeom>
          <a:solidFill>
            <a:srgbClr val="EE06C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TaskX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0469459" y="4367691"/>
            <a:ext cx="420308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TaskY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202321" y="4353013"/>
            <a:ext cx="418704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TaskZ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9018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009168" y="2144839"/>
            <a:ext cx="57150" cy="57150"/>
          </a:xfrm>
          <a:prstGeom prst="ellipse">
            <a:avLst/>
          </a:prstGeom>
          <a:solidFill>
            <a:schemeClr val="accent2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3254114" y="4238396"/>
            <a:ext cx="57150" cy="57150"/>
          </a:xfrm>
          <a:prstGeom prst="ellipse">
            <a:avLst/>
          </a:prstGeom>
          <a:solidFill>
            <a:schemeClr val="accent6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211621" y="1802373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3456304" y="4088215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4850510" y="261917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52700" y="2468996"/>
            <a:ext cx="103041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Umberto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6083110" y="3473782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285300" y="3323601"/>
            <a:ext cx="58195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Alex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9"/>
          <p:cNvSpPr>
            <a:spLocks noChangeArrowheads="1"/>
          </p:cNvSpPr>
          <p:nvPr/>
        </p:nvSpPr>
        <p:spPr bwMode="auto">
          <a:xfrm>
            <a:off x="3321441" y="3035555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523631" y="2885374"/>
            <a:ext cx="884858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Monica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Oval 19"/>
          <p:cNvSpPr>
            <a:spLocks noChangeArrowheads="1"/>
          </p:cNvSpPr>
          <p:nvPr/>
        </p:nvSpPr>
        <p:spPr bwMode="auto">
          <a:xfrm>
            <a:off x="7650246" y="296283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852436" y="2812656"/>
            <a:ext cx="776175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Emma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3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V="1">
            <a:off x="2562760" y="943088"/>
            <a:ext cx="6059978" cy="16126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3318300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4512052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 + ID)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of Days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r>
                  <a:rPr lang="en-GB" dirty="0" smtClean="0"/>
                  <a:t>Group Difference </a:t>
                </a:r>
                <a:r>
                  <a:rPr lang="en-GB" sz="1200" dirty="0" smtClean="0"/>
                  <a:t>(Change in RT moving from T to J)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blipFill>
                <a:blip r:embed="rId4"/>
                <a:stretch>
                  <a:fillRect l="-1005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2753833" y="2555758"/>
            <a:ext cx="0" cy="229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blipFill>
                <a:blip r:embed="rId5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858685" y="523667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160914" y="3623576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82" idx="7"/>
          </p:cNvCxnSpPr>
          <p:nvPr/>
        </p:nvCxnSpPr>
        <p:spPr>
          <a:xfrm flipH="1">
            <a:off x="2555437" y="943737"/>
            <a:ext cx="1368434" cy="2743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155" y="179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231508" y="18249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R</a:t>
            </a:r>
            <a:r>
              <a:rPr lang="en-GB" dirty="0" smtClean="0">
                <a:solidFill>
                  <a:schemeClr val="accent6"/>
                </a:solidFill>
              </a:rPr>
              <a:t>A</a:t>
            </a:r>
            <a:r>
              <a:rPr lang="en-GB" dirty="0" smtClean="0">
                <a:solidFill>
                  <a:schemeClr val="accent1"/>
                </a:solidFill>
              </a:rPr>
              <a:t>N</a:t>
            </a:r>
            <a:r>
              <a:rPr lang="en-GB" dirty="0" smtClean="0">
                <a:solidFill>
                  <a:srgbClr val="7030A0"/>
                </a:solidFill>
              </a:rPr>
              <a:t>D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dirty="0" smtClean="0">
                <a:solidFill>
                  <a:srgbClr val="00B050"/>
                </a:solidFill>
              </a:rPr>
              <a:t>M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>
            <a:stCxn id="88" idx="3"/>
          </p:cNvCxnSpPr>
          <p:nvPr/>
        </p:nvCxnSpPr>
        <p:spPr>
          <a:xfrm flipH="1">
            <a:off x="2759163" y="888088"/>
            <a:ext cx="2805520" cy="188138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8" idx="3"/>
          </p:cNvCxnSpPr>
          <p:nvPr/>
        </p:nvCxnSpPr>
        <p:spPr>
          <a:xfrm flipH="1">
            <a:off x="2744526" y="888088"/>
            <a:ext cx="2820157" cy="329369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124" name="Oval 123"/>
          <p:cNvSpPr/>
          <p:nvPr/>
        </p:nvSpPr>
        <p:spPr>
          <a:xfrm>
            <a:off x="1758971" y="3403689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1758971" y="3403689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38" name="Oval 137"/>
          <p:cNvSpPr/>
          <p:nvPr/>
        </p:nvSpPr>
        <p:spPr>
          <a:xfrm>
            <a:off x="4627617" y="501700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4506087" y="1570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754635" y="3326709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8" idx="4"/>
            <a:endCxn id="140" idx="0"/>
          </p:cNvCxnSpPr>
          <p:nvPr/>
        </p:nvCxnSpPr>
        <p:spPr>
          <a:xfrm flipH="1">
            <a:off x="3985741" y="936781"/>
            <a:ext cx="872982" cy="2389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9405749" y="4129722"/>
            <a:ext cx="216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dirty="0" smtClean="0">
                <a:solidFill>
                  <a:schemeClr val="accent2"/>
                </a:solidFill>
              </a:rPr>
              <a:t>J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957</Words>
  <Application>Microsoft Office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18</cp:revision>
  <dcterms:created xsi:type="dcterms:W3CDTF">2022-10-05T09:31:48Z</dcterms:created>
  <dcterms:modified xsi:type="dcterms:W3CDTF">2022-10-09T13:24:10Z</dcterms:modified>
</cp:coreProperties>
</file>