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827D-D818-4F93-8E7E-21E182CB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8D4E-DDBD-4EED-B0F8-50B0C30A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3A21-73B9-4B0F-A573-F453C8C7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E4DB-D9AB-4DA2-9454-8C23AF7B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ADC9-C7FC-43B8-AC85-5A10320B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12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8753-88BC-4971-AF1D-59B978C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890A3-D105-45B6-BF16-CF81E8E9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D2A3-B3A1-427D-ACBE-6FC9ECAA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68C8-6EA0-4D10-88F5-76F50F61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3046-1CE8-4EC6-8A79-741D486A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F39A9-DD67-4AAA-AB07-BB16B41E9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5E4D-FD4B-49D8-B845-54AF49EA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B2FAA-061B-4C9B-93F7-7CD5767C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5F19-0345-4C01-B797-81628A8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CB20-C8D9-4AF1-BF76-66174AC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E99D-0660-4153-8623-81444ABB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B71C-1269-4B7B-A1E1-80463011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09A1-805B-4EC0-B24B-049B0BAC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41C3-99E9-4DAD-A9F9-C013D45F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9203-4A2C-45A5-8D55-CF733885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FAF-1B79-40A3-9126-767E02BD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2D1C-CB2A-47F7-830F-5793B10E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7ED5-3DD4-4AF1-B32C-935436A9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7F34-64F0-4BBA-A383-EBDBA144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ACB0-ED74-4332-A12A-A930856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6276-3693-4DF6-9EF3-1318D1E8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1CC7-517B-4E1A-BEA4-0D1731AC6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360A-CA9A-43EF-958D-04143D08E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A1D4-7555-4B71-8EE9-007C599A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79EAE-E5EC-4F76-A339-F7B80803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1A295-0B42-4AFF-B55B-02496CDA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B228-0130-4DC9-802C-492617C7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C2A0A-276D-4B8D-B5D4-29945B18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9E584-DCB6-4DBA-BFE4-6EF18534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F915C-F51E-4072-94BF-58878B2FD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52B03-B19D-48C2-80ED-D4694F30F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6FC3-351A-483D-82B3-61926C28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6926D-FC4D-4E90-8829-AAF5D915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D78B6-76D2-45CC-8B15-2965EB2C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6737-9A73-48E8-BA7F-D9B4268E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9D2B8-BEE4-4E0C-A85E-AEE92F76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6FFEB-4AA7-45C8-9F46-38DF7BE5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2EB45-A406-4E56-AE09-17BA724B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194D4-6648-4220-A80F-C8AF9A50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0A98E-85FB-4D93-A067-E2FDF922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10D14-7999-487E-956E-38CC470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B93-EC8F-488E-9F62-8681DE16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AC40-F626-4106-BB18-39C3E755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5E6E0-65D8-44C8-BC27-3708E3FD2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1370-C38A-47EA-A0B3-A81C1257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7C8C-477B-4B28-B01A-2E4EE8B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1930-BB10-45F7-9C9B-74041F13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1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2AED-CAA0-467B-AAA8-C2CBAEE6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07DF7-E4B5-4730-91DC-F45E08A0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680A6-29C5-4CD3-BEED-402473726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948A-2633-47CD-B0BE-BC701736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FFA6A-27B7-447A-93DA-992DB0C7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4A5B9-7F28-4BBF-A9AB-1FFD929F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8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BE526-DE25-4A9B-9739-D56840FA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C3D2-64AC-4C47-B263-E3D370E5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EAD3-CFE5-47B0-9690-F81EEF7BD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4DDD3-3F42-4A1E-8C04-F786621ECE29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BC709-9C86-49FB-8E93-7A18A9A8F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DB8AE-D55B-4C58-9C33-620FCFDF2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FF81-A1F0-40F3-A0C5-42495D929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FDE84C-4320-4CDC-9F14-A88322EB2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209760"/>
                  </p:ext>
                </p:extLst>
              </p:nvPr>
            </p:nvGraphicFramePr>
            <p:xfrm>
              <a:off x="847288" y="2179351"/>
              <a:ext cx="10670794" cy="3430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4184">
                      <a:extLst>
                        <a:ext uri="{9D8B030D-6E8A-4147-A177-3AD203B41FA5}">
                          <a16:colId xmlns:a16="http://schemas.microsoft.com/office/drawing/2014/main" val="2326333488"/>
                        </a:ext>
                      </a:extLst>
                    </a:gridCol>
                    <a:gridCol w="4286774">
                      <a:extLst>
                        <a:ext uri="{9D8B030D-6E8A-4147-A177-3AD203B41FA5}">
                          <a16:colId xmlns:a16="http://schemas.microsoft.com/office/drawing/2014/main" val="1203375662"/>
                        </a:ext>
                      </a:extLst>
                    </a:gridCol>
                    <a:gridCol w="4999836">
                      <a:extLst>
                        <a:ext uri="{9D8B030D-6E8A-4147-A177-3AD203B41FA5}">
                          <a16:colId xmlns:a16="http://schemas.microsoft.com/office/drawing/2014/main" val="3195096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SRMR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RMSEA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652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Standardised root mean square residual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Root mean square error of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151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Conventions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&lt;0.05 / &lt;0.08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&lt;0.05</a:t>
                          </a:r>
                        </a:p>
                        <a:p>
                          <a:r>
                            <a:rPr lang="en-GB" dirty="0"/>
                            <a:t>poor fit: &gt;0.1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820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What is it?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standardized difference between observed correlations and model implied correlations.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penalises for the complexity of the model. Based on the </a:t>
                          </a:r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χ</a:t>
                          </a:r>
                          <a:r>
                            <a:rPr lang="pt-BR" sz="1800" b="0" i="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to df </a:t>
                          </a:r>
                          <a:r>
                            <a:rPr lang="en-GB" dirty="0"/>
                            <a:t>ratio, this measure of fit is intended to take into account for the fact the model might hold </a:t>
                          </a:r>
                          <a:r>
                            <a:rPr lang="en-GB" i="1" dirty="0"/>
                            <a:t>approximately</a:t>
                          </a:r>
                          <a:r>
                            <a:rPr lang="en-GB" dirty="0"/>
                            <a:t> (rather than exactly) in the population.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651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pt-B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χ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baseline="300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-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df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pt-B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√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df</m:t>
                                  </m:r>
                                  <m:r>
                                    <a:rPr lang="pt-BR" sz="1800" b="0" i="1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×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 - 1)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800" b="0" i="0" kern="1200" dirty="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pt-BR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783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FDE84C-4320-4CDC-9F14-A88322EB2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209760"/>
                  </p:ext>
                </p:extLst>
              </p:nvPr>
            </p:nvGraphicFramePr>
            <p:xfrm>
              <a:off x="847288" y="2179351"/>
              <a:ext cx="10670794" cy="3430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4184">
                      <a:extLst>
                        <a:ext uri="{9D8B030D-6E8A-4147-A177-3AD203B41FA5}">
                          <a16:colId xmlns:a16="http://schemas.microsoft.com/office/drawing/2014/main" val="2326333488"/>
                        </a:ext>
                      </a:extLst>
                    </a:gridCol>
                    <a:gridCol w="4286774">
                      <a:extLst>
                        <a:ext uri="{9D8B030D-6E8A-4147-A177-3AD203B41FA5}">
                          <a16:colId xmlns:a16="http://schemas.microsoft.com/office/drawing/2014/main" val="1203375662"/>
                        </a:ext>
                      </a:extLst>
                    </a:gridCol>
                    <a:gridCol w="4999836">
                      <a:extLst>
                        <a:ext uri="{9D8B030D-6E8A-4147-A177-3AD203B41FA5}">
                          <a16:colId xmlns:a16="http://schemas.microsoft.com/office/drawing/2014/main" val="3195096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SRMR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RMSEA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652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Standardised root mean square residual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Root mean square error of approximation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1511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Conventions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&lt;0.05 / &lt;0.08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&lt;0.05</a:t>
                          </a:r>
                        </a:p>
                        <a:p>
                          <a:r>
                            <a:rPr lang="en-GB" dirty="0"/>
                            <a:t>poor fit: &gt;0.1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820386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What is it?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standardized difference between observed correlations and model implied correlations.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penalises for the complexity of the model. Based on the </a:t>
                          </a:r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χ</a:t>
                          </a:r>
                          <a:r>
                            <a:rPr lang="pt-BR" sz="1800" b="0" i="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pt-B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to df </a:t>
                          </a:r>
                          <a:r>
                            <a:rPr lang="en-GB" dirty="0"/>
                            <a:t>ratio, this measure of fit is intended to take into account for the fact the model might hold </a:t>
                          </a:r>
                          <a:r>
                            <a:rPr lang="en-GB" i="1" dirty="0"/>
                            <a:t>approximately</a:t>
                          </a:r>
                          <a:r>
                            <a:rPr lang="en-GB" dirty="0"/>
                            <a:t> (rather than exactly) in the population.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651701"/>
                      </a:ext>
                    </a:extLst>
                  </a:tr>
                  <a:tr h="585978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520" t="-492708" r="-48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3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ADF460-7CB9-446F-9BD8-18F0EFEAE5E0}"/>
              </a:ext>
            </a:extLst>
          </p:cNvPr>
          <p:cNvSpPr txBox="1"/>
          <p:nvPr/>
        </p:nvSpPr>
        <p:spPr>
          <a:xfrm>
            <a:off x="847288" y="1247871"/>
            <a:ext cx="10333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Absolute</a:t>
            </a:r>
            <a:r>
              <a:rPr lang="en-GB" dirty="0"/>
              <a:t> fit indices measures of fit are based on comparing our model to a (hypothetical) </a:t>
            </a:r>
            <a:r>
              <a:rPr lang="en-GB" i="1" dirty="0"/>
              <a:t>perfectly fitted model.</a:t>
            </a:r>
            <a:r>
              <a:rPr lang="en-GB" dirty="0"/>
              <a:t> So we get an indication of "how far from perfect fit" our model is. </a:t>
            </a:r>
            <a:br>
              <a:rPr lang="en-GB" dirty="0"/>
            </a:br>
            <a:r>
              <a:rPr lang="en-GB" dirty="0"/>
              <a:t>Smaller values indicate closer fit, larger values indicate worse fit. </a:t>
            </a:r>
          </a:p>
        </p:txBody>
      </p:sp>
    </p:spTree>
    <p:extLst>
      <p:ext uri="{BB962C8B-B14F-4D97-AF65-F5344CB8AC3E}">
        <p14:creationId xmlns:p14="http://schemas.microsoft.com/office/powerpoint/2010/main" val="25963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FDE84C-4320-4CDC-9F14-A88322EB2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714121"/>
                  </p:ext>
                </p:extLst>
              </p:nvPr>
            </p:nvGraphicFramePr>
            <p:xfrm>
              <a:off x="847288" y="2176202"/>
              <a:ext cx="10670794" cy="4024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46">
                      <a:extLst>
                        <a:ext uri="{9D8B030D-6E8A-4147-A177-3AD203B41FA5}">
                          <a16:colId xmlns:a16="http://schemas.microsoft.com/office/drawing/2014/main" val="2326333488"/>
                        </a:ext>
                      </a:extLst>
                    </a:gridCol>
                    <a:gridCol w="4294101">
                      <a:extLst>
                        <a:ext uri="{9D8B030D-6E8A-4147-A177-3AD203B41FA5}">
                          <a16:colId xmlns:a16="http://schemas.microsoft.com/office/drawing/2014/main" val="1203375662"/>
                        </a:ext>
                      </a:extLst>
                    </a:gridCol>
                    <a:gridCol w="4991447">
                      <a:extLst>
                        <a:ext uri="{9D8B030D-6E8A-4147-A177-3AD203B41FA5}">
                          <a16:colId xmlns:a16="http://schemas.microsoft.com/office/drawing/2014/main" val="3195096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CFI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652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Comparative Fit Index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Tucker Lewis Index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151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Conventions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&gt;0.95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&gt;0.95</a:t>
                          </a:r>
                        </a:p>
                        <a:p>
                          <a:r>
                            <a:rPr lang="en-GB" dirty="0"/>
                            <a:t>poor fit: &lt;0.9</a:t>
                          </a:r>
                        </a:p>
                        <a:p>
                          <a:r>
                            <a:rPr lang="en-GB" dirty="0"/>
                            <a:t>possible overfitting: &gt;1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820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What is it?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Compares the proposed model to the null model, penalising for every one additional parameter that is estimated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Compares the proposed model to the null model, penalising according to 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ratio of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800" b="0" i="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χ</m:t>
                              </m:r>
                              <m:r>
                                <m:rPr>
                                  <m:nor/>
                                </m:rPr>
                                <a:rPr lang="el-GR" sz="1800" b="0" i="0" kern="1200" baseline="300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2</m:t>
                              </m:r>
                            </m:oMath>
                          </a14:m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to df.</a:t>
                          </a:r>
                          <a:b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GB" sz="1800" b="0" i="0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(f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or a given model, a lower chi square to </a:t>
                          </a:r>
                          <a:r>
                            <a:rPr lang="en-GB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df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ratio implies a better fitting model) 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651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30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-25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NullMod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-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dfNullMo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-25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 – 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30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-25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Mod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-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dfMod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30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-25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NullMod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-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dfNullMo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-250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800" b="0" i="0" kern="1200" baseline="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 smtClean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l-G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l-GR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l-GR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χ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1800" b="0" i="0" kern="1200" baseline="30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NullMod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GB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d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f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NullMod</m:t>
                                        </m:r>
                                      </m:den>
                                    </m:f>
                                    <m:r>
                                      <m:rPr>
                                        <m:nor/>
                                      </m:rPr>
                                      <a:rPr lang="en-GB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el-GR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l-GR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χ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1800" b="0" i="0" kern="1200" baseline="30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Mod</m:t>
                                        </m:r>
                                      </m:num>
                                      <m:den>
                                        <m:eqArr>
                                          <m:eqArrPr>
                                            <m:ctrlPr>
                                              <a:rPr lang="en-GB" sz="1800" b="0" i="0" kern="1200" dirty="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GB" sz="1800" b="0" i="0" kern="1200" dirty="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d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pt-BR" sz="1800" b="0" i="0" kern="1200" dirty="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f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pt-BR" sz="1800" b="0" i="0" kern="1200" baseline="-25000" dirty="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Mod</m:t>
                                            </m:r>
                                          </m:e>
                                          <m:e>
                                            <m:r>
                                              <a:rPr lang="en-GB" sz="1800" b="0" i="1" kern="1200" baseline="-25000" dirty="0" smtClean="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 </m:t>
                                            </m:r>
                                          </m:e>
                                        </m:eqArr>
                                      </m:den>
                                    </m:f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l-GR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l-GR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χ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sz="1800" b="0" i="0" kern="1200" baseline="30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NullMod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n-GB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d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f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pt-BR" sz="1800" b="0" i="0" kern="1200" baseline="-25000" dirty="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+mn-lt"/>
                                            <a:ea typeface="+mn-ea"/>
                                            <a:cs typeface="+mn-cs"/>
                                          </a:rPr>
                                          <m:t>NullMod</m:t>
                                        </m:r>
                                      </m:den>
                                    </m:f>
                                    <m:r>
                                      <m:rPr>
                                        <m:nor/>
                                      </m:rPr>
                                      <a:rPr lang="en-GB" sz="1800" b="0" i="0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- 1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783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2FDE84C-4320-4CDC-9F14-A88322EB20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714121"/>
                  </p:ext>
                </p:extLst>
              </p:nvPr>
            </p:nvGraphicFramePr>
            <p:xfrm>
              <a:off x="847288" y="2176202"/>
              <a:ext cx="10670794" cy="40243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246">
                      <a:extLst>
                        <a:ext uri="{9D8B030D-6E8A-4147-A177-3AD203B41FA5}">
                          <a16:colId xmlns:a16="http://schemas.microsoft.com/office/drawing/2014/main" val="2326333488"/>
                        </a:ext>
                      </a:extLst>
                    </a:gridCol>
                    <a:gridCol w="4294101">
                      <a:extLst>
                        <a:ext uri="{9D8B030D-6E8A-4147-A177-3AD203B41FA5}">
                          <a16:colId xmlns:a16="http://schemas.microsoft.com/office/drawing/2014/main" val="1203375662"/>
                        </a:ext>
                      </a:extLst>
                    </a:gridCol>
                    <a:gridCol w="4991447">
                      <a:extLst>
                        <a:ext uri="{9D8B030D-6E8A-4147-A177-3AD203B41FA5}">
                          <a16:colId xmlns:a16="http://schemas.microsoft.com/office/drawing/2014/main" val="31950964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CFI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TLI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6527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Comparative Fit Index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Tucker Lewis Index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15112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Conventions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&gt;0.95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good fit: &gt;0.95</a:t>
                          </a:r>
                        </a:p>
                        <a:p>
                          <a:r>
                            <a:rPr lang="en-GB" dirty="0"/>
                            <a:t>poor fit: &lt;0.9</a:t>
                          </a:r>
                        </a:p>
                        <a:p>
                          <a:r>
                            <a:rPr lang="en-GB" dirty="0"/>
                            <a:t>possible overfitting: &gt;1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82038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What is it?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Compares the proposed model to the null model, penalising for every one additional parameter that is estimated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780" t="-141327" r="-48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51701"/>
                      </a:ext>
                    </a:extLst>
                  </a:tr>
                  <a:tr h="1179513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340" t="-243814" r="-116879" b="-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3780" t="-243814" r="-488" b="-1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7839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16D7113-A1AB-4E2B-AEF0-7F22753DF0DC}"/>
              </a:ext>
            </a:extLst>
          </p:cNvPr>
          <p:cNvSpPr txBox="1"/>
          <p:nvPr/>
        </p:nvSpPr>
        <p:spPr>
          <a:xfrm>
            <a:off x="847288" y="975873"/>
            <a:ext cx="106707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000000"/>
                </a:solidFill>
                <a:effectLst/>
              </a:rPr>
              <a:t>Incremental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 fit indices compare our model to a baseline model. Typically, this is the ‘null model’, in which variances are estimated, but covariances are fixed to zero. </a:t>
            </a:r>
          </a:p>
          <a:p>
            <a:r>
              <a:rPr lang="en-GB" dirty="0"/>
              <a:t>Both of these (TLI &amp; CFI) are somewhat sensitive to the average size of correlations in the data. If the average correlation between variables is low, then these indices will not be very high. </a:t>
            </a:r>
          </a:p>
        </p:txBody>
      </p:sp>
    </p:spTree>
    <p:extLst>
      <p:ext uri="{BB962C8B-B14F-4D97-AF65-F5344CB8AC3E}">
        <p14:creationId xmlns:p14="http://schemas.microsoft.com/office/powerpoint/2010/main" val="13958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310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7</cp:revision>
  <dcterms:created xsi:type="dcterms:W3CDTF">2024-02-28T10:48:34Z</dcterms:created>
  <dcterms:modified xsi:type="dcterms:W3CDTF">2024-02-28T13:30:15Z</dcterms:modified>
</cp:coreProperties>
</file>