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1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9217" y="843050"/>
            <a:ext cx="2525700" cy="1164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41A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Observed Variable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dirty="0"/>
              <a:t>Other names:</a:t>
            </a:r>
            <a:endParaRPr sz="900" b="1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-GB" sz="900" dirty="0"/>
              <a:t>Manifest variable</a:t>
            </a:r>
            <a:endParaRPr sz="900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-GB" sz="900" dirty="0"/>
              <a:t>Item/Indicator</a:t>
            </a:r>
            <a:br>
              <a:rPr lang="en-GB" sz="900" dirty="0"/>
            </a:br>
            <a:r>
              <a:rPr lang="en-GB" sz="700" dirty="0"/>
              <a:t>(when one of a set of variables representing a latent variable)</a:t>
            </a:r>
            <a:endParaRPr sz="900" dirty="0"/>
          </a:p>
        </p:txBody>
      </p:sp>
      <p:sp>
        <p:nvSpPr>
          <p:cNvPr id="55" name="Google Shape;55;p13"/>
          <p:cNvSpPr/>
          <p:nvPr/>
        </p:nvSpPr>
        <p:spPr>
          <a:xfrm>
            <a:off x="3580396" y="803066"/>
            <a:ext cx="3004200" cy="11643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A41A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Latent Variable</a:t>
            </a:r>
            <a:endParaRPr sz="1600"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dirty="0"/>
              <a:t>Other names:</a:t>
            </a:r>
            <a:endParaRPr sz="900" b="1" dirty="0"/>
          </a:p>
          <a:p>
            <a:pPr marL="9144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-GB" sz="900" dirty="0"/>
              <a:t>Unobserved variable</a:t>
            </a:r>
            <a:endParaRPr sz="900" dirty="0"/>
          </a:p>
          <a:p>
            <a:pPr marL="9144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-GB" sz="900" dirty="0"/>
              <a:t>Latent construct</a:t>
            </a:r>
            <a:endParaRPr sz="900" dirty="0"/>
          </a:p>
          <a:p>
            <a:pPr marL="9144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-GB" sz="900" dirty="0"/>
              <a:t>Latent factor</a:t>
            </a:r>
            <a:endParaRPr sz="900" dirty="0"/>
          </a:p>
        </p:txBody>
      </p:sp>
      <p:cxnSp>
        <p:nvCxnSpPr>
          <p:cNvPr id="56" name="Google Shape;56;p13"/>
          <p:cNvCxnSpPr/>
          <p:nvPr/>
        </p:nvCxnSpPr>
        <p:spPr>
          <a:xfrm>
            <a:off x="764701" y="3623974"/>
            <a:ext cx="1858500" cy="0"/>
          </a:xfrm>
          <a:prstGeom prst="straightConnector1">
            <a:avLst/>
          </a:prstGeom>
          <a:noFill/>
          <a:ln w="38100" cap="flat" cmpd="sng">
            <a:solidFill>
              <a:srgbClr val="A41AE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57;p13"/>
          <p:cNvCxnSpPr>
            <a:cxnSpLocks/>
          </p:cNvCxnSpPr>
          <p:nvPr/>
        </p:nvCxnSpPr>
        <p:spPr>
          <a:xfrm rot="-5400000" flipH="1">
            <a:off x="4992845" y="2938172"/>
            <a:ext cx="600" cy="1368900"/>
          </a:xfrm>
          <a:prstGeom prst="curvedConnector3">
            <a:avLst>
              <a:gd name="adj1" fmla="val -39687500"/>
            </a:avLst>
          </a:prstGeom>
          <a:noFill/>
          <a:ln w="38100" cap="flat" cmpd="sng">
            <a:solidFill>
              <a:srgbClr val="A41AE4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9" name="Google Shape;59;p13"/>
          <p:cNvSpPr/>
          <p:nvPr/>
        </p:nvSpPr>
        <p:spPr>
          <a:xfrm rot="5400000">
            <a:off x="5214505" y="3456885"/>
            <a:ext cx="740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 rot="5400000">
            <a:off x="3845522" y="3456885"/>
            <a:ext cx="740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59793" y="2547166"/>
            <a:ext cx="27303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Regression Path</a:t>
            </a:r>
            <a:br>
              <a:rPr lang="en-GB" sz="1200" dirty="0"/>
            </a:br>
            <a:r>
              <a:rPr lang="en-GB" sz="1000" b="1" dirty="0"/>
              <a:t>Other names:</a:t>
            </a:r>
            <a:endParaRPr sz="10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000" dirty="0"/>
              <a:t>Loading </a:t>
            </a:r>
            <a:br>
              <a:rPr lang="en-GB" sz="1000" dirty="0"/>
            </a:br>
            <a:r>
              <a:rPr lang="en-GB" sz="700" dirty="0"/>
              <a:t>(when from a latent variable to an indicator)</a:t>
            </a:r>
            <a:endParaRPr sz="900"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3932372" y="2812579"/>
            <a:ext cx="2336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Variance/Covariance</a:t>
            </a:r>
            <a:endParaRPr sz="1000" dirty="0"/>
          </a:p>
        </p:txBody>
      </p:sp>
      <p:sp>
        <p:nvSpPr>
          <p:cNvPr id="62" name="Google Shape;62;p13"/>
          <p:cNvSpPr/>
          <p:nvPr/>
        </p:nvSpPr>
        <p:spPr>
          <a:xfrm>
            <a:off x="7229534" y="779708"/>
            <a:ext cx="1188000" cy="10104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38100" cap="flat" cmpd="sng">
            <a:solidFill>
              <a:srgbClr val="A41A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</p:txBody>
      </p:sp>
      <p:sp>
        <p:nvSpPr>
          <p:cNvPr id="63" name="Google Shape;63;p13"/>
          <p:cNvSpPr txBox="1"/>
          <p:nvPr/>
        </p:nvSpPr>
        <p:spPr>
          <a:xfrm>
            <a:off x="7335623" y="1385216"/>
            <a:ext cx="116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Constant</a:t>
            </a:r>
            <a:endParaRPr sz="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57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Josiah King</dc:creator>
  <cp:lastModifiedBy>Josiah King</cp:lastModifiedBy>
  <cp:revision>3</cp:revision>
  <dcterms:modified xsi:type="dcterms:W3CDTF">2024-02-26T14:32:04Z</dcterms:modified>
</cp:coreProperties>
</file>