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9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3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9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6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93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9A4-FA25-44C7-AB07-248F6CEAFEAC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0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image" Target="../media/image10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1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12" Type="http://schemas.openxmlformats.org/officeDocument/2006/relationships/image" Target="../media/image25.png"/><Relationship Id="rId2" Type="http://schemas.openxmlformats.org/officeDocument/2006/relationships/image" Target="../media/image1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3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8936" y="785067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785067"/>
                <a:ext cx="554182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8936" y="1625444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1625444"/>
                <a:ext cx="554182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8936" y="2461467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2461467"/>
                <a:ext cx="554182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8936" y="3285029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3285029"/>
                <a:ext cx="554182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  <a:stCxn id="4" idx="3"/>
            <a:endCxn id="2" idx="3"/>
          </p:cNvCxnSpPr>
          <p:nvPr/>
        </p:nvCxnSpPr>
        <p:spPr>
          <a:xfrm>
            <a:off x="1313118" y="1089867"/>
            <a:ext cx="2428400" cy="12445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5" idx="3"/>
            <a:endCxn id="2" idx="3"/>
          </p:cNvCxnSpPr>
          <p:nvPr/>
        </p:nvCxnSpPr>
        <p:spPr>
          <a:xfrm>
            <a:off x="1313118" y="1930244"/>
            <a:ext cx="2428400" cy="4041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6" idx="3"/>
            <a:endCxn id="2" idx="3"/>
          </p:cNvCxnSpPr>
          <p:nvPr/>
        </p:nvCxnSpPr>
        <p:spPr>
          <a:xfrm flipV="1">
            <a:off x="1313118" y="2334424"/>
            <a:ext cx="2428400" cy="4318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3"/>
            <a:endCxn id="2" idx="3"/>
          </p:cNvCxnSpPr>
          <p:nvPr/>
        </p:nvCxnSpPr>
        <p:spPr>
          <a:xfrm flipV="1">
            <a:off x="1313118" y="2334424"/>
            <a:ext cx="2428400" cy="12554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" idx="3"/>
            <a:endCxn id="52" idx="3"/>
          </p:cNvCxnSpPr>
          <p:nvPr/>
        </p:nvCxnSpPr>
        <p:spPr>
          <a:xfrm>
            <a:off x="1313118" y="1089867"/>
            <a:ext cx="2428400" cy="28393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5" idx="3"/>
            <a:endCxn id="52" idx="3"/>
          </p:cNvCxnSpPr>
          <p:nvPr/>
        </p:nvCxnSpPr>
        <p:spPr>
          <a:xfrm>
            <a:off x="1313118" y="1930244"/>
            <a:ext cx="2428400" cy="19989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6" idx="3"/>
            <a:endCxn id="52" idx="3"/>
          </p:cNvCxnSpPr>
          <p:nvPr/>
        </p:nvCxnSpPr>
        <p:spPr>
          <a:xfrm>
            <a:off x="1313118" y="2766267"/>
            <a:ext cx="2428400" cy="11629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7" idx="3"/>
            <a:endCxn id="52" idx="3"/>
          </p:cNvCxnSpPr>
          <p:nvPr/>
        </p:nvCxnSpPr>
        <p:spPr>
          <a:xfrm>
            <a:off x="1313118" y="3589829"/>
            <a:ext cx="2428400" cy="33936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04046" y="147947"/>
            <a:ext cx="328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Principal Components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406438" y="785067"/>
                <a:ext cx="687909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b="0" dirty="0"/>
                  <a:t> 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438" y="785067"/>
                <a:ext cx="6879094" cy="1107996"/>
              </a:xfrm>
              <a:prstGeom prst="rect">
                <a:avLst/>
              </a:prstGeom>
              <a:blipFill>
                <a:blip r:embed="rId6"/>
                <a:stretch>
                  <a:fillRect l="-1241" t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705B0A91-ABA3-4F6E-B6E3-98817E3DE52A}"/>
                  </a:ext>
                </a:extLst>
              </p:cNvPr>
              <p:cNvSpPr/>
              <p:nvPr/>
            </p:nvSpPr>
            <p:spPr>
              <a:xfrm>
                <a:off x="3741518" y="1901172"/>
                <a:ext cx="1033818" cy="866504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705B0A91-ABA3-4F6E-B6E3-98817E3DE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18" y="1901172"/>
                <a:ext cx="1033818" cy="866504"/>
              </a:xfrm>
              <a:prstGeom prst="hexag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F97553DA-7C1C-4854-875E-9785CDB0F394}"/>
                  </a:ext>
                </a:extLst>
              </p:cNvPr>
              <p:cNvSpPr/>
              <p:nvPr/>
            </p:nvSpPr>
            <p:spPr>
              <a:xfrm>
                <a:off x="3741518" y="3495944"/>
                <a:ext cx="1033818" cy="866504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F97553DA-7C1C-4854-875E-9785CDB0F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18" y="3495944"/>
                <a:ext cx="1033818" cy="866504"/>
              </a:xfrm>
              <a:prstGeom prst="hexago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48187B-B355-4D6F-B61A-C806E962EB2A}"/>
                  </a:ext>
                </a:extLst>
              </p:cNvPr>
              <p:cNvSpPr/>
              <p:nvPr/>
            </p:nvSpPr>
            <p:spPr>
              <a:xfrm>
                <a:off x="758936" y="4108591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48187B-B355-4D6F-B61A-C806E962E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4108591"/>
                <a:ext cx="554182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CD694D8-C310-40E6-873B-82C992DAB795}"/>
                  </a:ext>
                </a:extLst>
              </p:cNvPr>
              <p:cNvSpPr/>
              <p:nvPr/>
            </p:nvSpPr>
            <p:spPr>
              <a:xfrm>
                <a:off x="758936" y="4932153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CD694D8-C310-40E6-873B-82C992DAB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4932153"/>
                <a:ext cx="554182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BDE9E8-945B-4449-A982-D083936D1A22}"/>
              </a:ext>
            </a:extLst>
          </p:cNvPr>
          <p:cNvCxnSpPr>
            <a:stCxn id="68" idx="3"/>
            <a:endCxn id="2" idx="3"/>
          </p:cNvCxnSpPr>
          <p:nvPr/>
        </p:nvCxnSpPr>
        <p:spPr>
          <a:xfrm flipV="1">
            <a:off x="1313118" y="2334424"/>
            <a:ext cx="2428400" cy="207896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56B165-D289-469B-983A-EA04AB9ADA52}"/>
              </a:ext>
            </a:extLst>
          </p:cNvPr>
          <p:cNvCxnSpPr>
            <a:stCxn id="71" idx="3"/>
            <a:endCxn id="52" idx="3"/>
          </p:cNvCxnSpPr>
          <p:nvPr/>
        </p:nvCxnSpPr>
        <p:spPr>
          <a:xfrm flipV="1">
            <a:off x="1313118" y="3929196"/>
            <a:ext cx="2428400" cy="13077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4C631C-B3A2-45DE-96ED-E5C1218DE37A}"/>
              </a:ext>
            </a:extLst>
          </p:cNvPr>
          <p:cNvCxnSpPr>
            <a:stCxn id="68" idx="3"/>
            <a:endCxn id="52" idx="3"/>
          </p:cNvCxnSpPr>
          <p:nvPr/>
        </p:nvCxnSpPr>
        <p:spPr>
          <a:xfrm flipV="1">
            <a:off x="1313118" y="3929196"/>
            <a:ext cx="2428400" cy="4841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B64F27-1237-4887-9CDF-DC273AADCF5B}"/>
              </a:ext>
            </a:extLst>
          </p:cNvPr>
          <p:cNvCxnSpPr>
            <a:stCxn id="71" idx="3"/>
            <a:endCxn id="2" idx="3"/>
          </p:cNvCxnSpPr>
          <p:nvPr/>
        </p:nvCxnSpPr>
        <p:spPr>
          <a:xfrm flipV="1">
            <a:off x="1313118" y="2334424"/>
            <a:ext cx="2428400" cy="29025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99A04E3-4E33-4AEB-A0B6-A6AF624F1E45}"/>
              </a:ext>
            </a:extLst>
          </p:cNvPr>
          <p:cNvSpPr txBox="1"/>
          <p:nvPr/>
        </p:nvSpPr>
        <p:spPr>
          <a:xfrm>
            <a:off x="4622334" y="4498289"/>
            <a:ext cx="7465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Arrows go fro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m variables to components, indicating that a </a:t>
            </a:r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Principal Component is a </a:t>
            </a:r>
            <a:r>
              <a:rPr lang="en-GB" b="0" i="1" dirty="0">
                <a:solidFill>
                  <a:srgbClr val="333333"/>
                </a:solidFill>
                <a:effectLst/>
                <a:latin typeface="Figtree"/>
              </a:rPr>
              <a:t>composite</a:t>
            </a:r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 of observed variables - 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each component is a weighted sum of the measured variables.</a:t>
            </a:r>
            <a:endParaRPr lang="en-GB" b="0" i="0" dirty="0">
              <a:solidFill>
                <a:srgbClr val="333333"/>
              </a:solidFill>
              <a:effectLst/>
              <a:latin typeface="Figtree"/>
            </a:endParaRPr>
          </a:p>
          <a:p>
            <a:pPr algn="r"/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39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8936" y="785067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785067"/>
                <a:ext cx="554182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8936" y="1625444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1625444"/>
                <a:ext cx="554182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8936" y="2461467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2461467"/>
                <a:ext cx="554182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8936" y="3285029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3285029"/>
                <a:ext cx="554182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cxnSpLocks/>
            <a:stCxn id="7" idx="3"/>
            <a:endCxn id="52" idx="3"/>
          </p:cNvCxnSpPr>
          <p:nvPr/>
        </p:nvCxnSpPr>
        <p:spPr>
          <a:xfrm flipV="1">
            <a:off x="1313118" y="1908339"/>
            <a:ext cx="2403045" cy="16814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04046" y="147947"/>
            <a:ext cx="328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Principal Components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406438" y="785067"/>
                <a:ext cx="6879094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b="0" dirty="0"/>
                  <a:t> 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438" y="785067"/>
                <a:ext cx="6879094" cy="2769989"/>
              </a:xfrm>
              <a:prstGeom prst="rect">
                <a:avLst/>
              </a:prstGeom>
              <a:blipFill>
                <a:blip r:embed="rId6"/>
                <a:stretch>
                  <a:fillRect l="-1241" t="-2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705B0A91-ABA3-4F6E-B6E3-98817E3DE52A}"/>
                  </a:ext>
                </a:extLst>
              </p:cNvPr>
              <p:cNvSpPr/>
              <p:nvPr/>
            </p:nvSpPr>
            <p:spPr>
              <a:xfrm>
                <a:off x="3716163" y="780446"/>
                <a:ext cx="755540" cy="653410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705B0A91-ABA3-4F6E-B6E3-98817E3DE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780446"/>
                <a:ext cx="755540" cy="653410"/>
              </a:xfrm>
              <a:prstGeom prst="hexag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F97553DA-7C1C-4854-875E-9785CDB0F394}"/>
                  </a:ext>
                </a:extLst>
              </p:cNvPr>
              <p:cNvSpPr/>
              <p:nvPr/>
            </p:nvSpPr>
            <p:spPr>
              <a:xfrm>
                <a:off x="3716163" y="1581634"/>
                <a:ext cx="755540" cy="653410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F97553DA-7C1C-4854-875E-9785CDB0F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1581634"/>
                <a:ext cx="755540" cy="653410"/>
              </a:xfrm>
              <a:prstGeom prst="hexago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48187B-B355-4D6F-B61A-C806E962EB2A}"/>
                  </a:ext>
                </a:extLst>
              </p:cNvPr>
              <p:cNvSpPr/>
              <p:nvPr/>
            </p:nvSpPr>
            <p:spPr>
              <a:xfrm>
                <a:off x="758936" y="4108591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48187B-B355-4D6F-B61A-C806E962E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4108591"/>
                <a:ext cx="554182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CD694D8-C310-40E6-873B-82C992DAB795}"/>
                  </a:ext>
                </a:extLst>
              </p:cNvPr>
              <p:cNvSpPr/>
              <p:nvPr/>
            </p:nvSpPr>
            <p:spPr>
              <a:xfrm>
                <a:off x="758936" y="4932153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CD694D8-C310-40E6-873B-82C992DAB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4932153"/>
                <a:ext cx="554182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4C631C-B3A2-45DE-96ED-E5C1218DE37A}"/>
              </a:ext>
            </a:extLst>
          </p:cNvPr>
          <p:cNvCxnSpPr>
            <a:cxnSpLocks/>
            <a:stCxn id="68" idx="3"/>
            <a:endCxn id="52" idx="3"/>
          </p:cNvCxnSpPr>
          <p:nvPr/>
        </p:nvCxnSpPr>
        <p:spPr>
          <a:xfrm flipV="1">
            <a:off x="1313118" y="1908339"/>
            <a:ext cx="2403045" cy="250505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99A04E3-4E33-4AEB-A0B6-A6AF624F1E45}"/>
              </a:ext>
            </a:extLst>
          </p:cNvPr>
          <p:cNvSpPr txBox="1"/>
          <p:nvPr/>
        </p:nvSpPr>
        <p:spPr>
          <a:xfrm>
            <a:off x="4622334" y="3202889"/>
            <a:ext cx="746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PCA is a re-expression of </a:t>
            </a:r>
            <a:r>
              <a:rPr lang="en-GB" b="0" i="1" dirty="0">
                <a:solidFill>
                  <a:srgbClr val="333333"/>
                </a:solidFill>
                <a:effectLst/>
                <a:latin typeface="Figtree"/>
              </a:rPr>
              <a:t>n</a:t>
            </a:r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 variables into </a:t>
            </a:r>
            <a:r>
              <a:rPr lang="en-GB" b="0" i="1" dirty="0">
                <a:solidFill>
                  <a:srgbClr val="333333"/>
                </a:solidFill>
                <a:effectLst/>
                <a:latin typeface="Figtree"/>
              </a:rPr>
              <a:t>n</a:t>
            </a:r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 orthogonal composites, which sequentially capture smaller and smaller portions of the variance. The data reduction comes from our choice to keep a subset of the components, each of which represents a different ‘dimension’ of the data.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B6CE5FFF-8492-482E-92CE-C6A8EBCEC745}"/>
                  </a:ext>
                </a:extLst>
              </p:cNvPr>
              <p:cNvSpPr/>
              <p:nvPr/>
            </p:nvSpPr>
            <p:spPr>
              <a:xfrm>
                <a:off x="3716163" y="2404727"/>
                <a:ext cx="755540" cy="653410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B6CE5FFF-8492-482E-92CE-C6A8EBCEC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2404727"/>
                <a:ext cx="755540" cy="653410"/>
              </a:xfrm>
              <a:prstGeom prst="hexagon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Hexagon 61">
                <a:extLst>
                  <a:ext uri="{FF2B5EF4-FFF2-40B4-BE49-F238E27FC236}">
                    <a16:creationId xmlns:a16="http://schemas.microsoft.com/office/drawing/2014/main" id="{1ACA895C-ADA4-4E68-8D58-A809B0BACF78}"/>
                  </a:ext>
                </a:extLst>
              </p:cNvPr>
              <p:cNvSpPr/>
              <p:nvPr/>
            </p:nvSpPr>
            <p:spPr>
              <a:xfrm>
                <a:off x="3716163" y="3227820"/>
                <a:ext cx="755540" cy="653410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Hexagon 61">
                <a:extLst>
                  <a:ext uri="{FF2B5EF4-FFF2-40B4-BE49-F238E27FC236}">
                    <a16:creationId xmlns:a16="http://schemas.microsoft.com/office/drawing/2014/main" id="{1ACA895C-ADA4-4E68-8D58-A809B0B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3227820"/>
                <a:ext cx="755540" cy="653410"/>
              </a:xfrm>
              <a:prstGeom prst="hexagon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exagon 62">
                <a:extLst>
                  <a:ext uri="{FF2B5EF4-FFF2-40B4-BE49-F238E27FC236}">
                    <a16:creationId xmlns:a16="http://schemas.microsoft.com/office/drawing/2014/main" id="{58D043F4-8C48-43F5-8E14-E7DBF432C40F}"/>
                  </a:ext>
                </a:extLst>
              </p:cNvPr>
              <p:cNvSpPr/>
              <p:nvPr/>
            </p:nvSpPr>
            <p:spPr>
              <a:xfrm>
                <a:off x="3716163" y="4050913"/>
                <a:ext cx="755540" cy="653410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Hexagon 62">
                <a:extLst>
                  <a:ext uri="{FF2B5EF4-FFF2-40B4-BE49-F238E27FC236}">
                    <a16:creationId xmlns:a16="http://schemas.microsoft.com/office/drawing/2014/main" id="{58D043F4-8C48-43F5-8E14-E7DBF432C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4050913"/>
                <a:ext cx="755540" cy="653410"/>
              </a:xfrm>
              <a:prstGeom prst="hexagon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exagon 63">
                <a:extLst>
                  <a:ext uri="{FF2B5EF4-FFF2-40B4-BE49-F238E27FC236}">
                    <a16:creationId xmlns:a16="http://schemas.microsoft.com/office/drawing/2014/main" id="{37C62199-E2E0-4E0D-ADBB-E5CF9952AC63}"/>
                  </a:ext>
                </a:extLst>
              </p:cNvPr>
              <p:cNvSpPr/>
              <p:nvPr/>
            </p:nvSpPr>
            <p:spPr>
              <a:xfrm>
                <a:off x="3716163" y="4871157"/>
                <a:ext cx="755540" cy="653410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Hexagon 63">
                <a:extLst>
                  <a:ext uri="{FF2B5EF4-FFF2-40B4-BE49-F238E27FC236}">
                    <a16:creationId xmlns:a16="http://schemas.microsoft.com/office/drawing/2014/main" id="{37C62199-E2E0-4E0D-ADBB-E5CF9952A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4871157"/>
                <a:ext cx="755540" cy="653410"/>
              </a:xfrm>
              <a:prstGeom prst="hexagon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3C5E51-1D9F-4A18-ACE3-5D886B205094}"/>
              </a:ext>
            </a:extLst>
          </p:cNvPr>
          <p:cNvCxnSpPr>
            <a:stCxn id="4" idx="3"/>
            <a:endCxn id="61" idx="3"/>
          </p:cNvCxnSpPr>
          <p:nvPr/>
        </p:nvCxnSpPr>
        <p:spPr>
          <a:xfrm>
            <a:off x="1313118" y="1089867"/>
            <a:ext cx="2403045" cy="16415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850F2AB-D6E7-4D36-96A1-C08CCC380A8D}"/>
              </a:ext>
            </a:extLst>
          </p:cNvPr>
          <p:cNvCxnSpPr>
            <a:cxnSpLocks/>
            <a:stCxn id="4" idx="3"/>
            <a:endCxn id="62" idx="3"/>
          </p:cNvCxnSpPr>
          <p:nvPr/>
        </p:nvCxnSpPr>
        <p:spPr>
          <a:xfrm>
            <a:off x="1313118" y="1089867"/>
            <a:ext cx="2403045" cy="24646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7832D5-51F0-44AC-AAB1-9C6E3A5948D3}"/>
              </a:ext>
            </a:extLst>
          </p:cNvPr>
          <p:cNvCxnSpPr>
            <a:cxnSpLocks/>
            <a:stCxn id="4" idx="3"/>
            <a:endCxn id="63" idx="3"/>
          </p:cNvCxnSpPr>
          <p:nvPr/>
        </p:nvCxnSpPr>
        <p:spPr>
          <a:xfrm>
            <a:off x="1313118" y="1089867"/>
            <a:ext cx="2403045" cy="32877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547271-C604-4F2E-8AD2-6C1FFE832E68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1313118" y="1089867"/>
            <a:ext cx="2403045" cy="410799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7D6294D-9CDF-4899-9B18-DFFD32C00A3B}"/>
              </a:ext>
            </a:extLst>
          </p:cNvPr>
          <p:cNvCxnSpPr>
            <a:cxnSpLocks/>
            <a:stCxn id="5" idx="3"/>
            <a:endCxn id="61" idx="3"/>
          </p:cNvCxnSpPr>
          <p:nvPr/>
        </p:nvCxnSpPr>
        <p:spPr>
          <a:xfrm>
            <a:off x="1313118" y="1930244"/>
            <a:ext cx="2403045" cy="8011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44DA8C-162E-4633-8CEB-610F5EEC6E01}"/>
              </a:ext>
            </a:extLst>
          </p:cNvPr>
          <p:cNvCxnSpPr>
            <a:cxnSpLocks/>
            <a:stCxn id="5" idx="3"/>
            <a:endCxn id="62" idx="3"/>
          </p:cNvCxnSpPr>
          <p:nvPr/>
        </p:nvCxnSpPr>
        <p:spPr>
          <a:xfrm>
            <a:off x="1313118" y="1930244"/>
            <a:ext cx="2403045" cy="162428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3267B05-CFD1-40EC-8EFF-4A3F34BBE218}"/>
              </a:ext>
            </a:extLst>
          </p:cNvPr>
          <p:cNvCxnSpPr>
            <a:cxnSpLocks/>
            <a:stCxn id="5" idx="3"/>
            <a:endCxn id="63" idx="3"/>
          </p:cNvCxnSpPr>
          <p:nvPr/>
        </p:nvCxnSpPr>
        <p:spPr>
          <a:xfrm>
            <a:off x="1313118" y="1930244"/>
            <a:ext cx="2403045" cy="244737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BF3347-D78A-40AB-B180-98E4C7966FC2}"/>
              </a:ext>
            </a:extLst>
          </p:cNvPr>
          <p:cNvCxnSpPr>
            <a:cxnSpLocks/>
            <a:stCxn id="5" idx="3"/>
            <a:endCxn id="64" idx="3"/>
          </p:cNvCxnSpPr>
          <p:nvPr/>
        </p:nvCxnSpPr>
        <p:spPr>
          <a:xfrm>
            <a:off x="1313118" y="1930244"/>
            <a:ext cx="2403045" cy="326761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553993F-E095-4C49-976E-481F0935C606}"/>
              </a:ext>
            </a:extLst>
          </p:cNvPr>
          <p:cNvCxnSpPr>
            <a:cxnSpLocks/>
            <a:stCxn id="6" idx="3"/>
            <a:endCxn id="61" idx="3"/>
          </p:cNvCxnSpPr>
          <p:nvPr/>
        </p:nvCxnSpPr>
        <p:spPr>
          <a:xfrm flipV="1">
            <a:off x="1313118" y="2731432"/>
            <a:ext cx="2403045" cy="348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DDD3EB-C721-4C81-A550-B5997D7EDB82}"/>
              </a:ext>
            </a:extLst>
          </p:cNvPr>
          <p:cNvCxnSpPr>
            <a:cxnSpLocks/>
            <a:stCxn id="6" idx="3"/>
            <a:endCxn id="62" idx="3"/>
          </p:cNvCxnSpPr>
          <p:nvPr/>
        </p:nvCxnSpPr>
        <p:spPr>
          <a:xfrm>
            <a:off x="1313118" y="2766267"/>
            <a:ext cx="2403045" cy="7882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CB8EFC9-D325-46F2-A708-42E5FCF96B0C}"/>
              </a:ext>
            </a:extLst>
          </p:cNvPr>
          <p:cNvCxnSpPr>
            <a:cxnSpLocks/>
            <a:stCxn id="6" idx="3"/>
            <a:endCxn id="63" idx="3"/>
          </p:cNvCxnSpPr>
          <p:nvPr/>
        </p:nvCxnSpPr>
        <p:spPr>
          <a:xfrm>
            <a:off x="1313118" y="2766267"/>
            <a:ext cx="2403045" cy="16113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D37E3AB-A2E1-4A80-99BD-7172678882A0}"/>
              </a:ext>
            </a:extLst>
          </p:cNvPr>
          <p:cNvCxnSpPr>
            <a:cxnSpLocks/>
            <a:stCxn id="6" idx="3"/>
            <a:endCxn id="64" idx="3"/>
          </p:cNvCxnSpPr>
          <p:nvPr/>
        </p:nvCxnSpPr>
        <p:spPr>
          <a:xfrm>
            <a:off x="1313118" y="2766267"/>
            <a:ext cx="2403045" cy="243159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41F3281-9CDE-48E8-AE64-A901E7ABE04B}"/>
              </a:ext>
            </a:extLst>
          </p:cNvPr>
          <p:cNvCxnSpPr>
            <a:cxnSpLocks/>
            <a:stCxn id="7" idx="3"/>
            <a:endCxn id="64" idx="3"/>
          </p:cNvCxnSpPr>
          <p:nvPr/>
        </p:nvCxnSpPr>
        <p:spPr>
          <a:xfrm>
            <a:off x="1313118" y="3589829"/>
            <a:ext cx="2403045" cy="16080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B2B381-23E1-4C30-9E8A-F57A87A31248}"/>
              </a:ext>
            </a:extLst>
          </p:cNvPr>
          <p:cNvCxnSpPr>
            <a:cxnSpLocks/>
            <a:stCxn id="7" idx="3"/>
            <a:endCxn id="63" idx="3"/>
          </p:cNvCxnSpPr>
          <p:nvPr/>
        </p:nvCxnSpPr>
        <p:spPr>
          <a:xfrm>
            <a:off x="1313118" y="3589829"/>
            <a:ext cx="2403045" cy="7877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6507A43-985D-4E94-9D44-D6A31A5CB843}"/>
              </a:ext>
            </a:extLst>
          </p:cNvPr>
          <p:cNvCxnSpPr>
            <a:cxnSpLocks/>
            <a:stCxn id="7" idx="3"/>
            <a:endCxn id="62" idx="3"/>
          </p:cNvCxnSpPr>
          <p:nvPr/>
        </p:nvCxnSpPr>
        <p:spPr>
          <a:xfrm flipV="1">
            <a:off x="1313118" y="3554525"/>
            <a:ext cx="2403045" cy="353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39A8D02-7F0A-4A1F-B66F-A6B916FA3571}"/>
              </a:ext>
            </a:extLst>
          </p:cNvPr>
          <p:cNvCxnSpPr>
            <a:cxnSpLocks/>
            <a:stCxn id="7" idx="3"/>
            <a:endCxn id="61" idx="3"/>
          </p:cNvCxnSpPr>
          <p:nvPr/>
        </p:nvCxnSpPr>
        <p:spPr>
          <a:xfrm flipV="1">
            <a:off x="1313118" y="2731432"/>
            <a:ext cx="2403045" cy="8583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F3B1570-4A65-4211-AD21-65AE66037441}"/>
              </a:ext>
            </a:extLst>
          </p:cNvPr>
          <p:cNvCxnSpPr>
            <a:cxnSpLocks/>
            <a:stCxn id="68" idx="3"/>
            <a:endCxn id="64" idx="3"/>
          </p:cNvCxnSpPr>
          <p:nvPr/>
        </p:nvCxnSpPr>
        <p:spPr>
          <a:xfrm>
            <a:off x="1313118" y="4413391"/>
            <a:ext cx="2403045" cy="7844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79B381A-7C14-4C3A-8C46-BA882EE611B9}"/>
              </a:ext>
            </a:extLst>
          </p:cNvPr>
          <p:cNvCxnSpPr>
            <a:cxnSpLocks/>
            <a:stCxn id="68" idx="3"/>
            <a:endCxn id="63" idx="3"/>
          </p:cNvCxnSpPr>
          <p:nvPr/>
        </p:nvCxnSpPr>
        <p:spPr>
          <a:xfrm flipV="1">
            <a:off x="1313118" y="4377618"/>
            <a:ext cx="2403045" cy="357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F07802F-1CEC-43C5-AD7B-855F6F202320}"/>
              </a:ext>
            </a:extLst>
          </p:cNvPr>
          <p:cNvCxnSpPr>
            <a:cxnSpLocks/>
            <a:stCxn id="68" idx="3"/>
            <a:endCxn id="62" idx="3"/>
          </p:cNvCxnSpPr>
          <p:nvPr/>
        </p:nvCxnSpPr>
        <p:spPr>
          <a:xfrm flipV="1">
            <a:off x="1313118" y="3554525"/>
            <a:ext cx="2403045" cy="8588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1964C0-B1E0-4CA9-8AE4-0B15E7265E59}"/>
              </a:ext>
            </a:extLst>
          </p:cNvPr>
          <p:cNvCxnSpPr>
            <a:cxnSpLocks/>
            <a:stCxn id="68" idx="3"/>
            <a:endCxn id="61" idx="3"/>
          </p:cNvCxnSpPr>
          <p:nvPr/>
        </p:nvCxnSpPr>
        <p:spPr>
          <a:xfrm flipV="1">
            <a:off x="1313118" y="2731432"/>
            <a:ext cx="2403045" cy="168195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E74679-4726-4520-9DD5-A923966438C8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313118" y="2642071"/>
            <a:ext cx="2489262" cy="25948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04A0675-6E43-4D46-A850-56BEADE42C38}"/>
              </a:ext>
            </a:extLst>
          </p:cNvPr>
          <p:cNvCxnSpPr>
            <a:cxnSpLocks/>
            <a:stCxn id="71" idx="3"/>
            <a:endCxn id="62" idx="3"/>
          </p:cNvCxnSpPr>
          <p:nvPr/>
        </p:nvCxnSpPr>
        <p:spPr>
          <a:xfrm flipV="1">
            <a:off x="1313118" y="3554525"/>
            <a:ext cx="2403045" cy="168242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7D8A749-C457-44C0-B0E0-DF52D95B0791}"/>
              </a:ext>
            </a:extLst>
          </p:cNvPr>
          <p:cNvCxnSpPr>
            <a:cxnSpLocks/>
            <a:stCxn id="71" idx="3"/>
            <a:endCxn id="63" idx="3"/>
          </p:cNvCxnSpPr>
          <p:nvPr/>
        </p:nvCxnSpPr>
        <p:spPr>
          <a:xfrm flipV="1">
            <a:off x="1313118" y="4377618"/>
            <a:ext cx="2403045" cy="8593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40A69A4-A848-46C8-84B0-D36CD456FF12}"/>
              </a:ext>
            </a:extLst>
          </p:cNvPr>
          <p:cNvCxnSpPr>
            <a:cxnSpLocks/>
            <a:stCxn id="71" idx="3"/>
            <a:endCxn id="64" idx="3"/>
          </p:cNvCxnSpPr>
          <p:nvPr/>
        </p:nvCxnSpPr>
        <p:spPr>
          <a:xfrm flipV="1">
            <a:off x="1313118" y="5197862"/>
            <a:ext cx="2403045" cy="3909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4" idx="3"/>
            <a:endCxn id="2" idx="3"/>
          </p:cNvCxnSpPr>
          <p:nvPr/>
        </p:nvCxnSpPr>
        <p:spPr>
          <a:xfrm>
            <a:off x="1313118" y="1089867"/>
            <a:ext cx="2403045" cy="172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5" idx="3"/>
            <a:endCxn id="2" idx="3"/>
          </p:cNvCxnSpPr>
          <p:nvPr/>
        </p:nvCxnSpPr>
        <p:spPr>
          <a:xfrm flipV="1">
            <a:off x="1313118" y="1107151"/>
            <a:ext cx="2403045" cy="823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6" idx="3"/>
            <a:endCxn id="2" idx="3"/>
          </p:cNvCxnSpPr>
          <p:nvPr/>
        </p:nvCxnSpPr>
        <p:spPr>
          <a:xfrm flipV="1">
            <a:off x="1313118" y="1107151"/>
            <a:ext cx="2403045" cy="16591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3"/>
            <a:endCxn id="2" idx="3"/>
          </p:cNvCxnSpPr>
          <p:nvPr/>
        </p:nvCxnSpPr>
        <p:spPr>
          <a:xfrm flipV="1">
            <a:off x="1313118" y="1107151"/>
            <a:ext cx="2403045" cy="24826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" idx="3"/>
            <a:endCxn id="52" idx="3"/>
          </p:cNvCxnSpPr>
          <p:nvPr/>
        </p:nvCxnSpPr>
        <p:spPr>
          <a:xfrm>
            <a:off x="1313118" y="1089867"/>
            <a:ext cx="2403045" cy="8184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5" idx="3"/>
            <a:endCxn id="52" idx="3"/>
          </p:cNvCxnSpPr>
          <p:nvPr/>
        </p:nvCxnSpPr>
        <p:spPr>
          <a:xfrm flipV="1">
            <a:off x="1313118" y="1908339"/>
            <a:ext cx="2403045" cy="219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6" idx="3"/>
            <a:endCxn id="52" idx="3"/>
          </p:cNvCxnSpPr>
          <p:nvPr/>
        </p:nvCxnSpPr>
        <p:spPr>
          <a:xfrm flipV="1">
            <a:off x="1313118" y="1908339"/>
            <a:ext cx="2403045" cy="8579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BDE9E8-945B-4449-A982-D083936D1A22}"/>
              </a:ext>
            </a:extLst>
          </p:cNvPr>
          <p:cNvCxnSpPr>
            <a:cxnSpLocks/>
            <a:stCxn id="68" idx="3"/>
            <a:endCxn id="2" idx="3"/>
          </p:cNvCxnSpPr>
          <p:nvPr/>
        </p:nvCxnSpPr>
        <p:spPr>
          <a:xfrm flipV="1">
            <a:off x="1313118" y="1107151"/>
            <a:ext cx="2403045" cy="330624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56B165-D289-469B-983A-EA04AB9ADA52}"/>
              </a:ext>
            </a:extLst>
          </p:cNvPr>
          <p:cNvCxnSpPr>
            <a:cxnSpLocks/>
            <a:stCxn id="71" idx="3"/>
            <a:endCxn id="52" idx="3"/>
          </p:cNvCxnSpPr>
          <p:nvPr/>
        </p:nvCxnSpPr>
        <p:spPr>
          <a:xfrm flipV="1">
            <a:off x="1313118" y="1908339"/>
            <a:ext cx="2403045" cy="332861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B64F27-1237-4887-9CDF-DC273AADCF5B}"/>
              </a:ext>
            </a:extLst>
          </p:cNvPr>
          <p:cNvCxnSpPr>
            <a:cxnSpLocks/>
            <a:stCxn id="71" idx="3"/>
            <a:endCxn id="2" idx="3"/>
          </p:cNvCxnSpPr>
          <p:nvPr/>
        </p:nvCxnSpPr>
        <p:spPr>
          <a:xfrm flipV="1">
            <a:off x="1313118" y="1107151"/>
            <a:ext cx="2403045" cy="41298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804046" y="151634"/>
            <a:ext cx="32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Exploratory Factor Analysis (EFA)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096000" y="832837"/>
                <a:ext cx="2957989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32837"/>
                <a:ext cx="2957989" cy="1938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F62979D-3506-48C4-A09C-BA1F935A4751}"/>
              </a:ext>
            </a:extLst>
          </p:cNvPr>
          <p:cNvCxnSpPr>
            <a:cxnSpLocks/>
            <a:stCxn id="136" idx="6"/>
            <a:endCxn id="135" idx="1"/>
          </p:cNvCxnSpPr>
          <p:nvPr/>
        </p:nvCxnSpPr>
        <p:spPr>
          <a:xfrm>
            <a:off x="2170454" y="1966031"/>
            <a:ext cx="1518206" cy="16840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6729DD1-5326-446E-8A1D-E18764E360E1}"/>
              </a:ext>
            </a:extLst>
          </p:cNvPr>
          <p:cNvCxnSpPr>
            <a:stCxn id="137" idx="6"/>
            <a:endCxn id="132" idx="1"/>
          </p:cNvCxnSpPr>
          <p:nvPr/>
        </p:nvCxnSpPr>
        <p:spPr>
          <a:xfrm flipV="1">
            <a:off x="2170454" y="1137637"/>
            <a:ext cx="1518206" cy="33136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72B290-54A9-47FB-9F43-D1D8B6FB4B7C}"/>
              </a:ext>
            </a:extLst>
          </p:cNvPr>
          <p:cNvCxnSpPr>
            <a:stCxn id="137" idx="6"/>
            <a:endCxn id="133" idx="1"/>
          </p:cNvCxnSpPr>
          <p:nvPr/>
        </p:nvCxnSpPr>
        <p:spPr>
          <a:xfrm flipV="1">
            <a:off x="2170454" y="1978014"/>
            <a:ext cx="1518206" cy="24732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72290BC-8BF2-4CAC-B8FE-1D3474A915FA}"/>
              </a:ext>
            </a:extLst>
          </p:cNvPr>
          <p:cNvCxnSpPr>
            <a:stCxn id="137" idx="6"/>
            <a:endCxn id="134" idx="1"/>
          </p:cNvCxnSpPr>
          <p:nvPr/>
        </p:nvCxnSpPr>
        <p:spPr>
          <a:xfrm flipV="1">
            <a:off x="2170454" y="2814037"/>
            <a:ext cx="1518206" cy="16372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265FFB3-F733-4630-A4C8-8E2BBBB4FA79}"/>
              </a:ext>
            </a:extLst>
          </p:cNvPr>
          <p:cNvCxnSpPr>
            <a:cxnSpLocks/>
            <a:stCxn id="136" idx="6"/>
            <a:endCxn id="150" idx="1"/>
          </p:cNvCxnSpPr>
          <p:nvPr/>
        </p:nvCxnSpPr>
        <p:spPr>
          <a:xfrm>
            <a:off x="2170454" y="1966031"/>
            <a:ext cx="1518206" cy="2537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9C7D3DB-5DCC-4968-A7D5-BCCDC0F8EA83}"/>
              </a:ext>
            </a:extLst>
          </p:cNvPr>
          <p:cNvCxnSpPr>
            <a:cxnSpLocks/>
            <a:stCxn id="136" idx="6"/>
            <a:endCxn id="151" idx="1"/>
          </p:cNvCxnSpPr>
          <p:nvPr/>
        </p:nvCxnSpPr>
        <p:spPr>
          <a:xfrm>
            <a:off x="2170454" y="1966031"/>
            <a:ext cx="1518206" cy="339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5C3EC88-5991-40DE-8C9D-4D0946A7CACA}"/>
                  </a:ext>
                </a:extLst>
              </p:cNvPr>
              <p:cNvSpPr/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5C3EC88-5991-40DE-8C9D-4D0946A7C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E908B64-C279-4C27-B69D-1A10EA60AA1D}"/>
                  </a:ext>
                </a:extLst>
              </p:cNvPr>
              <p:cNvSpPr/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E908B64-C279-4C27-B69D-1A10EA60A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054DEAF-E756-4D86-96D4-5B400B31B91C}"/>
                  </a:ext>
                </a:extLst>
              </p:cNvPr>
              <p:cNvSpPr/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054DEAF-E756-4D86-96D4-5B400B31B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3EE0B29-D16E-4988-AA1D-CD385152C590}"/>
                  </a:ext>
                </a:extLst>
              </p:cNvPr>
              <p:cNvSpPr/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3EE0B29-D16E-4988-AA1D-CD385152C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35AD1BB-A27B-443E-BB1F-E18BF3ED9832}"/>
                  </a:ext>
                </a:extLst>
              </p:cNvPr>
              <p:cNvSpPr/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35AD1BB-A27B-443E-BB1F-E18BF3ED9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7A8F688-79CE-4F4A-AD80-C249033045CD}"/>
                  </a:ext>
                </a:extLst>
              </p:cNvPr>
              <p:cNvSpPr/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7A8F688-79CE-4F4A-AD80-C24903304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31103CE-3C35-469F-B0A6-72B4F07CC7CE}"/>
              </a:ext>
            </a:extLst>
          </p:cNvPr>
          <p:cNvCxnSpPr>
            <a:stCxn id="136" idx="6"/>
            <a:endCxn id="132" idx="1"/>
          </p:cNvCxnSpPr>
          <p:nvPr/>
        </p:nvCxnSpPr>
        <p:spPr>
          <a:xfrm flipV="1">
            <a:off x="2170454" y="1137637"/>
            <a:ext cx="1518206" cy="8283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8E8A27B-9366-45EE-AFB5-1CE79236F3EC}"/>
              </a:ext>
            </a:extLst>
          </p:cNvPr>
          <p:cNvCxnSpPr>
            <a:stCxn id="136" idx="6"/>
            <a:endCxn id="133" idx="1"/>
          </p:cNvCxnSpPr>
          <p:nvPr/>
        </p:nvCxnSpPr>
        <p:spPr>
          <a:xfrm>
            <a:off x="2170454" y="1966031"/>
            <a:ext cx="1518206" cy="119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821F85D-C1A0-4F81-82DC-FE4DBC60B185}"/>
              </a:ext>
            </a:extLst>
          </p:cNvPr>
          <p:cNvCxnSpPr>
            <a:cxnSpLocks/>
            <a:stCxn id="136" idx="6"/>
            <a:endCxn id="134" idx="1"/>
          </p:cNvCxnSpPr>
          <p:nvPr/>
        </p:nvCxnSpPr>
        <p:spPr>
          <a:xfrm>
            <a:off x="2170454" y="1966031"/>
            <a:ext cx="1518206" cy="848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8F07A4-91A1-4135-8F19-16F20238E74C}"/>
              </a:ext>
            </a:extLst>
          </p:cNvPr>
          <p:cNvCxnSpPr>
            <a:stCxn id="137" idx="6"/>
            <a:endCxn id="135" idx="1"/>
          </p:cNvCxnSpPr>
          <p:nvPr/>
        </p:nvCxnSpPr>
        <p:spPr>
          <a:xfrm flipV="1">
            <a:off x="2170454" y="3650060"/>
            <a:ext cx="1518206" cy="8012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F39C0D3-57AE-4AB6-8DE9-351169BDC9D2}"/>
                  </a:ext>
                </a:extLst>
              </p:cNvPr>
              <p:cNvSpPr/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F39C0D3-57AE-4AB6-8DE9-351169BDC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6E407-D64B-45AC-A2BF-C7D47B931C7F}"/>
                  </a:ext>
                </a:extLst>
              </p:cNvPr>
              <p:cNvSpPr/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6E407-D64B-45AC-A2BF-C7D47B931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012F484-8136-488E-98C8-7F557CB79BFA}"/>
                  </a:ext>
                </a:extLst>
              </p:cNvPr>
              <p:cNvSpPr/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012F484-8136-488E-98C8-7F557CB79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96B0EE0-4649-4CCE-BDAC-33FBA4DE8328}"/>
                  </a:ext>
                </a:extLst>
              </p:cNvPr>
              <p:cNvSpPr/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96B0EE0-4649-4CCE-BDAC-33FBA4DE8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C402A24-31BE-437B-88A1-A991F43C6FCE}"/>
              </a:ext>
            </a:extLst>
          </p:cNvPr>
          <p:cNvCxnSpPr>
            <a:stCxn id="142" idx="2"/>
            <a:endCxn id="132" idx="3"/>
          </p:cNvCxnSpPr>
          <p:nvPr/>
        </p:nvCxnSpPr>
        <p:spPr>
          <a:xfrm flipH="1" flipV="1">
            <a:off x="4298260" y="1137637"/>
            <a:ext cx="542107" cy="19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8DC79F2-CC55-414F-B2FA-A11C2DB805B3}"/>
              </a:ext>
            </a:extLst>
          </p:cNvPr>
          <p:cNvCxnSpPr>
            <a:stCxn id="143" idx="2"/>
            <a:endCxn id="133" idx="3"/>
          </p:cNvCxnSpPr>
          <p:nvPr/>
        </p:nvCxnSpPr>
        <p:spPr>
          <a:xfrm flipH="1">
            <a:off x="4298260" y="1974069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42EAF31-9321-41CE-9EE8-A19F1135410D}"/>
              </a:ext>
            </a:extLst>
          </p:cNvPr>
          <p:cNvCxnSpPr>
            <a:stCxn id="144" idx="2"/>
            <a:endCxn id="134" idx="3"/>
          </p:cNvCxnSpPr>
          <p:nvPr/>
        </p:nvCxnSpPr>
        <p:spPr>
          <a:xfrm flipH="1">
            <a:off x="4298260" y="2814037"/>
            <a:ext cx="54210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29B985D-7D35-4644-80AC-67FBFA73B4C9}"/>
              </a:ext>
            </a:extLst>
          </p:cNvPr>
          <p:cNvCxnSpPr>
            <a:stCxn id="145" idx="2"/>
            <a:endCxn id="135" idx="3"/>
          </p:cNvCxnSpPr>
          <p:nvPr/>
        </p:nvCxnSpPr>
        <p:spPr>
          <a:xfrm flipH="1" flipV="1">
            <a:off x="4298260" y="3650060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131A201-5199-4651-91A6-CCEAC9C8368C}"/>
                  </a:ext>
                </a:extLst>
              </p:cNvPr>
              <p:cNvSpPr/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131A201-5199-4651-91A6-CCEAC9C83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03DFDB2-01F7-4E97-9315-A86D9C79D40A}"/>
                  </a:ext>
                </a:extLst>
              </p:cNvPr>
              <p:cNvSpPr/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03DFDB2-01F7-4E97-9315-A86D9C79D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D1AC596-BFAD-4ADA-AC8A-6CF24678B4F9}"/>
                  </a:ext>
                </a:extLst>
              </p:cNvPr>
              <p:cNvSpPr/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D1AC596-BFAD-4ADA-AC8A-6CF24678B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AC545A8-7D5E-49CA-BBA4-8A2659A97E19}"/>
              </a:ext>
            </a:extLst>
          </p:cNvPr>
          <p:cNvCxnSpPr>
            <a:stCxn id="152" idx="2"/>
          </p:cNvCxnSpPr>
          <p:nvPr/>
        </p:nvCxnSpPr>
        <p:spPr>
          <a:xfrm flipH="1" flipV="1">
            <a:off x="4298260" y="4482138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CC7092D-1905-440A-B716-09E33DB2A12A}"/>
                  </a:ext>
                </a:extLst>
              </p:cNvPr>
              <p:cNvSpPr/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CC7092D-1905-440A-B716-09E33DB2A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DBF8506-2937-42E2-BA31-4DFB954C9EC6}"/>
              </a:ext>
            </a:extLst>
          </p:cNvPr>
          <p:cNvCxnSpPr>
            <a:stCxn id="154" idx="2"/>
          </p:cNvCxnSpPr>
          <p:nvPr/>
        </p:nvCxnSpPr>
        <p:spPr>
          <a:xfrm flipH="1" flipV="1">
            <a:off x="4299425" y="5310272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1DB52B-19AF-4BD6-B399-1E417D27DBCC}"/>
              </a:ext>
            </a:extLst>
          </p:cNvPr>
          <p:cNvCxnSpPr>
            <a:stCxn id="137" idx="6"/>
            <a:endCxn id="150" idx="1"/>
          </p:cNvCxnSpPr>
          <p:nvPr/>
        </p:nvCxnSpPr>
        <p:spPr>
          <a:xfrm>
            <a:off x="2170454" y="4451274"/>
            <a:ext cx="1518206" cy="5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F75C148-546B-4930-BAE5-DC72481E29C3}"/>
              </a:ext>
            </a:extLst>
          </p:cNvPr>
          <p:cNvCxnSpPr>
            <a:cxnSpLocks/>
            <a:stCxn id="137" idx="6"/>
            <a:endCxn id="151" idx="1"/>
          </p:cNvCxnSpPr>
          <p:nvPr/>
        </p:nvCxnSpPr>
        <p:spPr>
          <a:xfrm>
            <a:off x="2170454" y="4451274"/>
            <a:ext cx="1518206" cy="90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6C8EDCC8-2BFD-45FE-8168-2C73A7460111}"/>
              </a:ext>
            </a:extLst>
          </p:cNvPr>
          <p:cNvSpPr txBox="1"/>
          <p:nvPr/>
        </p:nvSpPr>
        <p:spPr>
          <a:xfrm>
            <a:off x="6618914" y="4498289"/>
            <a:ext cx="546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0" dirty="0">
                <a:solidFill>
                  <a:srgbClr val="333333"/>
                </a:solidFill>
                <a:latin typeface="Figtree"/>
              </a:rPr>
              <a:t>A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rrows go from factors to variables, indicating that we are modelling values on o</a:t>
            </a:r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bserved variables 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as being </a:t>
            </a:r>
            <a:r>
              <a:rPr lang="en-GB" b="0" i="1" dirty="0">
                <a:solidFill>
                  <a:srgbClr val="333333"/>
                </a:solidFill>
                <a:effectLst/>
                <a:latin typeface="Figtree"/>
              </a:rPr>
              <a:t>generated by </a:t>
            </a:r>
            <a:r>
              <a:rPr lang="en-GB" b="0" dirty="0">
                <a:solidFill>
                  <a:srgbClr val="333333"/>
                </a:solidFill>
                <a:effectLst/>
                <a:latin typeface="Figtree"/>
              </a:rPr>
              <a:t>some underlying common factor plus an additional factor that is unique to that variable.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78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>
            <a:cxnSpLocks/>
            <a:stCxn id="63" idx="6"/>
            <a:endCxn id="44" idx="1"/>
          </p:cNvCxnSpPr>
          <p:nvPr/>
        </p:nvCxnSpPr>
        <p:spPr>
          <a:xfrm>
            <a:off x="2170454" y="1966031"/>
            <a:ext cx="1518206" cy="1684029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4" idx="6"/>
            <a:endCxn id="41" idx="1"/>
          </p:cNvCxnSpPr>
          <p:nvPr/>
        </p:nvCxnSpPr>
        <p:spPr>
          <a:xfrm flipV="1">
            <a:off x="2170454" y="1137637"/>
            <a:ext cx="1518206" cy="3313637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6"/>
            <a:endCxn id="42" idx="1"/>
          </p:cNvCxnSpPr>
          <p:nvPr/>
        </p:nvCxnSpPr>
        <p:spPr>
          <a:xfrm flipV="1">
            <a:off x="2170454" y="1978014"/>
            <a:ext cx="1518206" cy="247326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6"/>
            <a:endCxn id="43" idx="1"/>
          </p:cNvCxnSpPr>
          <p:nvPr/>
        </p:nvCxnSpPr>
        <p:spPr>
          <a:xfrm flipV="1">
            <a:off x="2170454" y="2814037"/>
            <a:ext cx="1518206" cy="1637237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11A847-F797-401D-8203-0F5B083BC4FC}"/>
              </a:ext>
            </a:extLst>
          </p:cNvPr>
          <p:cNvCxnSpPr>
            <a:cxnSpLocks/>
            <a:stCxn id="63" idx="6"/>
            <a:endCxn id="49" idx="1"/>
          </p:cNvCxnSpPr>
          <p:nvPr/>
        </p:nvCxnSpPr>
        <p:spPr>
          <a:xfrm>
            <a:off x="2170454" y="1966031"/>
            <a:ext cx="1518206" cy="25378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6D722-7FAD-4F3B-AC3C-8CE65DFC6F35}"/>
              </a:ext>
            </a:extLst>
          </p:cNvPr>
          <p:cNvCxnSpPr>
            <a:cxnSpLocks/>
            <a:stCxn id="63" idx="6"/>
            <a:endCxn id="51" idx="1"/>
          </p:cNvCxnSpPr>
          <p:nvPr/>
        </p:nvCxnSpPr>
        <p:spPr>
          <a:xfrm>
            <a:off x="2170454" y="1966031"/>
            <a:ext cx="1518206" cy="339172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3" idx="6"/>
            <a:endCxn id="41" idx="1"/>
          </p:cNvCxnSpPr>
          <p:nvPr/>
        </p:nvCxnSpPr>
        <p:spPr>
          <a:xfrm flipV="1">
            <a:off x="2170454" y="1137637"/>
            <a:ext cx="1518206" cy="8283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6"/>
            <a:endCxn id="42" idx="1"/>
          </p:cNvCxnSpPr>
          <p:nvPr/>
        </p:nvCxnSpPr>
        <p:spPr>
          <a:xfrm>
            <a:off x="2170454" y="1966031"/>
            <a:ext cx="1518206" cy="119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63" idx="6"/>
            <a:endCxn id="43" idx="1"/>
          </p:cNvCxnSpPr>
          <p:nvPr/>
        </p:nvCxnSpPr>
        <p:spPr>
          <a:xfrm>
            <a:off x="2170454" y="1966031"/>
            <a:ext cx="1518206" cy="848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6"/>
            <a:endCxn id="44" idx="1"/>
          </p:cNvCxnSpPr>
          <p:nvPr/>
        </p:nvCxnSpPr>
        <p:spPr>
          <a:xfrm flipV="1">
            <a:off x="2170454" y="3650060"/>
            <a:ext cx="1518206" cy="8012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/>
              <p:cNvSpPr/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Oval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/>
              <p:cNvSpPr/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Oval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>
            <a:stCxn id="87" idx="2"/>
            <a:endCxn id="41" idx="3"/>
          </p:cNvCxnSpPr>
          <p:nvPr/>
        </p:nvCxnSpPr>
        <p:spPr>
          <a:xfrm flipH="1" flipV="1">
            <a:off x="4298260" y="1137637"/>
            <a:ext cx="542107" cy="19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2"/>
            <a:endCxn id="42" idx="3"/>
          </p:cNvCxnSpPr>
          <p:nvPr/>
        </p:nvCxnSpPr>
        <p:spPr>
          <a:xfrm flipH="1">
            <a:off x="4298260" y="1974069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2"/>
            <a:endCxn id="43" idx="3"/>
          </p:cNvCxnSpPr>
          <p:nvPr/>
        </p:nvCxnSpPr>
        <p:spPr>
          <a:xfrm flipH="1">
            <a:off x="4298260" y="2814037"/>
            <a:ext cx="54210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2"/>
            <a:endCxn id="44" idx="3"/>
          </p:cNvCxnSpPr>
          <p:nvPr/>
        </p:nvCxnSpPr>
        <p:spPr>
          <a:xfrm flipH="1" flipV="1">
            <a:off x="4298260" y="3650060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4046" y="151634"/>
            <a:ext cx="403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Exploratory Factor Analysis (EFA), rotated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096000" y="832837"/>
                <a:ext cx="2957989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32837"/>
                <a:ext cx="2957989" cy="19389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DB82BA-BB9B-4781-B1CC-3B77B90DE1D2}"/>
                  </a:ext>
                </a:extLst>
              </p:cNvPr>
              <p:cNvSpPr/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DB82BA-BB9B-4781-B1CC-3B77B90DE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EE8C773-8F2B-47C0-9683-241A1B75F0E9}"/>
                  </a:ext>
                </a:extLst>
              </p:cNvPr>
              <p:cNvSpPr/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EE8C773-8F2B-47C0-9683-241A1B75F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2C3DA39-AF00-45E3-B3EA-67BBD3C8A8E0}"/>
                  </a:ext>
                </a:extLst>
              </p:cNvPr>
              <p:cNvSpPr/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2C3DA39-AF00-45E3-B3EA-67BBD3C8A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D7A4B-5465-4B12-A882-C4A6D75B6122}"/>
              </a:ext>
            </a:extLst>
          </p:cNvPr>
          <p:cNvCxnSpPr>
            <a:stCxn id="55" idx="2"/>
          </p:cNvCxnSpPr>
          <p:nvPr/>
        </p:nvCxnSpPr>
        <p:spPr>
          <a:xfrm flipH="1" flipV="1">
            <a:off x="4298260" y="4482138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B777779-A65B-4FC4-A251-B9BD80B0EC94}"/>
                  </a:ext>
                </a:extLst>
              </p:cNvPr>
              <p:cNvSpPr/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B777779-A65B-4FC4-A251-B9BD80B0E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A172B-FE13-4334-87F6-263D83B2E117}"/>
              </a:ext>
            </a:extLst>
          </p:cNvPr>
          <p:cNvCxnSpPr>
            <a:stCxn id="58" idx="2"/>
          </p:cNvCxnSpPr>
          <p:nvPr/>
        </p:nvCxnSpPr>
        <p:spPr>
          <a:xfrm flipH="1" flipV="1">
            <a:off x="4299425" y="5310272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1FB9BA-524E-4914-85B0-39B19A399E9F}"/>
              </a:ext>
            </a:extLst>
          </p:cNvPr>
          <p:cNvCxnSpPr>
            <a:stCxn id="64" idx="6"/>
            <a:endCxn id="49" idx="1"/>
          </p:cNvCxnSpPr>
          <p:nvPr/>
        </p:nvCxnSpPr>
        <p:spPr>
          <a:xfrm>
            <a:off x="2170454" y="4451274"/>
            <a:ext cx="1518206" cy="5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07CEFA-733F-4535-B7DC-FD50B6C261CF}"/>
              </a:ext>
            </a:extLst>
          </p:cNvPr>
          <p:cNvCxnSpPr>
            <a:cxnSpLocks/>
            <a:stCxn id="64" idx="6"/>
            <a:endCxn id="51" idx="1"/>
          </p:cNvCxnSpPr>
          <p:nvPr/>
        </p:nvCxnSpPr>
        <p:spPr>
          <a:xfrm>
            <a:off x="2170454" y="4451274"/>
            <a:ext cx="1518206" cy="90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15">
            <a:extLst>
              <a:ext uri="{FF2B5EF4-FFF2-40B4-BE49-F238E27FC236}">
                <a16:creationId xmlns:a16="http://schemas.microsoft.com/office/drawing/2014/main" id="{1EAF65B4-4DFA-4397-A3F3-73A42C9BE95D}"/>
              </a:ext>
            </a:extLst>
          </p:cNvPr>
          <p:cNvCxnSpPr>
            <a:cxnSpLocks/>
            <a:stCxn id="63" idx="2"/>
            <a:endCxn id="64" idx="2"/>
          </p:cNvCxnSpPr>
          <p:nvPr/>
        </p:nvCxnSpPr>
        <p:spPr>
          <a:xfrm rot="10800000" flipV="1">
            <a:off x="768374" y="1966030"/>
            <a:ext cx="12700" cy="2485243"/>
          </a:xfrm>
          <a:prstGeom prst="curvedConnector3">
            <a:avLst>
              <a:gd name="adj1" fmla="val 4244039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F2FF87-922D-45F0-989A-46B0D44BF3FE}"/>
              </a:ext>
            </a:extLst>
          </p:cNvPr>
          <p:cNvSpPr txBox="1"/>
          <p:nvPr/>
        </p:nvSpPr>
        <p:spPr>
          <a:xfrm>
            <a:off x="7038362" y="4498289"/>
            <a:ext cx="5049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0" dirty="0">
                <a:solidFill>
                  <a:srgbClr val="333333"/>
                </a:solidFill>
                <a:latin typeface="Figtree"/>
              </a:rPr>
              <a:t>Rotations transform the factors to allow for a clearer structure (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variables loading primarily on to </a:t>
            </a:r>
            <a:r>
              <a:rPr lang="en-GB" i="1" dirty="0">
                <a:solidFill>
                  <a:srgbClr val="333333"/>
                </a:solidFill>
                <a:latin typeface="Figtree"/>
              </a:rPr>
              <a:t>one 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factor rather than several). </a:t>
            </a:r>
          </a:p>
          <a:p>
            <a:pPr algn="r"/>
            <a:r>
              <a:rPr lang="en-GB" dirty="0">
                <a:solidFill>
                  <a:srgbClr val="333333"/>
                </a:solidFill>
                <a:latin typeface="Figtree"/>
              </a:rPr>
              <a:t>Oblique rotations allow factors to be correlated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92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3" idx="6"/>
            <a:endCxn id="41" idx="1"/>
          </p:cNvCxnSpPr>
          <p:nvPr/>
        </p:nvCxnSpPr>
        <p:spPr>
          <a:xfrm flipV="1">
            <a:off x="2170454" y="1137637"/>
            <a:ext cx="1518206" cy="8283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6"/>
            <a:endCxn id="42" idx="1"/>
          </p:cNvCxnSpPr>
          <p:nvPr/>
        </p:nvCxnSpPr>
        <p:spPr>
          <a:xfrm>
            <a:off x="2170454" y="1966031"/>
            <a:ext cx="1518206" cy="119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63" idx="6"/>
            <a:endCxn id="43" idx="1"/>
          </p:cNvCxnSpPr>
          <p:nvPr/>
        </p:nvCxnSpPr>
        <p:spPr>
          <a:xfrm>
            <a:off x="2170454" y="1966031"/>
            <a:ext cx="1518206" cy="848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6"/>
            <a:endCxn id="44" idx="1"/>
          </p:cNvCxnSpPr>
          <p:nvPr/>
        </p:nvCxnSpPr>
        <p:spPr>
          <a:xfrm flipV="1">
            <a:off x="2170454" y="3650060"/>
            <a:ext cx="1518206" cy="8012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/>
              <p:cNvSpPr/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Oval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/>
              <p:cNvSpPr/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Oval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>
            <a:stCxn id="87" idx="2"/>
            <a:endCxn id="41" idx="3"/>
          </p:cNvCxnSpPr>
          <p:nvPr/>
        </p:nvCxnSpPr>
        <p:spPr>
          <a:xfrm flipH="1" flipV="1">
            <a:off x="4298260" y="1137637"/>
            <a:ext cx="542107" cy="19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2"/>
            <a:endCxn id="42" idx="3"/>
          </p:cNvCxnSpPr>
          <p:nvPr/>
        </p:nvCxnSpPr>
        <p:spPr>
          <a:xfrm flipH="1">
            <a:off x="4298260" y="1974069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2"/>
            <a:endCxn id="43" idx="3"/>
          </p:cNvCxnSpPr>
          <p:nvPr/>
        </p:nvCxnSpPr>
        <p:spPr>
          <a:xfrm flipH="1">
            <a:off x="4298260" y="2814037"/>
            <a:ext cx="54210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2"/>
            <a:endCxn id="44" idx="3"/>
          </p:cNvCxnSpPr>
          <p:nvPr/>
        </p:nvCxnSpPr>
        <p:spPr>
          <a:xfrm flipH="1" flipV="1">
            <a:off x="4298260" y="3650060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4046" y="151634"/>
            <a:ext cx="340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Confirmatory Factor Analysis (CFA)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DB82BA-BB9B-4781-B1CC-3B77B90DE1D2}"/>
                  </a:ext>
                </a:extLst>
              </p:cNvPr>
              <p:cNvSpPr/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DB82BA-BB9B-4781-B1CC-3B77B90DE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EE8C773-8F2B-47C0-9683-241A1B75F0E9}"/>
                  </a:ext>
                </a:extLst>
              </p:cNvPr>
              <p:cNvSpPr/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EE8C773-8F2B-47C0-9683-241A1B75F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2C3DA39-AF00-45E3-B3EA-67BBD3C8A8E0}"/>
                  </a:ext>
                </a:extLst>
              </p:cNvPr>
              <p:cNvSpPr/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2C3DA39-AF00-45E3-B3EA-67BBD3C8A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D7A4B-5465-4B12-A882-C4A6D75B6122}"/>
              </a:ext>
            </a:extLst>
          </p:cNvPr>
          <p:cNvCxnSpPr>
            <a:stCxn id="55" idx="2"/>
          </p:cNvCxnSpPr>
          <p:nvPr/>
        </p:nvCxnSpPr>
        <p:spPr>
          <a:xfrm flipH="1" flipV="1">
            <a:off x="4298260" y="4482138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B777779-A65B-4FC4-A251-B9BD80B0EC94}"/>
                  </a:ext>
                </a:extLst>
              </p:cNvPr>
              <p:cNvSpPr/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B777779-A65B-4FC4-A251-B9BD80B0E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A172B-FE13-4334-87F6-263D83B2E117}"/>
              </a:ext>
            </a:extLst>
          </p:cNvPr>
          <p:cNvCxnSpPr>
            <a:stCxn id="58" idx="2"/>
          </p:cNvCxnSpPr>
          <p:nvPr/>
        </p:nvCxnSpPr>
        <p:spPr>
          <a:xfrm flipH="1" flipV="1">
            <a:off x="4299425" y="5310272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1FB9BA-524E-4914-85B0-39B19A399E9F}"/>
              </a:ext>
            </a:extLst>
          </p:cNvPr>
          <p:cNvCxnSpPr>
            <a:stCxn id="64" idx="6"/>
            <a:endCxn id="49" idx="1"/>
          </p:cNvCxnSpPr>
          <p:nvPr/>
        </p:nvCxnSpPr>
        <p:spPr>
          <a:xfrm>
            <a:off x="2170454" y="4451274"/>
            <a:ext cx="1518206" cy="5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07CEFA-733F-4535-B7DC-FD50B6C261CF}"/>
              </a:ext>
            </a:extLst>
          </p:cNvPr>
          <p:cNvCxnSpPr>
            <a:cxnSpLocks/>
            <a:stCxn id="64" idx="6"/>
            <a:endCxn id="51" idx="1"/>
          </p:cNvCxnSpPr>
          <p:nvPr/>
        </p:nvCxnSpPr>
        <p:spPr>
          <a:xfrm>
            <a:off x="2170454" y="4451274"/>
            <a:ext cx="1518206" cy="90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15">
            <a:extLst>
              <a:ext uri="{FF2B5EF4-FFF2-40B4-BE49-F238E27FC236}">
                <a16:creationId xmlns:a16="http://schemas.microsoft.com/office/drawing/2014/main" id="{1EAF65B4-4DFA-4397-A3F3-73A42C9BE95D}"/>
              </a:ext>
            </a:extLst>
          </p:cNvPr>
          <p:cNvCxnSpPr>
            <a:cxnSpLocks/>
            <a:stCxn id="63" idx="2"/>
            <a:endCxn id="64" idx="2"/>
          </p:cNvCxnSpPr>
          <p:nvPr/>
        </p:nvCxnSpPr>
        <p:spPr>
          <a:xfrm rot="10800000" flipV="1">
            <a:off x="768374" y="1966030"/>
            <a:ext cx="12700" cy="2485243"/>
          </a:xfrm>
          <a:prstGeom prst="curvedConnector3">
            <a:avLst>
              <a:gd name="adj1" fmla="val 4244039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A34105-8C4D-419A-B4D2-EBAD62BEB70A}"/>
              </a:ext>
            </a:extLst>
          </p:cNvPr>
          <p:cNvSpPr txBox="1"/>
          <p:nvPr/>
        </p:nvSpPr>
        <p:spPr>
          <a:xfrm>
            <a:off x="6618914" y="4498289"/>
            <a:ext cx="546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0" dirty="0">
                <a:solidFill>
                  <a:srgbClr val="333333"/>
                </a:solidFill>
                <a:latin typeface="Figtree"/>
              </a:rPr>
              <a:t>A Confirmatory Factor model is one in which values on observed variables are generated specifically by one/some factors but not others. 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The lack of an arrow from F</a:t>
            </a:r>
            <a:r>
              <a:rPr lang="en-GB" baseline="-25000" dirty="0">
                <a:solidFill>
                  <a:srgbClr val="333333"/>
                </a:solidFill>
                <a:latin typeface="Figtree"/>
              </a:rPr>
              <a:t>1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 to y</a:t>
            </a:r>
            <a:r>
              <a:rPr lang="en-GB" baseline="-25000" dirty="0">
                <a:solidFill>
                  <a:srgbClr val="333333"/>
                </a:solidFill>
                <a:latin typeface="Figtree"/>
              </a:rPr>
              <a:t>4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 indicates that being lower/higher on from F</a:t>
            </a:r>
            <a:r>
              <a:rPr lang="en-GB" baseline="-25000" dirty="0">
                <a:solidFill>
                  <a:srgbClr val="333333"/>
                </a:solidFill>
                <a:latin typeface="Figtree"/>
              </a:rPr>
              <a:t>1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 is not </a:t>
            </a:r>
            <a:r>
              <a:rPr lang="en-GB" i="1" dirty="0">
                <a:solidFill>
                  <a:srgbClr val="333333"/>
                </a:solidFill>
                <a:latin typeface="Figtree"/>
              </a:rPr>
              <a:t>directly 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linked to scoring lower/higher on y</a:t>
            </a:r>
            <a:r>
              <a:rPr lang="en-GB" baseline="-25000" dirty="0">
                <a:solidFill>
                  <a:srgbClr val="333333"/>
                </a:solidFill>
                <a:latin typeface="Figtree"/>
              </a:rPr>
              <a:t>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94AC18-75F7-4F23-9A8E-E48394EE49CD}"/>
                  </a:ext>
                </a:extLst>
              </p:cNvPr>
              <p:cNvSpPr txBox="1"/>
              <p:nvPr/>
            </p:nvSpPr>
            <p:spPr>
              <a:xfrm>
                <a:off x="5995297" y="832837"/>
                <a:ext cx="2957989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94AC18-75F7-4F23-9A8E-E48394EE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97" y="832837"/>
                <a:ext cx="2957989" cy="193899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69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804046" y="3571293"/>
            <a:ext cx="1103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 Scores and Mean Scores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A34105-8C4D-419A-B4D2-EBAD62BEB70A}"/>
              </a:ext>
            </a:extLst>
          </p:cNvPr>
          <p:cNvSpPr txBox="1"/>
          <p:nvPr/>
        </p:nvSpPr>
        <p:spPr>
          <a:xfrm>
            <a:off x="6321769" y="646110"/>
            <a:ext cx="5468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solidFill>
                  <a:srgbClr val="333333"/>
                </a:solidFill>
                <a:latin typeface="Figtree"/>
              </a:rPr>
              <a:t>Typically, the factor analytic models that we fit will estimate:</a:t>
            </a:r>
            <a:br>
              <a:rPr lang="en-GB" i="0" dirty="0">
                <a:solidFill>
                  <a:srgbClr val="333333"/>
                </a:solidFill>
                <a:latin typeface="Figtree"/>
              </a:rPr>
            </a:br>
            <a:endParaRPr lang="en-GB" i="0" dirty="0">
              <a:solidFill>
                <a:srgbClr val="333333"/>
              </a:solidFill>
              <a:latin typeface="Figtree"/>
            </a:endParaRPr>
          </a:p>
          <a:p>
            <a:pPr marL="285750" indent="-285750">
              <a:buFontTx/>
              <a:buChar char="-"/>
            </a:pPr>
            <a:r>
              <a:rPr lang="en-GB" i="0" dirty="0">
                <a:solidFill>
                  <a:srgbClr val="333333"/>
                </a:solidFill>
                <a:latin typeface="Figtree"/>
              </a:rPr>
              <a:t>item-specific loadings, denoted by </a:t>
            </a:r>
            <a:r>
              <a:rPr lang="el-GR" i="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GB" i="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(“lambda”)</a:t>
            </a:r>
            <a:endParaRPr lang="en-GB" dirty="0">
              <a:solidFill>
                <a:srgbClr val="333333"/>
              </a:solidFill>
              <a:latin typeface="Figtree"/>
              <a:ea typeface="Cambria Math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i="0" dirty="0">
                <a:solidFill>
                  <a:srgbClr val="333333"/>
                </a:solidFill>
                <a:latin typeface="Figtree"/>
              </a:rPr>
              <a:t>item-specific variances, denoted by </a:t>
            </a:r>
            <a:r>
              <a:rPr lang="el-GR" i="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i="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(“theta”)</a:t>
            </a:r>
            <a:r>
              <a:rPr lang="en-GB" i="0" dirty="0">
                <a:solidFill>
                  <a:srgbClr val="333333"/>
                </a:solidFill>
                <a:latin typeface="Figtree"/>
              </a:rPr>
              <a:t>. </a:t>
            </a:r>
          </a:p>
          <a:p>
            <a:br>
              <a:rPr lang="en-GB" dirty="0">
                <a:solidFill>
                  <a:srgbClr val="333333"/>
                </a:solidFill>
                <a:latin typeface="Figtree"/>
              </a:rPr>
            </a:br>
            <a:r>
              <a:rPr lang="en-GB" i="0" dirty="0">
                <a:solidFill>
                  <a:srgbClr val="333333"/>
                </a:solidFill>
                <a:latin typeface="Figtree"/>
              </a:rPr>
              <a:t>The scaling of the latent variable is defined by setting its variance to 1 (or sometimes we fix a single loading to 1 instead). 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7B3F7-5E88-4DC3-AE72-5C9008E19F0A}"/>
              </a:ext>
            </a:extLst>
          </p:cNvPr>
          <p:cNvGrpSpPr/>
          <p:nvPr/>
        </p:nvGrpSpPr>
        <p:grpSpPr>
          <a:xfrm>
            <a:off x="964349" y="4109658"/>
            <a:ext cx="5275298" cy="2286000"/>
            <a:chOff x="6238304" y="832837"/>
            <a:chExt cx="5275298" cy="2286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4E20B57-6B59-42BA-840D-E2CC520BA097}"/>
                    </a:ext>
                  </a:extLst>
                </p:cNvPr>
                <p:cNvSpPr/>
                <p:nvPr/>
              </p:nvSpPr>
              <p:spPr>
                <a:xfrm>
                  <a:off x="9158590" y="832837"/>
                  <a:ext cx="609600" cy="609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4E20B57-6B59-42BA-840D-E2CC520B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8590" y="832837"/>
                  <a:ext cx="609600" cy="6096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726F2D-B43B-45DB-A44D-F0F06E83C98A}"/>
                    </a:ext>
                  </a:extLst>
                </p:cNvPr>
                <p:cNvSpPr/>
                <p:nvPr/>
              </p:nvSpPr>
              <p:spPr>
                <a:xfrm>
                  <a:off x="9158590" y="1673214"/>
                  <a:ext cx="609600" cy="609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726F2D-B43B-45DB-A44D-F0F06E83C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8590" y="1673214"/>
                  <a:ext cx="609600" cy="609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EC3E775-25E5-49E5-8875-F5E773943414}"/>
                    </a:ext>
                  </a:extLst>
                </p:cNvPr>
                <p:cNvSpPr/>
                <p:nvPr/>
              </p:nvSpPr>
              <p:spPr>
                <a:xfrm>
                  <a:off x="9158590" y="2509237"/>
                  <a:ext cx="609600" cy="609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EC3E775-25E5-49E5-8875-F5E773943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8590" y="2509237"/>
                  <a:ext cx="609600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262B6D5-7F01-4B9C-BC0B-31507A87A227}"/>
                    </a:ext>
                  </a:extLst>
                </p:cNvPr>
                <p:cNvSpPr/>
                <p:nvPr/>
              </p:nvSpPr>
              <p:spPr>
                <a:xfrm>
                  <a:off x="6238304" y="1597549"/>
                  <a:ext cx="1402080" cy="7369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262B6D5-7F01-4B9C-BC0B-31507A87A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304" y="1597549"/>
                  <a:ext cx="1402080" cy="73696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C732E93-9070-40E7-8E4E-1588DEA814B0}"/>
                </a:ext>
              </a:extLst>
            </p:cNvPr>
            <p:cNvCxnSpPr>
              <a:stCxn id="76" idx="6"/>
              <a:endCxn id="73" idx="1"/>
            </p:cNvCxnSpPr>
            <p:nvPr/>
          </p:nvCxnSpPr>
          <p:spPr>
            <a:xfrm flipV="1">
              <a:off x="7640384" y="1137637"/>
              <a:ext cx="1518206" cy="82839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A8CE326-079C-4D60-9737-C033D4091EEF}"/>
                </a:ext>
              </a:extLst>
            </p:cNvPr>
            <p:cNvCxnSpPr>
              <a:stCxn id="76" idx="6"/>
              <a:endCxn id="74" idx="1"/>
            </p:cNvCxnSpPr>
            <p:nvPr/>
          </p:nvCxnSpPr>
          <p:spPr>
            <a:xfrm>
              <a:off x="7640384" y="1966031"/>
              <a:ext cx="1518206" cy="1198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1849656-91C1-4F49-A05F-6C46CFD8B4D3}"/>
                </a:ext>
              </a:extLst>
            </p:cNvPr>
            <p:cNvCxnSpPr>
              <a:cxnSpLocks/>
              <a:stCxn id="76" idx="6"/>
              <a:endCxn id="75" idx="1"/>
            </p:cNvCxnSpPr>
            <p:nvPr/>
          </p:nvCxnSpPr>
          <p:spPr>
            <a:xfrm>
              <a:off x="7640384" y="1966031"/>
              <a:ext cx="1518206" cy="84800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DE09596-D804-4207-BE89-BCCDCDCF51E6}"/>
                    </a:ext>
                  </a:extLst>
                </p:cNvPr>
                <p:cNvSpPr/>
                <p:nvPr/>
              </p:nvSpPr>
              <p:spPr>
                <a:xfrm>
                  <a:off x="10310297" y="891347"/>
                  <a:ext cx="500743" cy="4963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DE09596-D804-4207-BE89-BCCDCDCF5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297" y="891347"/>
                  <a:ext cx="500743" cy="49638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35436D8-20AD-4FCF-8C5F-E5DBE468283A}"/>
                    </a:ext>
                  </a:extLst>
                </p:cNvPr>
                <p:cNvSpPr/>
                <p:nvPr/>
              </p:nvSpPr>
              <p:spPr>
                <a:xfrm>
                  <a:off x="10310297" y="1725874"/>
                  <a:ext cx="500743" cy="4963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35436D8-20AD-4FCF-8C5F-E5DBE4682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297" y="1725874"/>
                  <a:ext cx="500743" cy="49638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21F26ED-7C3D-4DED-92EA-ABC2E5A22AA0}"/>
                    </a:ext>
                  </a:extLst>
                </p:cNvPr>
                <p:cNvSpPr/>
                <p:nvPr/>
              </p:nvSpPr>
              <p:spPr>
                <a:xfrm>
                  <a:off x="10310297" y="2565842"/>
                  <a:ext cx="500743" cy="4963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21F26ED-7C3D-4DED-92EA-ABC2E5A22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297" y="2565842"/>
                  <a:ext cx="500743" cy="49638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CEA3-8125-44CA-A6B3-62A3B7D37427}"/>
                </a:ext>
              </a:extLst>
            </p:cNvPr>
            <p:cNvCxnSpPr>
              <a:stCxn id="80" idx="2"/>
              <a:endCxn id="73" idx="3"/>
            </p:cNvCxnSpPr>
            <p:nvPr/>
          </p:nvCxnSpPr>
          <p:spPr>
            <a:xfrm flipH="1" flipV="1">
              <a:off x="9768190" y="1137637"/>
              <a:ext cx="542107" cy="19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44008E7-0134-4EF0-A2B0-AEE7B1253D7A}"/>
                </a:ext>
              </a:extLst>
            </p:cNvPr>
            <p:cNvCxnSpPr>
              <a:stCxn id="81" idx="2"/>
              <a:endCxn id="74" idx="3"/>
            </p:cNvCxnSpPr>
            <p:nvPr/>
          </p:nvCxnSpPr>
          <p:spPr>
            <a:xfrm flipH="1">
              <a:off x="9768190" y="1974069"/>
              <a:ext cx="542107" cy="39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532C466-3E0B-4173-BFD2-8315FE4FB9BF}"/>
                </a:ext>
              </a:extLst>
            </p:cNvPr>
            <p:cNvCxnSpPr>
              <a:stCxn id="82" idx="2"/>
              <a:endCxn id="75" idx="3"/>
            </p:cNvCxnSpPr>
            <p:nvPr/>
          </p:nvCxnSpPr>
          <p:spPr>
            <a:xfrm flipH="1">
              <a:off x="9768190" y="2814037"/>
              <a:ext cx="54210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955C5C-9ECC-4A27-832E-D23E411FDE53}"/>
                    </a:ext>
                  </a:extLst>
                </p:cNvPr>
                <p:cNvSpPr txBox="1"/>
                <p:nvPr/>
              </p:nvSpPr>
              <p:spPr>
                <a:xfrm>
                  <a:off x="8098463" y="1182502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955C5C-9ECC-4A27-832E-D23E411FD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463" y="1182502"/>
                  <a:ext cx="5180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53FCE89-BE33-4A64-A15B-45B8AC463C51}"/>
                    </a:ext>
                  </a:extLst>
                </p:cNvPr>
                <p:cNvSpPr txBox="1"/>
                <p:nvPr/>
              </p:nvSpPr>
              <p:spPr>
                <a:xfrm>
                  <a:off x="8500349" y="1614943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53FCE89-BE33-4A64-A15B-45B8AC463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349" y="1614943"/>
                  <a:ext cx="51802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AF72D17-B419-477C-95A4-17C34BC1E76D}"/>
                    </a:ext>
                  </a:extLst>
                </p:cNvPr>
                <p:cNvSpPr txBox="1"/>
                <p:nvPr/>
              </p:nvSpPr>
              <p:spPr>
                <a:xfrm>
                  <a:off x="8198540" y="2405544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AF72D17-B419-477C-95A4-17C34BC1E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8540" y="2405544"/>
                  <a:ext cx="51802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7E0EA1E1-DC22-489C-9B71-B9D4B59EFD38}"/>
                </a:ext>
              </a:extLst>
            </p:cNvPr>
            <p:cNvSpPr/>
            <p:nvPr/>
          </p:nvSpPr>
          <p:spPr>
            <a:xfrm rot="18116322">
              <a:off x="10788011" y="981437"/>
              <a:ext cx="346183" cy="332202"/>
            </a:xfrm>
            <a:prstGeom prst="arc">
              <a:avLst>
                <a:gd name="adj1" fmla="val 16200000"/>
                <a:gd name="adj2" fmla="val 12519114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F3B0EF5-246A-4A64-A49F-19708AB8DAEA}"/>
                    </a:ext>
                  </a:extLst>
                </p:cNvPr>
                <p:cNvSpPr txBox="1"/>
                <p:nvPr/>
              </p:nvSpPr>
              <p:spPr>
                <a:xfrm>
                  <a:off x="10995582" y="951439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F3B0EF5-246A-4A64-A49F-19708AB8D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5582" y="951439"/>
                  <a:ext cx="51802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F32BFB2C-6EF8-4613-A91D-7C07A6E72AC6}"/>
                </a:ext>
              </a:extLst>
            </p:cNvPr>
            <p:cNvSpPr/>
            <p:nvPr/>
          </p:nvSpPr>
          <p:spPr>
            <a:xfrm rot="18116322">
              <a:off x="10788011" y="1785166"/>
              <a:ext cx="346183" cy="332202"/>
            </a:xfrm>
            <a:prstGeom prst="arc">
              <a:avLst>
                <a:gd name="adj1" fmla="val 16200000"/>
                <a:gd name="adj2" fmla="val 12519114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9E190A24-EDD9-4340-8B71-8408C0BD2C96}"/>
                </a:ext>
              </a:extLst>
            </p:cNvPr>
            <p:cNvSpPr/>
            <p:nvPr/>
          </p:nvSpPr>
          <p:spPr>
            <a:xfrm rot="18116322">
              <a:off x="10788011" y="2644061"/>
              <a:ext cx="346183" cy="332202"/>
            </a:xfrm>
            <a:prstGeom prst="arc">
              <a:avLst>
                <a:gd name="adj1" fmla="val 16200000"/>
                <a:gd name="adj2" fmla="val 12519114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3C4C096-F893-4B29-952C-F1A5F3F73387}"/>
                    </a:ext>
                  </a:extLst>
                </p:cNvPr>
                <p:cNvSpPr txBox="1"/>
                <p:nvPr/>
              </p:nvSpPr>
              <p:spPr>
                <a:xfrm>
                  <a:off x="10986214" y="1751450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3C4C096-F893-4B29-952C-F1A5F3F73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6214" y="1751450"/>
                  <a:ext cx="51802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3C27A1C-021C-4E51-BE8E-1B8320A225DB}"/>
                    </a:ext>
                  </a:extLst>
                </p:cNvPr>
                <p:cNvSpPr txBox="1"/>
                <p:nvPr/>
              </p:nvSpPr>
              <p:spPr>
                <a:xfrm>
                  <a:off x="10992906" y="2625496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3C27A1C-021C-4E51-BE8E-1B8320A22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2906" y="2625496"/>
                  <a:ext cx="51802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A30BC8D-77A2-4DD8-8FC5-C868DDAB497C}"/>
              </a:ext>
            </a:extLst>
          </p:cNvPr>
          <p:cNvSpPr txBox="1"/>
          <p:nvPr/>
        </p:nvSpPr>
        <p:spPr>
          <a:xfrm>
            <a:off x="804046" y="151634"/>
            <a:ext cx="27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“Congeneric” Factor Model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389DDC-466E-496B-ADF2-524938A7476F}"/>
              </a:ext>
            </a:extLst>
          </p:cNvPr>
          <p:cNvGrpSpPr/>
          <p:nvPr/>
        </p:nvGrpSpPr>
        <p:grpSpPr>
          <a:xfrm>
            <a:off x="346300" y="746392"/>
            <a:ext cx="5893347" cy="2286000"/>
            <a:chOff x="346300" y="746392"/>
            <a:chExt cx="5893347" cy="2286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3876186" y="746392"/>
                  <a:ext cx="609600" cy="609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186" y="746392"/>
                  <a:ext cx="609600" cy="6096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3876186" y="1560328"/>
                  <a:ext cx="609600" cy="609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186" y="1560328"/>
                  <a:ext cx="609600" cy="6096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/>
                <p:cNvSpPr/>
                <p:nvPr/>
              </p:nvSpPr>
              <p:spPr>
                <a:xfrm>
                  <a:off x="3876186" y="2422792"/>
                  <a:ext cx="609600" cy="609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186" y="2422792"/>
                  <a:ext cx="609600" cy="6096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val 62"/>
                <p:cNvSpPr/>
                <p:nvPr/>
              </p:nvSpPr>
              <p:spPr>
                <a:xfrm>
                  <a:off x="955900" y="1511104"/>
                  <a:ext cx="1402080" cy="7369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00" y="1511104"/>
                  <a:ext cx="1402080" cy="73696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3" idx="6"/>
              <a:endCxn id="41" idx="1"/>
            </p:cNvCxnSpPr>
            <p:nvPr/>
          </p:nvCxnSpPr>
          <p:spPr>
            <a:xfrm flipV="1">
              <a:off x="2357980" y="1051192"/>
              <a:ext cx="1518206" cy="82839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42" idx="1"/>
            </p:cNvCxnSpPr>
            <p:nvPr/>
          </p:nvCxnSpPr>
          <p:spPr>
            <a:xfrm flipV="1">
              <a:off x="2357980" y="1865128"/>
              <a:ext cx="1518206" cy="1445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cxnSpLocks/>
              <a:stCxn id="63" idx="6"/>
              <a:endCxn id="43" idx="1"/>
            </p:cNvCxnSpPr>
            <p:nvPr/>
          </p:nvCxnSpPr>
          <p:spPr>
            <a:xfrm>
              <a:off x="2357980" y="1879586"/>
              <a:ext cx="1518206" cy="84800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Oval 86"/>
                <p:cNvSpPr/>
                <p:nvPr/>
              </p:nvSpPr>
              <p:spPr>
                <a:xfrm>
                  <a:off x="5027893" y="804902"/>
                  <a:ext cx="500743" cy="4963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893" y="804902"/>
                  <a:ext cx="500743" cy="49638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Oval 88"/>
                <p:cNvSpPr/>
                <p:nvPr/>
              </p:nvSpPr>
              <p:spPr>
                <a:xfrm>
                  <a:off x="5027893" y="1639429"/>
                  <a:ext cx="500743" cy="45596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893" y="1639429"/>
                  <a:ext cx="500743" cy="45596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Oval 89"/>
                <p:cNvSpPr/>
                <p:nvPr/>
              </p:nvSpPr>
              <p:spPr>
                <a:xfrm>
                  <a:off x="5027893" y="2479397"/>
                  <a:ext cx="500743" cy="4963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893" y="2479397"/>
                  <a:ext cx="500743" cy="49638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87" idx="2"/>
              <a:endCxn id="41" idx="3"/>
            </p:cNvCxnSpPr>
            <p:nvPr/>
          </p:nvCxnSpPr>
          <p:spPr>
            <a:xfrm flipH="1" flipV="1">
              <a:off x="4485786" y="1051192"/>
              <a:ext cx="542107" cy="19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cxnSpLocks/>
              <a:stCxn id="89" idx="2"/>
              <a:endCxn id="42" idx="3"/>
            </p:cNvCxnSpPr>
            <p:nvPr/>
          </p:nvCxnSpPr>
          <p:spPr>
            <a:xfrm flipH="1" flipV="1">
              <a:off x="4485786" y="1865128"/>
              <a:ext cx="542107" cy="228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0" idx="2"/>
              <a:endCxn id="43" idx="3"/>
            </p:cNvCxnSpPr>
            <p:nvPr/>
          </p:nvCxnSpPr>
          <p:spPr>
            <a:xfrm flipH="1">
              <a:off x="4485786" y="2727592"/>
              <a:ext cx="54210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D6DD3F-DB3C-4FFC-8732-7AED8B777EC5}"/>
                    </a:ext>
                  </a:extLst>
                </p:cNvPr>
                <p:cNvSpPr txBox="1"/>
                <p:nvPr/>
              </p:nvSpPr>
              <p:spPr>
                <a:xfrm>
                  <a:off x="2816059" y="1096057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D6DD3F-DB3C-4FFC-8732-7AED8B777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059" y="1096057"/>
                  <a:ext cx="51802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ADB1D49-1374-4D14-A77E-E96D68F71F71}"/>
                    </a:ext>
                  </a:extLst>
                </p:cNvPr>
                <p:cNvSpPr txBox="1"/>
                <p:nvPr/>
              </p:nvSpPr>
              <p:spPr>
                <a:xfrm>
                  <a:off x="3217945" y="1528498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ADB1D49-1374-4D14-A77E-E96D68F71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45" y="1528498"/>
                  <a:ext cx="51802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8B71C3B-7198-42D7-B697-CF9C5F7F498B}"/>
                    </a:ext>
                  </a:extLst>
                </p:cNvPr>
                <p:cNvSpPr txBox="1"/>
                <p:nvPr/>
              </p:nvSpPr>
              <p:spPr>
                <a:xfrm>
                  <a:off x="2916136" y="2319099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8B71C3B-7198-42D7-B697-CF9C5F7F4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136" y="2319099"/>
                  <a:ext cx="51802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Arc 4">
              <a:extLst>
                <a:ext uri="{FF2B5EF4-FFF2-40B4-BE49-F238E27FC236}">
                  <a16:creationId xmlns:a16="http://schemas.microsoft.com/office/drawing/2014/main" id="{E61719C6-443D-4D87-8621-876BF7486EE3}"/>
                </a:ext>
              </a:extLst>
            </p:cNvPr>
            <p:cNvSpPr/>
            <p:nvPr/>
          </p:nvSpPr>
          <p:spPr>
            <a:xfrm rot="18116322">
              <a:off x="5482252" y="894992"/>
              <a:ext cx="346183" cy="332202"/>
            </a:xfrm>
            <a:prstGeom prst="arc">
              <a:avLst>
                <a:gd name="adj1" fmla="val 16200000"/>
                <a:gd name="adj2" fmla="val 12519114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B598C7D8-1837-4C45-9E15-434B7FC3FAB0}"/>
                </a:ext>
              </a:extLst>
            </p:cNvPr>
            <p:cNvSpPr/>
            <p:nvPr/>
          </p:nvSpPr>
          <p:spPr>
            <a:xfrm rot="18194109">
              <a:off x="5483528" y="1721522"/>
              <a:ext cx="346183" cy="332202"/>
            </a:xfrm>
            <a:prstGeom prst="arc">
              <a:avLst>
                <a:gd name="adj1" fmla="val 16200000"/>
                <a:gd name="adj2" fmla="val 12519114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FA954669-B471-4B96-8854-657501164132}"/>
                </a:ext>
              </a:extLst>
            </p:cNvPr>
            <p:cNvSpPr/>
            <p:nvPr/>
          </p:nvSpPr>
          <p:spPr>
            <a:xfrm rot="17922530">
              <a:off x="5485946" y="2561491"/>
              <a:ext cx="346183" cy="332202"/>
            </a:xfrm>
            <a:prstGeom prst="arc">
              <a:avLst>
                <a:gd name="adj1" fmla="val 16200000"/>
                <a:gd name="adj2" fmla="val 12519114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93FE80D-11C2-44D4-BA4F-D546E11CB5B4}"/>
                    </a:ext>
                  </a:extLst>
                </p:cNvPr>
                <p:cNvSpPr txBox="1"/>
                <p:nvPr/>
              </p:nvSpPr>
              <p:spPr>
                <a:xfrm>
                  <a:off x="5721627" y="841141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93FE80D-11C2-44D4-BA4F-D546E11CB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627" y="841141"/>
                  <a:ext cx="51802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201228E-8AB0-4649-A6D4-354174B5E1BB}"/>
                    </a:ext>
                  </a:extLst>
                </p:cNvPr>
                <p:cNvSpPr txBox="1"/>
                <p:nvPr/>
              </p:nvSpPr>
              <p:spPr>
                <a:xfrm>
                  <a:off x="5703214" y="1694919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201228E-8AB0-4649-A6D4-354174B5E1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214" y="1694919"/>
                  <a:ext cx="51802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16BAFC9-DB3E-4BD3-BCBD-E2948DFB0CFF}"/>
                    </a:ext>
                  </a:extLst>
                </p:cNvPr>
                <p:cNvSpPr txBox="1"/>
                <p:nvPr/>
              </p:nvSpPr>
              <p:spPr>
                <a:xfrm>
                  <a:off x="5704486" y="2522506"/>
                  <a:ext cx="5180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16BAFC9-DB3E-4BD3-BCBD-E2948DFB0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486" y="2522506"/>
                  <a:ext cx="51802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94B79499-8D89-4390-9202-7120A2D3A3FC}"/>
                </a:ext>
              </a:extLst>
            </p:cNvPr>
            <p:cNvSpPr/>
            <p:nvPr/>
          </p:nvSpPr>
          <p:spPr>
            <a:xfrm rot="6993961">
              <a:off x="642587" y="1714809"/>
              <a:ext cx="346183" cy="332202"/>
            </a:xfrm>
            <a:prstGeom prst="arc">
              <a:avLst>
                <a:gd name="adj1" fmla="val 16200000"/>
                <a:gd name="adj2" fmla="val 12519114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827352-92DF-47DD-A1A6-ABCF0C8C8EA6}"/>
                </a:ext>
              </a:extLst>
            </p:cNvPr>
            <p:cNvSpPr txBox="1"/>
            <p:nvPr/>
          </p:nvSpPr>
          <p:spPr>
            <a:xfrm>
              <a:off x="346300" y="1680462"/>
              <a:ext cx="5180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GB" dirty="0"/>
                <a:t>1</a:t>
              </a:r>
            </a:p>
          </p:txBody>
        </p:sp>
      </p:grpSp>
      <p:sp>
        <p:nvSpPr>
          <p:cNvPr id="116" name="Arc 115">
            <a:extLst>
              <a:ext uri="{FF2B5EF4-FFF2-40B4-BE49-F238E27FC236}">
                <a16:creationId xmlns:a16="http://schemas.microsoft.com/office/drawing/2014/main" id="{83045B3F-E905-44E3-BC57-ED071E0BEBDD}"/>
              </a:ext>
            </a:extLst>
          </p:cNvPr>
          <p:cNvSpPr/>
          <p:nvPr/>
        </p:nvSpPr>
        <p:spPr>
          <a:xfrm rot="6993961">
            <a:off x="655800" y="5070071"/>
            <a:ext cx="346183" cy="332202"/>
          </a:xfrm>
          <a:prstGeom prst="arc">
            <a:avLst>
              <a:gd name="adj1" fmla="val 16200000"/>
              <a:gd name="adj2" fmla="val 1251911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516C9D-2D54-4513-8A78-2B68E3C2C091}"/>
                  </a:ext>
                </a:extLst>
              </p:cNvPr>
              <p:cNvSpPr txBox="1"/>
              <p:nvPr/>
            </p:nvSpPr>
            <p:spPr>
              <a:xfrm>
                <a:off x="276468" y="5035724"/>
                <a:ext cx="518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516C9D-2D54-4513-8A78-2B68E3C2C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8" y="5035724"/>
                <a:ext cx="51802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CCD9ED99-F271-4DAD-93F1-348D4F30B326}"/>
              </a:ext>
            </a:extLst>
          </p:cNvPr>
          <p:cNvSpPr txBox="1"/>
          <p:nvPr/>
        </p:nvSpPr>
        <p:spPr>
          <a:xfrm>
            <a:off x="6321769" y="4287708"/>
            <a:ext cx="546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solidFill>
                  <a:srgbClr val="333333"/>
                </a:solidFill>
                <a:latin typeface="Figtree"/>
              </a:rPr>
              <a:t>When we compute a sum score, we are implicitly referring to a model in which:</a:t>
            </a:r>
          </a:p>
          <a:p>
            <a:endParaRPr lang="en-GB" i="0" dirty="0">
              <a:solidFill>
                <a:srgbClr val="333333"/>
              </a:solidFill>
              <a:latin typeface="Figtree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Figtree"/>
              </a:rPr>
              <a:t>All items have the same loading (in this case 1)</a:t>
            </a:r>
            <a:endParaRPr lang="en-GB" dirty="0">
              <a:solidFill>
                <a:srgbClr val="333333"/>
              </a:solidFill>
              <a:latin typeface="Figtree"/>
              <a:ea typeface="Cambria Math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i="0" dirty="0">
                <a:solidFill>
                  <a:srgbClr val="333333"/>
                </a:solidFill>
                <a:latin typeface="Figtree"/>
              </a:rPr>
              <a:t>All items have the same variance.  </a:t>
            </a:r>
          </a:p>
          <a:p>
            <a:endParaRPr lang="en-GB" i="0" dirty="0">
              <a:solidFill>
                <a:srgbClr val="333333"/>
              </a:solidFill>
              <a:latin typeface="Figtree"/>
            </a:endParaRPr>
          </a:p>
        </p:txBody>
      </p:sp>
    </p:spTree>
    <p:extLst>
      <p:ext uri="{BB962C8B-B14F-4D97-AF65-F5344CB8AC3E}">
        <p14:creationId xmlns:p14="http://schemas.microsoft.com/office/powerpoint/2010/main" val="171339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821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Figtree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Josiah</dc:creator>
  <cp:lastModifiedBy>Josiah King</cp:lastModifiedBy>
  <cp:revision>23</cp:revision>
  <dcterms:created xsi:type="dcterms:W3CDTF">2021-02-18T20:41:09Z</dcterms:created>
  <dcterms:modified xsi:type="dcterms:W3CDTF">2024-03-03T17:54:12Z</dcterms:modified>
</cp:coreProperties>
</file>