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2" r:id="rId3"/>
    <p:sldId id="267" r:id="rId4"/>
    <p:sldId id="268" r:id="rId5"/>
    <p:sldId id="260" r:id="rId6"/>
    <p:sldId id="263" r:id="rId7"/>
    <p:sldId id="264" r:id="rId8"/>
    <p:sldId id="266" r:id="rId9"/>
    <p:sldId id="26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ADB7B-1ACD-4617-806F-09759791D8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19585BC-9112-4730-9518-4F99CCB58E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51B4990-AAF3-43E2-8E7B-F820F6DA17B6}"/>
              </a:ext>
            </a:extLst>
          </p:cNvPr>
          <p:cNvSpPr>
            <a:spLocks noGrp="1"/>
          </p:cNvSpPr>
          <p:nvPr>
            <p:ph type="dt" sz="half" idx="10"/>
          </p:nvPr>
        </p:nvSpPr>
        <p:spPr/>
        <p:txBody>
          <a:bodyPr/>
          <a:lstStyle/>
          <a:p>
            <a:fld id="{2E7CC89D-3142-46AB-8DEE-A39EF376CEDE}" type="datetimeFigureOut">
              <a:rPr lang="en-GB" smtClean="0"/>
              <a:t>21/02/2024</a:t>
            </a:fld>
            <a:endParaRPr lang="en-GB"/>
          </a:p>
        </p:txBody>
      </p:sp>
      <p:sp>
        <p:nvSpPr>
          <p:cNvPr id="5" name="Footer Placeholder 4">
            <a:extLst>
              <a:ext uri="{FF2B5EF4-FFF2-40B4-BE49-F238E27FC236}">
                <a16:creationId xmlns:a16="http://schemas.microsoft.com/office/drawing/2014/main" id="{DAD76B9E-5A33-4FCC-8C93-F0C5290A75F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BD23E31-0EA5-40D9-BD13-CEA9190AFD72}"/>
              </a:ext>
            </a:extLst>
          </p:cNvPr>
          <p:cNvSpPr>
            <a:spLocks noGrp="1"/>
          </p:cNvSpPr>
          <p:nvPr>
            <p:ph type="sldNum" sz="quarter" idx="12"/>
          </p:nvPr>
        </p:nvSpPr>
        <p:spPr/>
        <p:txBody>
          <a:bodyPr/>
          <a:lstStyle/>
          <a:p>
            <a:fld id="{707FE547-2A2A-4E61-8321-577ADE990ECB}" type="slidenum">
              <a:rPr lang="en-GB" smtClean="0"/>
              <a:t>‹#›</a:t>
            </a:fld>
            <a:endParaRPr lang="en-GB"/>
          </a:p>
        </p:txBody>
      </p:sp>
    </p:spTree>
    <p:extLst>
      <p:ext uri="{BB962C8B-B14F-4D97-AF65-F5344CB8AC3E}">
        <p14:creationId xmlns:p14="http://schemas.microsoft.com/office/powerpoint/2010/main" val="3604393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6282B-9992-4127-A1E2-72354A5B35C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1E7109E-F300-449B-A16A-6A68A0D271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784701C-9966-455B-8D52-7F329FEA5F16}"/>
              </a:ext>
            </a:extLst>
          </p:cNvPr>
          <p:cNvSpPr>
            <a:spLocks noGrp="1"/>
          </p:cNvSpPr>
          <p:nvPr>
            <p:ph type="dt" sz="half" idx="10"/>
          </p:nvPr>
        </p:nvSpPr>
        <p:spPr/>
        <p:txBody>
          <a:bodyPr/>
          <a:lstStyle/>
          <a:p>
            <a:fld id="{2E7CC89D-3142-46AB-8DEE-A39EF376CEDE}" type="datetimeFigureOut">
              <a:rPr lang="en-GB" smtClean="0"/>
              <a:t>21/02/2024</a:t>
            </a:fld>
            <a:endParaRPr lang="en-GB"/>
          </a:p>
        </p:txBody>
      </p:sp>
      <p:sp>
        <p:nvSpPr>
          <p:cNvPr id="5" name="Footer Placeholder 4">
            <a:extLst>
              <a:ext uri="{FF2B5EF4-FFF2-40B4-BE49-F238E27FC236}">
                <a16:creationId xmlns:a16="http://schemas.microsoft.com/office/drawing/2014/main" id="{54288EF3-38BA-4441-9D5D-3AAE135E6BC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697C0AF-018A-4900-8668-1D8EC4E585ED}"/>
              </a:ext>
            </a:extLst>
          </p:cNvPr>
          <p:cNvSpPr>
            <a:spLocks noGrp="1"/>
          </p:cNvSpPr>
          <p:nvPr>
            <p:ph type="sldNum" sz="quarter" idx="12"/>
          </p:nvPr>
        </p:nvSpPr>
        <p:spPr/>
        <p:txBody>
          <a:bodyPr/>
          <a:lstStyle/>
          <a:p>
            <a:fld id="{707FE547-2A2A-4E61-8321-577ADE990ECB}" type="slidenum">
              <a:rPr lang="en-GB" smtClean="0"/>
              <a:t>‹#›</a:t>
            </a:fld>
            <a:endParaRPr lang="en-GB"/>
          </a:p>
        </p:txBody>
      </p:sp>
    </p:spTree>
    <p:extLst>
      <p:ext uri="{BB962C8B-B14F-4D97-AF65-F5344CB8AC3E}">
        <p14:creationId xmlns:p14="http://schemas.microsoft.com/office/powerpoint/2010/main" val="1911271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287083-9146-4999-8479-2CFAC024E96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7388791-3F4D-4DED-8330-585979771C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A4F74F0-E7F5-43C7-8842-794089A51B34}"/>
              </a:ext>
            </a:extLst>
          </p:cNvPr>
          <p:cNvSpPr>
            <a:spLocks noGrp="1"/>
          </p:cNvSpPr>
          <p:nvPr>
            <p:ph type="dt" sz="half" idx="10"/>
          </p:nvPr>
        </p:nvSpPr>
        <p:spPr/>
        <p:txBody>
          <a:bodyPr/>
          <a:lstStyle/>
          <a:p>
            <a:fld id="{2E7CC89D-3142-46AB-8DEE-A39EF376CEDE}" type="datetimeFigureOut">
              <a:rPr lang="en-GB" smtClean="0"/>
              <a:t>21/02/2024</a:t>
            </a:fld>
            <a:endParaRPr lang="en-GB"/>
          </a:p>
        </p:txBody>
      </p:sp>
      <p:sp>
        <p:nvSpPr>
          <p:cNvPr id="5" name="Footer Placeholder 4">
            <a:extLst>
              <a:ext uri="{FF2B5EF4-FFF2-40B4-BE49-F238E27FC236}">
                <a16:creationId xmlns:a16="http://schemas.microsoft.com/office/drawing/2014/main" id="{E375944F-2016-4203-89AB-AC800DC0C91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15CE183-E6CC-4F42-9752-A737372528D4}"/>
              </a:ext>
            </a:extLst>
          </p:cNvPr>
          <p:cNvSpPr>
            <a:spLocks noGrp="1"/>
          </p:cNvSpPr>
          <p:nvPr>
            <p:ph type="sldNum" sz="quarter" idx="12"/>
          </p:nvPr>
        </p:nvSpPr>
        <p:spPr/>
        <p:txBody>
          <a:bodyPr/>
          <a:lstStyle/>
          <a:p>
            <a:fld id="{707FE547-2A2A-4E61-8321-577ADE990ECB}" type="slidenum">
              <a:rPr lang="en-GB" smtClean="0"/>
              <a:t>‹#›</a:t>
            </a:fld>
            <a:endParaRPr lang="en-GB"/>
          </a:p>
        </p:txBody>
      </p:sp>
    </p:spTree>
    <p:extLst>
      <p:ext uri="{BB962C8B-B14F-4D97-AF65-F5344CB8AC3E}">
        <p14:creationId xmlns:p14="http://schemas.microsoft.com/office/powerpoint/2010/main" val="872887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891E4-CEB1-48A7-86C8-75C09F1070B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6730DD5-2AB3-4090-BEC7-09FB8CE593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132E953-47EB-455E-9AB3-1B89AF7BECC5}"/>
              </a:ext>
            </a:extLst>
          </p:cNvPr>
          <p:cNvSpPr>
            <a:spLocks noGrp="1"/>
          </p:cNvSpPr>
          <p:nvPr>
            <p:ph type="dt" sz="half" idx="10"/>
          </p:nvPr>
        </p:nvSpPr>
        <p:spPr/>
        <p:txBody>
          <a:bodyPr/>
          <a:lstStyle/>
          <a:p>
            <a:fld id="{2E7CC89D-3142-46AB-8DEE-A39EF376CEDE}" type="datetimeFigureOut">
              <a:rPr lang="en-GB" smtClean="0"/>
              <a:t>21/02/2024</a:t>
            </a:fld>
            <a:endParaRPr lang="en-GB"/>
          </a:p>
        </p:txBody>
      </p:sp>
      <p:sp>
        <p:nvSpPr>
          <p:cNvPr id="5" name="Footer Placeholder 4">
            <a:extLst>
              <a:ext uri="{FF2B5EF4-FFF2-40B4-BE49-F238E27FC236}">
                <a16:creationId xmlns:a16="http://schemas.microsoft.com/office/drawing/2014/main" id="{F01AF979-1DE8-4748-8C16-156A8344B08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87CCA6-04A8-4E13-9828-7C97B07BF2F6}"/>
              </a:ext>
            </a:extLst>
          </p:cNvPr>
          <p:cNvSpPr>
            <a:spLocks noGrp="1"/>
          </p:cNvSpPr>
          <p:nvPr>
            <p:ph type="sldNum" sz="quarter" idx="12"/>
          </p:nvPr>
        </p:nvSpPr>
        <p:spPr/>
        <p:txBody>
          <a:bodyPr/>
          <a:lstStyle/>
          <a:p>
            <a:fld id="{707FE547-2A2A-4E61-8321-577ADE990ECB}" type="slidenum">
              <a:rPr lang="en-GB" smtClean="0"/>
              <a:t>‹#›</a:t>
            </a:fld>
            <a:endParaRPr lang="en-GB"/>
          </a:p>
        </p:txBody>
      </p:sp>
    </p:spTree>
    <p:extLst>
      <p:ext uri="{BB962C8B-B14F-4D97-AF65-F5344CB8AC3E}">
        <p14:creationId xmlns:p14="http://schemas.microsoft.com/office/powerpoint/2010/main" val="588268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6864C-6B86-4BEE-ADB3-FB0E79094F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99BDC0E-9D54-4EE7-B179-AF863E86F1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DE8E58-616F-40AF-B702-DA5B3D662BA8}"/>
              </a:ext>
            </a:extLst>
          </p:cNvPr>
          <p:cNvSpPr>
            <a:spLocks noGrp="1"/>
          </p:cNvSpPr>
          <p:nvPr>
            <p:ph type="dt" sz="half" idx="10"/>
          </p:nvPr>
        </p:nvSpPr>
        <p:spPr/>
        <p:txBody>
          <a:bodyPr/>
          <a:lstStyle/>
          <a:p>
            <a:fld id="{2E7CC89D-3142-46AB-8DEE-A39EF376CEDE}" type="datetimeFigureOut">
              <a:rPr lang="en-GB" smtClean="0"/>
              <a:t>21/02/2024</a:t>
            </a:fld>
            <a:endParaRPr lang="en-GB"/>
          </a:p>
        </p:txBody>
      </p:sp>
      <p:sp>
        <p:nvSpPr>
          <p:cNvPr id="5" name="Footer Placeholder 4">
            <a:extLst>
              <a:ext uri="{FF2B5EF4-FFF2-40B4-BE49-F238E27FC236}">
                <a16:creationId xmlns:a16="http://schemas.microsoft.com/office/drawing/2014/main" id="{CEAA56CC-EEED-4E6B-94D8-E9F3F6B4033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C9D8505-BB98-48B1-A08A-DD7BD470C73C}"/>
              </a:ext>
            </a:extLst>
          </p:cNvPr>
          <p:cNvSpPr>
            <a:spLocks noGrp="1"/>
          </p:cNvSpPr>
          <p:nvPr>
            <p:ph type="sldNum" sz="quarter" idx="12"/>
          </p:nvPr>
        </p:nvSpPr>
        <p:spPr/>
        <p:txBody>
          <a:bodyPr/>
          <a:lstStyle/>
          <a:p>
            <a:fld id="{707FE547-2A2A-4E61-8321-577ADE990ECB}" type="slidenum">
              <a:rPr lang="en-GB" smtClean="0"/>
              <a:t>‹#›</a:t>
            </a:fld>
            <a:endParaRPr lang="en-GB"/>
          </a:p>
        </p:txBody>
      </p:sp>
    </p:spTree>
    <p:extLst>
      <p:ext uri="{BB962C8B-B14F-4D97-AF65-F5344CB8AC3E}">
        <p14:creationId xmlns:p14="http://schemas.microsoft.com/office/powerpoint/2010/main" val="4023680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7C4F7-389C-496D-8996-9850A98FD04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15E24B9-B3D4-4FCE-A6C0-C35E64D76C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07CE600-B1C4-4413-9615-25B61DB49A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01E84F9-722D-4306-B15B-C342B2CA9659}"/>
              </a:ext>
            </a:extLst>
          </p:cNvPr>
          <p:cNvSpPr>
            <a:spLocks noGrp="1"/>
          </p:cNvSpPr>
          <p:nvPr>
            <p:ph type="dt" sz="half" idx="10"/>
          </p:nvPr>
        </p:nvSpPr>
        <p:spPr/>
        <p:txBody>
          <a:bodyPr/>
          <a:lstStyle/>
          <a:p>
            <a:fld id="{2E7CC89D-3142-46AB-8DEE-A39EF376CEDE}" type="datetimeFigureOut">
              <a:rPr lang="en-GB" smtClean="0"/>
              <a:t>21/02/2024</a:t>
            </a:fld>
            <a:endParaRPr lang="en-GB"/>
          </a:p>
        </p:txBody>
      </p:sp>
      <p:sp>
        <p:nvSpPr>
          <p:cNvPr id="6" name="Footer Placeholder 5">
            <a:extLst>
              <a:ext uri="{FF2B5EF4-FFF2-40B4-BE49-F238E27FC236}">
                <a16:creationId xmlns:a16="http://schemas.microsoft.com/office/drawing/2014/main" id="{0E48CD13-F39D-4425-AAED-250CDF92D59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74246A7-567A-4610-8C86-D24E8432AE66}"/>
              </a:ext>
            </a:extLst>
          </p:cNvPr>
          <p:cNvSpPr>
            <a:spLocks noGrp="1"/>
          </p:cNvSpPr>
          <p:nvPr>
            <p:ph type="sldNum" sz="quarter" idx="12"/>
          </p:nvPr>
        </p:nvSpPr>
        <p:spPr/>
        <p:txBody>
          <a:bodyPr/>
          <a:lstStyle/>
          <a:p>
            <a:fld id="{707FE547-2A2A-4E61-8321-577ADE990ECB}" type="slidenum">
              <a:rPr lang="en-GB" smtClean="0"/>
              <a:t>‹#›</a:t>
            </a:fld>
            <a:endParaRPr lang="en-GB"/>
          </a:p>
        </p:txBody>
      </p:sp>
    </p:spTree>
    <p:extLst>
      <p:ext uri="{BB962C8B-B14F-4D97-AF65-F5344CB8AC3E}">
        <p14:creationId xmlns:p14="http://schemas.microsoft.com/office/powerpoint/2010/main" val="2315990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560AF-9F1A-4C41-BF9D-8E30AA75F8F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AA47A17-0DF0-43A1-8835-CF9E10CA00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9A9F0B-834B-4163-AB4F-AC63D8A52A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DA36054-8D4E-4ABA-ADF0-9C4EF54643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9FF21C-ED21-44E4-93C6-622D3262E5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9B5B4ED-6031-4F80-9990-A8C57390A917}"/>
              </a:ext>
            </a:extLst>
          </p:cNvPr>
          <p:cNvSpPr>
            <a:spLocks noGrp="1"/>
          </p:cNvSpPr>
          <p:nvPr>
            <p:ph type="dt" sz="half" idx="10"/>
          </p:nvPr>
        </p:nvSpPr>
        <p:spPr/>
        <p:txBody>
          <a:bodyPr/>
          <a:lstStyle/>
          <a:p>
            <a:fld id="{2E7CC89D-3142-46AB-8DEE-A39EF376CEDE}" type="datetimeFigureOut">
              <a:rPr lang="en-GB" smtClean="0"/>
              <a:t>21/02/2024</a:t>
            </a:fld>
            <a:endParaRPr lang="en-GB"/>
          </a:p>
        </p:txBody>
      </p:sp>
      <p:sp>
        <p:nvSpPr>
          <p:cNvPr id="8" name="Footer Placeholder 7">
            <a:extLst>
              <a:ext uri="{FF2B5EF4-FFF2-40B4-BE49-F238E27FC236}">
                <a16:creationId xmlns:a16="http://schemas.microsoft.com/office/drawing/2014/main" id="{BDEFC9E3-FDE6-42CE-A07E-09B46D55060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AC78A00-C3DF-4AE9-8B95-9C9508083E8E}"/>
              </a:ext>
            </a:extLst>
          </p:cNvPr>
          <p:cNvSpPr>
            <a:spLocks noGrp="1"/>
          </p:cNvSpPr>
          <p:nvPr>
            <p:ph type="sldNum" sz="quarter" idx="12"/>
          </p:nvPr>
        </p:nvSpPr>
        <p:spPr/>
        <p:txBody>
          <a:bodyPr/>
          <a:lstStyle/>
          <a:p>
            <a:fld id="{707FE547-2A2A-4E61-8321-577ADE990ECB}" type="slidenum">
              <a:rPr lang="en-GB" smtClean="0"/>
              <a:t>‹#›</a:t>
            </a:fld>
            <a:endParaRPr lang="en-GB"/>
          </a:p>
        </p:txBody>
      </p:sp>
    </p:spTree>
    <p:extLst>
      <p:ext uri="{BB962C8B-B14F-4D97-AF65-F5344CB8AC3E}">
        <p14:creationId xmlns:p14="http://schemas.microsoft.com/office/powerpoint/2010/main" val="3647484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A5F64-2C3B-4C46-85B8-EADDE09FDE2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8BC627E-BF52-450D-9ADE-2B8F309DA2BF}"/>
              </a:ext>
            </a:extLst>
          </p:cNvPr>
          <p:cNvSpPr>
            <a:spLocks noGrp="1"/>
          </p:cNvSpPr>
          <p:nvPr>
            <p:ph type="dt" sz="half" idx="10"/>
          </p:nvPr>
        </p:nvSpPr>
        <p:spPr/>
        <p:txBody>
          <a:bodyPr/>
          <a:lstStyle/>
          <a:p>
            <a:fld id="{2E7CC89D-3142-46AB-8DEE-A39EF376CEDE}" type="datetimeFigureOut">
              <a:rPr lang="en-GB" smtClean="0"/>
              <a:t>21/02/2024</a:t>
            </a:fld>
            <a:endParaRPr lang="en-GB"/>
          </a:p>
        </p:txBody>
      </p:sp>
      <p:sp>
        <p:nvSpPr>
          <p:cNvPr id="4" name="Footer Placeholder 3">
            <a:extLst>
              <a:ext uri="{FF2B5EF4-FFF2-40B4-BE49-F238E27FC236}">
                <a16:creationId xmlns:a16="http://schemas.microsoft.com/office/drawing/2014/main" id="{BB036686-D328-452E-9BBD-D7E97258F9A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E7343DB-C2BE-4B56-AAD7-8EC1FD66766E}"/>
              </a:ext>
            </a:extLst>
          </p:cNvPr>
          <p:cNvSpPr>
            <a:spLocks noGrp="1"/>
          </p:cNvSpPr>
          <p:nvPr>
            <p:ph type="sldNum" sz="quarter" idx="12"/>
          </p:nvPr>
        </p:nvSpPr>
        <p:spPr/>
        <p:txBody>
          <a:bodyPr/>
          <a:lstStyle/>
          <a:p>
            <a:fld id="{707FE547-2A2A-4E61-8321-577ADE990ECB}" type="slidenum">
              <a:rPr lang="en-GB" smtClean="0"/>
              <a:t>‹#›</a:t>
            </a:fld>
            <a:endParaRPr lang="en-GB"/>
          </a:p>
        </p:txBody>
      </p:sp>
    </p:spTree>
    <p:extLst>
      <p:ext uri="{BB962C8B-B14F-4D97-AF65-F5344CB8AC3E}">
        <p14:creationId xmlns:p14="http://schemas.microsoft.com/office/powerpoint/2010/main" val="593216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2B7A7A-412D-4196-B1AE-F32E5550DA24}"/>
              </a:ext>
            </a:extLst>
          </p:cNvPr>
          <p:cNvSpPr>
            <a:spLocks noGrp="1"/>
          </p:cNvSpPr>
          <p:nvPr>
            <p:ph type="dt" sz="half" idx="10"/>
          </p:nvPr>
        </p:nvSpPr>
        <p:spPr/>
        <p:txBody>
          <a:bodyPr/>
          <a:lstStyle/>
          <a:p>
            <a:fld id="{2E7CC89D-3142-46AB-8DEE-A39EF376CEDE}" type="datetimeFigureOut">
              <a:rPr lang="en-GB" smtClean="0"/>
              <a:t>21/02/2024</a:t>
            </a:fld>
            <a:endParaRPr lang="en-GB"/>
          </a:p>
        </p:txBody>
      </p:sp>
      <p:sp>
        <p:nvSpPr>
          <p:cNvPr id="3" name="Footer Placeholder 2">
            <a:extLst>
              <a:ext uri="{FF2B5EF4-FFF2-40B4-BE49-F238E27FC236}">
                <a16:creationId xmlns:a16="http://schemas.microsoft.com/office/drawing/2014/main" id="{6D3A450E-530C-4CDF-AFC0-96380648B8D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18381E6-FACB-4968-9CAA-EC740F9220FC}"/>
              </a:ext>
            </a:extLst>
          </p:cNvPr>
          <p:cNvSpPr>
            <a:spLocks noGrp="1"/>
          </p:cNvSpPr>
          <p:nvPr>
            <p:ph type="sldNum" sz="quarter" idx="12"/>
          </p:nvPr>
        </p:nvSpPr>
        <p:spPr/>
        <p:txBody>
          <a:bodyPr/>
          <a:lstStyle/>
          <a:p>
            <a:fld id="{707FE547-2A2A-4E61-8321-577ADE990ECB}" type="slidenum">
              <a:rPr lang="en-GB" smtClean="0"/>
              <a:t>‹#›</a:t>
            </a:fld>
            <a:endParaRPr lang="en-GB"/>
          </a:p>
        </p:txBody>
      </p:sp>
    </p:spTree>
    <p:extLst>
      <p:ext uri="{BB962C8B-B14F-4D97-AF65-F5344CB8AC3E}">
        <p14:creationId xmlns:p14="http://schemas.microsoft.com/office/powerpoint/2010/main" val="1725754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F2ECA-673C-459B-A1C1-34EC015CCA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8DDB2A3-6B34-4F0F-B84E-F301051C6B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92136AB-A1B0-42A7-8912-9D8B6A0562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FC2873-1117-4411-9B7E-24222B58FE5B}"/>
              </a:ext>
            </a:extLst>
          </p:cNvPr>
          <p:cNvSpPr>
            <a:spLocks noGrp="1"/>
          </p:cNvSpPr>
          <p:nvPr>
            <p:ph type="dt" sz="half" idx="10"/>
          </p:nvPr>
        </p:nvSpPr>
        <p:spPr/>
        <p:txBody>
          <a:bodyPr/>
          <a:lstStyle/>
          <a:p>
            <a:fld id="{2E7CC89D-3142-46AB-8DEE-A39EF376CEDE}" type="datetimeFigureOut">
              <a:rPr lang="en-GB" smtClean="0"/>
              <a:t>21/02/2024</a:t>
            </a:fld>
            <a:endParaRPr lang="en-GB"/>
          </a:p>
        </p:txBody>
      </p:sp>
      <p:sp>
        <p:nvSpPr>
          <p:cNvPr id="6" name="Footer Placeholder 5">
            <a:extLst>
              <a:ext uri="{FF2B5EF4-FFF2-40B4-BE49-F238E27FC236}">
                <a16:creationId xmlns:a16="http://schemas.microsoft.com/office/drawing/2014/main" id="{96B429BD-B23C-42A9-B44C-5F63468F173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F6711E9-CD07-474E-882A-CA6EA0EFE780}"/>
              </a:ext>
            </a:extLst>
          </p:cNvPr>
          <p:cNvSpPr>
            <a:spLocks noGrp="1"/>
          </p:cNvSpPr>
          <p:nvPr>
            <p:ph type="sldNum" sz="quarter" idx="12"/>
          </p:nvPr>
        </p:nvSpPr>
        <p:spPr/>
        <p:txBody>
          <a:bodyPr/>
          <a:lstStyle/>
          <a:p>
            <a:fld id="{707FE547-2A2A-4E61-8321-577ADE990ECB}" type="slidenum">
              <a:rPr lang="en-GB" smtClean="0"/>
              <a:t>‹#›</a:t>
            </a:fld>
            <a:endParaRPr lang="en-GB"/>
          </a:p>
        </p:txBody>
      </p:sp>
    </p:spTree>
    <p:extLst>
      <p:ext uri="{BB962C8B-B14F-4D97-AF65-F5344CB8AC3E}">
        <p14:creationId xmlns:p14="http://schemas.microsoft.com/office/powerpoint/2010/main" val="933222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E1E73-E610-4A5B-911B-73F0D2D4F8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B2312D9-DE9C-4E6C-9E47-18D4950241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E805548-06D9-4026-BCC5-A378766556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794478-1296-400F-B050-68EB67CD8A94}"/>
              </a:ext>
            </a:extLst>
          </p:cNvPr>
          <p:cNvSpPr>
            <a:spLocks noGrp="1"/>
          </p:cNvSpPr>
          <p:nvPr>
            <p:ph type="dt" sz="half" idx="10"/>
          </p:nvPr>
        </p:nvSpPr>
        <p:spPr/>
        <p:txBody>
          <a:bodyPr/>
          <a:lstStyle/>
          <a:p>
            <a:fld id="{2E7CC89D-3142-46AB-8DEE-A39EF376CEDE}" type="datetimeFigureOut">
              <a:rPr lang="en-GB" smtClean="0"/>
              <a:t>21/02/2024</a:t>
            </a:fld>
            <a:endParaRPr lang="en-GB"/>
          </a:p>
        </p:txBody>
      </p:sp>
      <p:sp>
        <p:nvSpPr>
          <p:cNvPr id="6" name="Footer Placeholder 5">
            <a:extLst>
              <a:ext uri="{FF2B5EF4-FFF2-40B4-BE49-F238E27FC236}">
                <a16:creationId xmlns:a16="http://schemas.microsoft.com/office/drawing/2014/main" id="{0479AD7F-72AC-4B53-AB96-6D24ED0BBDD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226F2A-32BC-402A-9664-5F8300639C09}"/>
              </a:ext>
            </a:extLst>
          </p:cNvPr>
          <p:cNvSpPr>
            <a:spLocks noGrp="1"/>
          </p:cNvSpPr>
          <p:nvPr>
            <p:ph type="sldNum" sz="quarter" idx="12"/>
          </p:nvPr>
        </p:nvSpPr>
        <p:spPr/>
        <p:txBody>
          <a:bodyPr/>
          <a:lstStyle/>
          <a:p>
            <a:fld id="{707FE547-2A2A-4E61-8321-577ADE990ECB}" type="slidenum">
              <a:rPr lang="en-GB" smtClean="0"/>
              <a:t>‹#›</a:t>
            </a:fld>
            <a:endParaRPr lang="en-GB"/>
          </a:p>
        </p:txBody>
      </p:sp>
    </p:spTree>
    <p:extLst>
      <p:ext uri="{BB962C8B-B14F-4D97-AF65-F5344CB8AC3E}">
        <p14:creationId xmlns:p14="http://schemas.microsoft.com/office/powerpoint/2010/main" val="873974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6503EB-C1A6-4BC3-8B63-0DADCFCBD3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65BC54B-399D-4AB3-9779-2374913166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0CCD915-B559-4689-BBAE-BE7382F46E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7CC89D-3142-46AB-8DEE-A39EF376CEDE}" type="datetimeFigureOut">
              <a:rPr lang="en-GB" smtClean="0"/>
              <a:t>21/02/2024</a:t>
            </a:fld>
            <a:endParaRPr lang="en-GB"/>
          </a:p>
        </p:txBody>
      </p:sp>
      <p:sp>
        <p:nvSpPr>
          <p:cNvPr id="5" name="Footer Placeholder 4">
            <a:extLst>
              <a:ext uri="{FF2B5EF4-FFF2-40B4-BE49-F238E27FC236}">
                <a16:creationId xmlns:a16="http://schemas.microsoft.com/office/drawing/2014/main" id="{BDED69FE-7C55-4273-87B9-F8D6C529F9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F9218BE-A491-4891-8CB6-8667B64E88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7FE547-2A2A-4E61-8321-577ADE990ECB}" type="slidenum">
              <a:rPr lang="en-GB" smtClean="0"/>
              <a:t>‹#›</a:t>
            </a:fld>
            <a:endParaRPr lang="en-GB"/>
          </a:p>
        </p:txBody>
      </p:sp>
    </p:spTree>
    <p:extLst>
      <p:ext uri="{BB962C8B-B14F-4D97-AF65-F5344CB8AC3E}">
        <p14:creationId xmlns:p14="http://schemas.microsoft.com/office/powerpoint/2010/main" val="26009306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49AEBE11-F163-4D82-B837-3F3B225C7F9E}"/>
              </a:ext>
            </a:extLst>
          </p:cNvPr>
          <p:cNvPicPr>
            <a:picLocks noChangeAspect="1"/>
          </p:cNvPicPr>
          <p:nvPr/>
        </p:nvPicPr>
        <p:blipFill>
          <a:blip r:embed="rId2"/>
          <a:stretch>
            <a:fillRect/>
          </a:stretch>
        </p:blipFill>
        <p:spPr>
          <a:xfrm>
            <a:off x="2918865" y="432969"/>
            <a:ext cx="8154538" cy="5992061"/>
          </a:xfrm>
          <a:prstGeom prst="rect">
            <a:avLst/>
          </a:prstGeom>
        </p:spPr>
      </p:pic>
      <p:sp>
        <p:nvSpPr>
          <p:cNvPr id="6" name="TextBox 5">
            <a:extLst>
              <a:ext uri="{FF2B5EF4-FFF2-40B4-BE49-F238E27FC236}">
                <a16:creationId xmlns:a16="http://schemas.microsoft.com/office/drawing/2014/main" id="{1519AEAF-4003-41C0-A386-9B9E629497B9}"/>
              </a:ext>
            </a:extLst>
          </p:cNvPr>
          <p:cNvSpPr txBox="1"/>
          <p:nvPr/>
        </p:nvSpPr>
        <p:spPr>
          <a:xfrm>
            <a:off x="429071" y="2240819"/>
            <a:ext cx="2283114" cy="646331"/>
          </a:xfrm>
          <a:prstGeom prst="rect">
            <a:avLst/>
          </a:prstGeom>
          <a:noFill/>
        </p:spPr>
        <p:txBody>
          <a:bodyPr wrap="square" rtlCol="0">
            <a:spAutoFit/>
          </a:bodyPr>
          <a:lstStyle/>
          <a:p>
            <a:r>
              <a:rPr lang="en-GB" dirty="0">
                <a:solidFill>
                  <a:schemeClr val="accent2">
                    <a:lumMod val="75000"/>
                  </a:schemeClr>
                </a:solidFill>
              </a:rPr>
              <a:t>Each row is an item (one of our variables)</a:t>
            </a:r>
          </a:p>
        </p:txBody>
      </p:sp>
      <p:sp>
        <p:nvSpPr>
          <p:cNvPr id="7" name="TextBox 6">
            <a:extLst>
              <a:ext uri="{FF2B5EF4-FFF2-40B4-BE49-F238E27FC236}">
                <a16:creationId xmlns:a16="http://schemas.microsoft.com/office/drawing/2014/main" id="{34939B2C-7D92-4974-87B9-9C5C9439F97F}"/>
              </a:ext>
            </a:extLst>
          </p:cNvPr>
          <p:cNvSpPr txBox="1"/>
          <p:nvPr/>
        </p:nvSpPr>
        <p:spPr>
          <a:xfrm>
            <a:off x="7456981" y="2533470"/>
            <a:ext cx="4461635" cy="1354217"/>
          </a:xfrm>
          <a:prstGeom prst="rect">
            <a:avLst/>
          </a:prstGeom>
          <a:noFill/>
        </p:spPr>
        <p:txBody>
          <a:bodyPr wrap="square" rtlCol="0">
            <a:spAutoFit/>
          </a:bodyPr>
          <a:lstStyle/>
          <a:p>
            <a:r>
              <a:rPr lang="en-GB" dirty="0">
                <a:solidFill>
                  <a:schemeClr val="accent2">
                    <a:lumMod val="75000"/>
                  </a:schemeClr>
                </a:solidFill>
              </a:rPr>
              <a:t>A squared loading reflects the proportion of variance in an item that is explained by a factor.  </a:t>
            </a:r>
          </a:p>
          <a:p>
            <a:r>
              <a:rPr lang="en-GB" sz="1400" dirty="0">
                <a:solidFill>
                  <a:schemeClr val="accent2">
                    <a:lumMod val="75000"/>
                  </a:schemeClr>
                </a:solidFill>
              </a:rPr>
              <a:t>e.g., -0.59</a:t>
            </a:r>
            <a:r>
              <a:rPr lang="en-GB" sz="1400" b="0" i="0" dirty="0">
                <a:solidFill>
                  <a:schemeClr val="accent2">
                    <a:lumMod val="75000"/>
                  </a:schemeClr>
                </a:solidFill>
                <a:effectLst/>
                <a:latin typeface="-apple-system"/>
              </a:rPr>
              <a:t>²</a:t>
            </a:r>
            <a:r>
              <a:rPr lang="en-GB" sz="1400" b="0" i="0" dirty="0">
                <a:solidFill>
                  <a:srgbClr val="050E17"/>
                </a:solidFill>
                <a:effectLst/>
                <a:latin typeface="-apple-system"/>
              </a:rPr>
              <a:t> </a:t>
            </a:r>
            <a:r>
              <a:rPr lang="en-GB" sz="1400" dirty="0">
                <a:solidFill>
                  <a:schemeClr val="accent2">
                    <a:lumMod val="75000"/>
                  </a:schemeClr>
                </a:solidFill>
              </a:rPr>
              <a:t> = 0.35</a:t>
            </a:r>
          </a:p>
          <a:p>
            <a:r>
              <a:rPr lang="en-GB" sz="1400" dirty="0">
                <a:solidFill>
                  <a:schemeClr val="accent2">
                    <a:lumMod val="75000"/>
                  </a:schemeClr>
                </a:solidFill>
              </a:rPr>
              <a:t>35% of the variance in item 1 is explained by Factor 2</a:t>
            </a:r>
          </a:p>
        </p:txBody>
      </p:sp>
      <p:sp>
        <p:nvSpPr>
          <p:cNvPr id="19" name="TextBox 18">
            <a:extLst>
              <a:ext uri="{FF2B5EF4-FFF2-40B4-BE49-F238E27FC236}">
                <a16:creationId xmlns:a16="http://schemas.microsoft.com/office/drawing/2014/main" id="{3E957946-CE17-4628-B08D-798207573E9E}"/>
              </a:ext>
            </a:extLst>
          </p:cNvPr>
          <p:cNvSpPr txBox="1"/>
          <p:nvPr/>
        </p:nvSpPr>
        <p:spPr>
          <a:xfrm>
            <a:off x="429071" y="822649"/>
            <a:ext cx="1780729" cy="1200329"/>
          </a:xfrm>
          <a:prstGeom prst="rect">
            <a:avLst/>
          </a:prstGeom>
          <a:noFill/>
        </p:spPr>
        <p:txBody>
          <a:bodyPr wrap="square" rtlCol="0">
            <a:spAutoFit/>
          </a:bodyPr>
          <a:lstStyle/>
          <a:p>
            <a:r>
              <a:rPr lang="en-GB" dirty="0">
                <a:solidFill>
                  <a:schemeClr val="accent2">
                    <a:lumMod val="75000"/>
                  </a:schemeClr>
                </a:solidFill>
              </a:rPr>
              <a:t>Each column is a factor</a:t>
            </a:r>
            <a:br>
              <a:rPr lang="en-GB" dirty="0">
                <a:solidFill>
                  <a:schemeClr val="accent2">
                    <a:lumMod val="75000"/>
                  </a:schemeClr>
                </a:solidFill>
              </a:rPr>
            </a:br>
            <a:r>
              <a:rPr lang="en-GB" sz="1200" dirty="0">
                <a:solidFill>
                  <a:schemeClr val="accent2">
                    <a:lumMod val="75000"/>
                  </a:schemeClr>
                </a:solidFill>
              </a:rPr>
              <a:t>(these are named according to the extraction method)</a:t>
            </a:r>
          </a:p>
        </p:txBody>
      </p:sp>
      <p:cxnSp>
        <p:nvCxnSpPr>
          <p:cNvPr id="21" name="Straight Arrow Connector 20">
            <a:extLst>
              <a:ext uri="{FF2B5EF4-FFF2-40B4-BE49-F238E27FC236}">
                <a16:creationId xmlns:a16="http://schemas.microsoft.com/office/drawing/2014/main" id="{2BF88D99-D232-4D31-AC2B-AD263814ED77}"/>
              </a:ext>
            </a:extLst>
          </p:cNvPr>
          <p:cNvCxnSpPr>
            <a:cxnSpLocks/>
            <a:stCxn id="19" idx="3"/>
          </p:cNvCxnSpPr>
          <p:nvPr/>
        </p:nvCxnSpPr>
        <p:spPr>
          <a:xfrm flipV="1">
            <a:off x="2209800" y="1422402"/>
            <a:ext cx="1651000" cy="41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3" name="Left Brace 22">
            <a:extLst>
              <a:ext uri="{FF2B5EF4-FFF2-40B4-BE49-F238E27FC236}">
                <a16:creationId xmlns:a16="http://schemas.microsoft.com/office/drawing/2014/main" id="{7A002C84-DBF4-4C1B-92E3-9515A372B2E8}"/>
              </a:ext>
            </a:extLst>
          </p:cNvPr>
          <p:cNvSpPr/>
          <p:nvPr/>
        </p:nvSpPr>
        <p:spPr>
          <a:xfrm>
            <a:off x="2712185" y="1559270"/>
            <a:ext cx="177081" cy="2009430"/>
          </a:xfrm>
          <a:prstGeom prst="lef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GB"/>
          </a:p>
        </p:txBody>
      </p:sp>
      <p:sp>
        <p:nvSpPr>
          <p:cNvPr id="20" name="TextBox 19">
            <a:extLst>
              <a:ext uri="{FF2B5EF4-FFF2-40B4-BE49-F238E27FC236}">
                <a16:creationId xmlns:a16="http://schemas.microsoft.com/office/drawing/2014/main" id="{8A932784-3152-4FEC-A4BA-9D8ED5FC7B85}"/>
              </a:ext>
            </a:extLst>
          </p:cNvPr>
          <p:cNvSpPr txBox="1"/>
          <p:nvPr/>
        </p:nvSpPr>
        <p:spPr>
          <a:xfrm>
            <a:off x="7456981" y="1699812"/>
            <a:ext cx="4045667" cy="646331"/>
          </a:xfrm>
          <a:prstGeom prst="rect">
            <a:avLst/>
          </a:prstGeom>
          <a:noFill/>
        </p:spPr>
        <p:txBody>
          <a:bodyPr wrap="square">
            <a:spAutoFit/>
          </a:bodyPr>
          <a:lstStyle/>
          <a:p>
            <a:r>
              <a:rPr lang="en-GB" dirty="0">
                <a:solidFill>
                  <a:schemeClr val="accent2">
                    <a:lumMod val="75000"/>
                  </a:schemeClr>
                </a:solidFill>
              </a:rPr>
              <a:t>Loadings show the correlation between each item and each factor. </a:t>
            </a:r>
          </a:p>
        </p:txBody>
      </p:sp>
      <p:sp>
        <p:nvSpPr>
          <p:cNvPr id="24" name="Rectangle 23">
            <a:extLst>
              <a:ext uri="{FF2B5EF4-FFF2-40B4-BE49-F238E27FC236}">
                <a16:creationId xmlns:a16="http://schemas.microsoft.com/office/drawing/2014/main" id="{9C66D4C5-D7CE-4979-8C83-BA3107A7840E}"/>
              </a:ext>
            </a:extLst>
          </p:cNvPr>
          <p:cNvSpPr/>
          <p:nvPr/>
        </p:nvSpPr>
        <p:spPr>
          <a:xfrm>
            <a:off x="3692743" y="1536701"/>
            <a:ext cx="1377514" cy="2108200"/>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29979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49AEBE11-F163-4D82-B837-3F3B225C7F9E}"/>
              </a:ext>
            </a:extLst>
          </p:cNvPr>
          <p:cNvPicPr>
            <a:picLocks noChangeAspect="1"/>
          </p:cNvPicPr>
          <p:nvPr/>
        </p:nvPicPr>
        <p:blipFill>
          <a:blip r:embed="rId2"/>
          <a:stretch>
            <a:fillRect/>
          </a:stretch>
        </p:blipFill>
        <p:spPr>
          <a:xfrm>
            <a:off x="2918865" y="432969"/>
            <a:ext cx="8154538" cy="5992061"/>
          </a:xfrm>
          <a:prstGeom prst="rect">
            <a:avLst/>
          </a:prstGeom>
        </p:spPr>
      </p:pic>
      <p:sp>
        <p:nvSpPr>
          <p:cNvPr id="11" name="TextBox 10">
            <a:extLst>
              <a:ext uri="{FF2B5EF4-FFF2-40B4-BE49-F238E27FC236}">
                <a16:creationId xmlns:a16="http://schemas.microsoft.com/office/drawing/2014/main" id="{493E50EB-A39A-4313-86FF-0F97860C9441}"/>
              </a:ext>
            </a:extLst>
          </p:cNvPr>
          <p:cNvSpPr txBox="1"/>
          <p:nvPr/>
        </p:nvSpPr>
        <p:spPr>
          <a:xfrm>
            <a:off x="7338602" y="1409822"/>
            <a:ext cx="4281898" cy="1846659"/>
          </a:xfrm>
          <a:prstGeom prst="rect">
            <a:avLst/>
          </a:prstGeom>
          <a:noFill/>
        </p:spPr>
        <p:txBody>
          <a:bodyPr wrap="square" rtlCol="0">
            <a:spAutoFit/>
          </a:bodyPr>
          <a:lstStyle/>
          <a:p>
            <a:r>
              <a:rPr lang="en-GB" dirty="0">
                <a:solidFill>
                  <a:schemeClr val="accent2">
                    <a:lumMod val="75000"/>
                  </a:schemeClr>
                </a:solidFill>
              </a:rPr>
              <a:t>Square the loadings for each item and add them up, and you get the proportion of variance in an item that is explained by all the factors. This is the “communality”.  </a:t>
            </a:r>
          </a:p>
          <a:p>
            <a:r>
              <a:rPr lang="en-GB" sz="1400" dirty="0">
                <a:solidFill>
                  <a:schemeClr val="accent2">
                    <a:lumMod val="75000"/>
                  </a:schemeClr>
                </a:solidFill>
              </a:rPr>
              <a:t>e.g., -0.11</a:t>
            </a:r>
            <a:r>
              <a:rPr lang="en-GB" sz="1400" b="0" i="0" dirty="0">
                <a:solidFill>
                  <a:schemeClr val="accent2">
                    <a:lumMod val="75000"/>
                  </a:schemeClr>
                </a:solidFill>
                <a:effectLst/>
                <a:latin typeface="-apple-system"/>
              </a:rPr>
              <a:t>² + </a:t>
            </a:r>
            <a:r>
              <a:rPr lang="en-GB" sz="1400" dirty="0">
                <a:solidFill>
                  <a:schemeClr val="accent2">
                    <a:lumMod val="75000"/>
                  </a:schemeClr>
                </a:solidFill>
              </a:rPr>
              <a:t>-0.61</a:t>
            </a:r>
            <a:r>
              <a:rPr lang="en-GB" sz="1400" b="0" i="0" dirty="0">
                <a:solidFill>
                  <a:schemeClr val="accent2">
                    <a:lumMod val="75000"/>
                  </a:schemeClr>
                </a:solidFill>
                <a:effectLst/>
                <a:latin typeface="-apple-system"/>
              </a:rPr>
              <a:t>²</a:t>
            </a:r>
            <a:r>
              <a:rPr lang="en-GB" sz="1400" dirty="0">
                <a:solidFill>
                  <a:schemeClr val="accent2">
                    <a:lumMod val="75000"/>
                  </a:schemeClr>
                </a:solidFill>
              </a:rPr>
              <a:t> = 0.37</a:t>
            </a:r>
          </a:p>
          <a:p>
            <a:r>
              <a:rPr lang="en-GB" sz="1400" dirty="0">
                <a:solidFill>
                  <a:schemeClr val="accent2">
                    <a:lumMod val="75000"/>
                  </a:schemeClr>
                </a:solidFill>
              </a:rPr>
              <a:t>37% of the variance in item 4 is explained by this 2 Factor solution</a:t>
            </a:r>
          </a:p>
        </p:txBody>
      </p:sp>
      <p:sp>
        <p:nvSpPr>
          <p:cNvPr id="2" name="Rectangle 1">
            <a:extLst>
              <a:ext uri="{FF2B5EF4-FFF2-40B4-BE49-F238E27FC236}">
                <a16:creationId xmlns:a16="http://schemas.microsoft.com/office/drawing/2014/main" id="{973AA02F-BB14-4BEB-A454-A7473E202E72}"/>
              </a:ext>
            </a:extLst>
          </p:cNvPr>
          <p:cNvSpPr/>
          <p:nvPr/>
        </p:nvSpPr>
        <p:spPr>
          <a:xfrm>
            <a:off x="5067300" y="1536701"/>
            <a:ext cx="584200" cy="2108200"/>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82809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49AEBE11-F163-4D82-B837-3F3B225C7F9E}"/>
              </a:ext>
            </a:extLst>
          </p:cNvPr>
          <p:cNvPicPr>
            <a:picLocks noChangeAspect="1"/>
          </p:cNvPicPr>
          <p:nvPr/>
        </p:nvPicPr>
        <p:blipFill>
          <a:blip r:embed="rId2"/>
          <a:stretch>
            <a:fillRect/>
          </a:stretch>
        </p:blipFill>
        <p:spPr>
          <a:xfrm>
            <a:off x="2918865" y="432969"/>
            <a:ext cx="8154538" cy="5992061"/>
          </a:xfrm>
          <a:prstGeom prst="rect">
            <a:avLst/>
          </a:prstGeom>
        </p:spPr>
      </p:pic>
      <p:sp>
        <p:nvSpPr>
          <p:cNvPr id="11" name="TextBox 10">
            <a:extLst>
              <a:ext uri="{FF2B5EF4-FFF2-40B4-BE49-F238E27FC236}">
                <a16:creationId xmlns:a16="http://schemas.microsoft.com/office/drawing/2014/main" id="{493E50EB-A39A-4313-86FF-0F97860C9441}"/>
              </a:ext>
            </a:extLst>
          </p:cNvPr>
          <p:cNvSpPr txBox="1"/>
          <p:nvPr/>
        </p:nvSpPr>
        <p:spPr>
          <a:xfrm>
            <a:off x="7338602" y="1409822"/>
            <a:ext cx="4281898" cy="1354217"/>
          </a:xfrm>
          <a:prstGeom prst="rect">
            <a:avLst/>
          </a:prstGeom>
          <a:noFill/>
        </p:spPr>
        <p:txBody>
          <a:bodyPr wrap="square" rtlCol="0">
            <a:spAutoFit/>
          </a:bodyPr>
          <a:lstStyle/>
          <a:p>
            <a:r>
              <a:rPr lang="en-GB" dirty="0">
                <a:solidFill>
                  <a:schemeClr val="accent2">
                    <a:lumMod val="75000"/>
                  </a:schemeClr>
                </a:solidFill>
              </a:rPr>
              <a:t>The proportion of variance in each item that is left </a:t>
            </a:r>
            <a:r>
              <a:rPr lang="en-GB" i="1" dirty="0">
                <a:solidFill>
                  <a:schemeClr val="accent2">
                    <a:lumMod val="75000"/>
                  </a:schemeClr>
                </a:solidFill>
              </a:rPr>
              <a:t>unexplained</a:t>
            </a:r>
            <a:r>
              <a:rPr lang="en-GB" dirty="0">
                <a:solidFill>
                  <a:schemeClr val="accent2">
                    <a:lumMod val="75000"/>
                  </a:schemeClr>
                </a:solidFill>
              </a:rPr>
              <a:t> by the factors is 1 minus the communality. </a:t>
            </a:r>
          </a:p>
          <a:p>
            <a:r>
              <a:rPr lang="en-GB" sz="1400" dirty="0">
                <a:solidFill>
                  <a:schemeClr val="accent2">
                    <a:lumMod val="75000"/>
                  </a:schemeClr>
                </a:solidFill>
              </a:rPr>
              <a:t>e.g., 1 - 0.37 = 0.63</a:t>
            </a:r>
          </a:p>
          <a:p>
            <a:r>
              <a:rPr lang="en-GB" sz="1400" dirty="0">
                <a:solidFill>
                  <a:schemeClr val="accent2">
                    <a:lumMod val="75000"/>
                  </a:schemeClr>
                </a:solidFill>
              </a:rPr>
              <a:t>63% of the variance in item 4 is left unexplained</a:t>
            </a:r>
          </a:p>
        </p:txBody>
      </p:sp>
      <p:sp>
        <p:nvSpPr>
          <p:cNvPr id="7" name="Rectangle 6">
            <a:extLst>
              <a:ext uri="{FF2B5EF4-FFF2-40B4-BE49-F238E27FC236}">
                <a16:creationId xmlns:a16="http://schemas.microsoft.com/office/drawing/2014/main" id="{784F6F5B-D766-4856-B749-EDD476E6C58D}"/>
              </a:ext>
            </a:extLst>
          </p:cNvPr>
          <p:cNvSpPr/>
          <p:nvPr/>
        </p:nvSpPr>
        <p:spPr>
          <a:xfrm>
            <a:off x="5626100" y="1536701"/>
            <a:ext cx="584200" cy="2108200"/>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58259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49AEBE11-F163-4D82-B837-3F3B225C7F9E}"/>
              </a:ext>
            </a:extLst>
          </p:cNvPr>
          <p:cNvPicPr>
            <a:picLocks noChangeAspect="1"/>
          </p:cNvPicPr>
          <p:nvPr/>
        </p:nvPicPr>
        <p:blipFill>
          <a:blip r:embed="rId2"/>
          <a:stretch>
            <a:fillRect/>
          </a:stretch>
        </p:blipFill>
        <p:spPr>
          <a:xfrm>
            <a:off x="2918865" y="432969"/>
            <a:ext cx="8154538" cy="5992061"/>
          </a:xfrm>
          <a:prstGeom prst="rect">
            <a:avLst/>
          </a:prstGeom>
        </p:spPr>
      </p:pic>
      <p:sp>
        <p:nvSpPr>
          <p:cNvPr id="11" name="TextBox 10">
            <a:extLst>
              <a:ext uri="{FF2B5EF4-FFF2-40B4-BE49-F238E27FC236}">
                <a16:creationId xmlns:a16="http://schemas.microsoft.com/office/drawing/2014/main" id="{493E50EB-A39A-4313-86FF-0F97860C9441}"/>
              </a:ext>
            </a:extLst>
          </p:cNvPr>
          <p:cNvSpPr txBox="1"/>
          <p:nvPr/>
        </p:nvSpPr>
        <p:spPr>
          <a:xfrm>
            <a:off x="7338602" y="1409822"/>
            <a:ext cx="4281898" cy="1754326"/>
          </a:xfrm>
          <a:prstGeom prst="rect">
            <a:avLst/>
          </a:prstGeom>
          <a:noFill/>
        </p:spPr>
        <p:txBody>
          <a:bodyPr wrap="square" rtlCol="0">
            <a:spAutoFit/>
          </a:bodyPr>
          <a:lstStyle/>
          <a:p>
            <a:r>
              <a:rPr lang="en-GB" dirty="0">
                <a:solidFill>
                  <a:schemeClr val="accent2">
                    <a:lumMod val="75000"/>
                  </a:schemeClr>
                </a:solidFill>
              </a:rPr>
              <a:t>The extent to which a given item loads on to a single factor vs onto multiple factors is termed ‘complexity’. </a:t>
            </a:r>
          </a:p>
          <a:p>
            <a:r>
              <a:rPr lang="en-GB" dirty="0">
                <a:solidFill>
                  <a:schemeClr val="accent2">
                    <a:lumMod val="75000"/>
                  </a:schemeClr>
                </a:solidFill>
              </a:rPr>
              <a:t>It equals 1 if an item loads only on one factor, 2 if it loads evenly on 2 factors, and so on. </a:t>
            </a:r>
            <a:endParaRPr lang="en-GB" sz="1400" dirty="0">
              <a:solidFill>
                <a:schemeClr val="accent2">
                  <a:lumMod val="75000"/>
                </a:schemeClr>
              </a:solidFill>
            </a:endParaRPr>
          </a:p>
        </p:txBody>
      </p:sp>
      <p:sp>
        <p:nvSpPr>
          <p:cNvPr id="5" name="Rectangle 4">
            <a:extLst>
              <a:ext uri="{FF2B5EF4-FFF2-40B4-BE49-F238E27FC236}">
                <a16:creationId xmlns:a16="http://schemas.microsoft.com/office/drawing/2014/main" id="{B1057B80-52F8-4291-8FFC-AF3B21F9FA65}"/>
              </a:ext>
            </a:extLst>
          </p:cNvPr>
          <p:cNvSpPr/>
          <p:nvPr/>
        </p:nvSpPr>
        <p:spPr>
          <a:xfrm>
            <a:off x="6197600" y="1536701"/>
            <a:ext cx="546100" cy="2108200"/>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75510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49AEBE11-F163-4D82-B837-3F3B225C7F9E}"/>
              </a:ext>
            </a:extLst>
          </p:cNvPr>
          <p:cNvPicPr>
            <a:picLocks noChangeAspect="1"/>
          </p:cNvPicPr>
          <p:nvPr/>
        </p:nvPicPr>
        <p:blipFill>
          <a:blip r:embed="rId2"/>
          <a:stretch>
            <a:fillRect/>
          </a:stretch>
        </p:blipFill>
        <p:spPr>
          <a:xfrm>
            <a:off x="2918865" y="432969"/>
            <a:ext cx="8154538" cy="5992061"/>
          </a:xfrm>
          <a:prstGeom prst="rect">
            <a:avLst/>
          </a:prstGeom>
        </p:spPr>
      </p:pic>
      <p:sp>
        <p:nvSpPr>
          <p:cNvPr id="10" name="TextBox 9">
            <a:extLst>
              <a:ext uri="{FF2B5EF4-FFF2-40B4-BE49-F238E27FC236}">
                <a16:creationId xmlns:a16="http://schemas.microsoft.com/office/drawing/2014/main" id="{8A3C40CD-B6C6-4273-BE13-3DB5447020D2}"/>
              </a:ext>
            </a:extLst>
          </p:cNvPr>
          <p:cNvSpPr txBox="1"/>
          <p:nvPr/>
        </p:nvSpPr>
        <p:spPr>
          <a:xfrm>
            <a:off x="7405958" y="3009482"/>
            <a:ext cx="4659042" cy="2031325"/>
          </a:xfrm>
          <a:prstGeom prst="rect">
            <a:avLst/>
          </a:prstGeom>
          <a:noFill/>
        </p:spPr>
        <p:txBody>
          <a:bodyPr wrap="square" rtlCol="0">
            <a:spAutoFit/>
          </a:bodyPr>
          <a:lstStyle/>
          <a:p>
            <a:r>
              <a:rPr lang="en-GB" dirty="0">
                <a:solidFill>
                  <a:schemeClr val="accent2">
                    <a:lumMod val="75000"/>
                  </a:schemeClr>
                </a:solidFill>
              </a:rPr>
              <a:t>Square all the loadings for each factor and add them up. This gives you the “SS loadings”. </a:t>
            </a:r>
          </a:p>
          <a:p>
            <a:endParaRPr lang="en-GB" dirty="0">
              <a:solidFill>
                <a:schemeClr val="accent2">
                  <a:lumMod val="75000"/>
                </a:schemeClr>
              </a:solidFill>
            </a:endParaRPr>
          </a:p>
          <a:p>
            <a:r>
              <a:rPr lang="en-GB" dirty="0">
                <a:solidFill>
                  <a:schemeClr val="accent2">
                    <a:lumMod val="75000"/>
                  </a:schemeClr>
                </a:solidFill>
              </a:rPr>
              <a:t>These are the same as the eigenvalues unless an oblique rotation is used. As the variance in each item is scaled to be 1, the total variance in the data is equal to the number of items. </a:t>
            </a:r>
          </a:p>
        </p:txBody>
      </p:sp>
      <p:sp>
        <p:nvSpPr>
          <p:cNvPr id="2" name="Rectangle 1">
            <a:extLst>
              <a:ext uri="{FF2B5EF4-FFF2-40B4-BE49-F238E27FC236}">
                <a16:creationId xmlns:a16="http://schemas.microsoft.com/office/drawing/2014/main" id="{C2BCBBA2-6170-4304-B738-4C2A80CF295E}"/>
              </a:ext>
            </a:extLst>
          </p:cNvPr>
          <p:cNvSpPr/>
          <p:nvPr/>
        </p:nvSpPr>
        <p:spPr>
          <a:xfrm>
            <a:off x="3733800" y="1524000"/>
            <a:ext cx="660400" cy="2146300"/>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a:extLst>
              <a:ext uri="{FF2B5EF4-FFF2-40B4-BE49-F238E27FC236}">
                <a16:creationId xmlns:a16="http://schemas.microsoft.com/office/drawing/2014/main" id="{5C0699FC-5F6A-463E-8040-0B41C1910E71}"/>
              </a:ext>
            </a:extLst>
          </p:cNvPr>
          <p:cNvSpPr/>
          <p:nvPr/>
        </p:nvSpPr>
        <p:spPr>
          <a:xfrm>
            <a:off x="5410200" y="4013200"/>
            <a:ext cx="558800" cy="292100"/>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Straight Connector 4">
            <a:extLst>
              <a:ext uri="{FF2B5EF4-FFF2-40B4-BE49-F238E27FC236}">
                <a16:creationId xmlns:a16="http://schemas.microsoft.com/office/drawing/2014/main" id="{E615AC58-D23A-4AEB-8717-002173D23750}"/>
              </a:ext>
            </a:extLst>
          </p:cNvPr>
          <p:cNvCxnSpPr>
            <a:stCxn id="2" idx="2"/>
            <a:endCxn id="3" idx="1"/>
          </p:cNvCxnSpPr>
          <p:nvPr/>
        </p:nvCxnSpPr>
        <p:spPr>
          <a:xfrm>
            <a:off x="4064000" y="3670300"/>
            <a:ext cx="1346200" cy="48895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8255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49AEBE11-F163-4D82-B837-3F3B225C7F9E}"/>
              </a:ext>
            </a:extLst>
          </p:cNvPr>
          <p:cNvPicPr>
            <a:picLocks noChangeAspect="1"/>
          </p:cNvPicPr>
          <p:nvPr/>
        </p:nvPicPr>
        <p:blipFill>
          <a:blip r:embed="rId2"/>
          <a:stretch>
            <a:fillRect/>
          </a:stretch>
        </p:blipFill>
        <p:spPr>
          <a:xfrm>
            <a:off x="2918865" y="432969"/>
            <a:ext cx="8154538" cy="5992061"/>
          </a:xfrm>
          <a:prstGeom prst="rect">
            <a:avLst/>
          </a:prstGeom>
        </p:spPr>
      </p:pic>
      <p:sp>
        <p:nvSpPr>
          <p:cNvPr id="12" name="TextBox 11">
            <a:extLst>
              <a:ext uri="{FF2B5EF4-FFF2-40B4-BE49-F238E27FC236}">
                <a16:creationId xmlns:a16="http://schemas.microsoft.com/office/drawing/2014/main" id="{E7768DC0-53D9-42C6-904C-602DA558CA6A}"/>
              </a:ext>
            </a:extLst>
          </p:cNvPr>
          <p:cNvSpPr txBox="1"/>
          <p:nvPr/>
        </p:nvSpPr>
        <p:spPr>
          <a:xfrm>
            <a:off x="7329758" y="3818756"/>
            <a:ext cx="4550916" cy="1354217"/>
          </a:xfrm>
          <a:prstGeom prst="rect">
            <a:avLst/>
          </a:prstGeom>
          <a:noFill/>
        </p:spPr>
        <p:txBody>
          <a:bodyPr wrap="square" rtlCol="0">
            <a:spAutoFit/>
          </a:bodyPr>
          <a:lstStyle/>
          <a:p>
            <a:r>
              <a:rPr lang="en-GB" dirty="0">
                <a:solidFill>
                  <a:schemeClr val="accent2">
                    <a:lumMod val="75000"/>
                  </a:schemeClr>
                </a:solidFill>
              </a:rPr>
              <a:t>SS loadings divided by number of items gives the proportion of variance in the data explained by each factor</a:t>
            </a:r>
          </a:p>
          <a:p>
            <a:r>
              <a:rPr lang="en-GB" sz="1400" dirty="0">
                <a:solidFill>
                  <a:schemeClr val="accent2">
                    <a:lumMod val="75000"/>
                  </a:schemeClr>
                </a:solidFill>
              </a:rPr>
              <a:t>e.g., 2.45/9 = 0.27</a:t>
            </a:r>
          </a:p>
          <a:p>
            <a:r>
              <a:rPr lang="en-GB" sz="1400" dirty="0">
                <a:solidFill>
                  <a:schemeClr val="accent2">
                    <a:lumMod val="75000"/>
                  </a:schemeClr>
                </a:solidFill>
              </a:rPr>
              <a:t>27% of the variance is explained by Factor 1</a:t>
            </a:r>
          </a:p>
        </p:txBody>
      </p:sp>
      <p:sp>
        <p:nvSpPr>
          <p:cNvPr id="11" name="Rectangle 10">
            <a:extLst>
              <a:ext uri="{FF2B5EF4-FFF2-40B4-BE49-F238E27FC236}">
                <a16:creationId xmlns:a16="http://schemas.microsoft.com/office/drawing/2014/main" id="{1C7B9257-FBDF-46EF-874C-7F3089725E1E}"/>
              </a:ext>
            </a:extLst>
          </p:cNvPr>
          <p:cNvSpPr/>
          <p:nvPr/>
        </p:nvSpPr>
        <p:spPr>
          <a:xfrm flipV="1">
            <a:off x="5410199" y="4279899"/>
            <a:ext cx="1112287" cy="238796"/>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53950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49AEBE11-F163-4D82-B837-3F3B225C7F9E}"/>
              </a:ext>
            </a:extLst>
          </p:cNvPr>
          <p:cNvPicPr>
            <a:picLocks noChangeAspect="1"/>
          </p:cNvPicPr>
          <p:nvPr/>
        </p:nvPicPr>
        <p:blipFill>
          <a:blip r:embed="rId2"/>
          <a:stretch>
            <a:fillRect/>
          </a:stretch>
        </p:blipFill>
        <p:spPr>
          <a:xfrm>
            <a:off x="2918865" y="432969"/>
            <a:ext cx="8154538" cy="5992061"/>
          </a:xfrm>
          <a:prstGeom prst="rect">
            <a:avLst/>
          </a:prstGeom>
        </p:spPr>
      </p:pic>
      <p:sp>
        <p:nvSpPr>
          <p:cNvPr id="13" name="TextBox 12">
            <a:extLst>
              <a:ext uri="{FF2B5EF4-FFF2-40B4-BE49-F238E27FC236}">
                <a16:creationId xmlns:a16="http://schemas.microsoft.com/office/drawing/2014/main" id="{03CBD6FB-C8E6-421C-B8D7-63487AB7B81B}"/>
              </a:ext>
            </a:extLst>
          </p:cNvPr>
          <p:cNvSpPr txBox="1"/>
          <p:nvPr/>
        </p:nvSpPr>
        <p:spPr>
          <a:xfrm>
            <a:off x="7329758" y="3895699"/>
            <a:ext cx="3973242" cy="1138773"/>
          </a:xfrm>
          <a:prstGeom prst="rect">
            <a:avLst/>
          </a:prstGeom>
          <a:noFill/>
        </p:spPr>
        <p:txBody>
          <a:bodyPr wrap="square" rtlCol="0">
            <a:spAutoFit/>
          </a:bodyPr>
          <a:lstStyle/>
          <a:p>
            <a:r>
              <a:rPr lang="en-GB" dirty="0">
                <a:solidFill>
                  <a:schemeClr val="accent2">
                    <a:lumMod val="75000"/>
                  </a:schemeClr>
                </a:solidFill>
              </a:rPr>
              <a:t>Taking each factor sequentially, we can calculate the cumulative variance explained. </a:t>
            </a:r>
          </a:p>
          <a:p>
            <a:r>
              <a:rPr lang="en-GB" sz="1400" dirty="0">
                <a:solidFill>
                  <a:schemeClr val="accent2">
                    <a:lumMod val="75000"/>
                  </a:schemeClr>
                </a:solidFill>
              </a:rPr>
              <a:t>e.g., 0.27+0.22 = 0.49</a:t>
            </a:r>
          </a:p>
        </p:txBody>
      </p:sp>
      <p:sp>
        <p:nvSpPr>
          <p:cNvPr id="3" name="Rectangle 2">
            <a:extLst>
              <a:ext uri="{FF2B5EF4-FFF2-40B4-BE49-F238E27FC236}">
                <a16:creationId xmlns:a16="http://schemas.microsoft.com/office/drawing/2014/main" id="{5C0699FC-5F6A-463E-8040-0B41C1910E71}"/>
              </a:ext>
            </a:extLst>
          </p:cNvPr>
          <p:cNvSpPr/>
          <p:nvPr/>
        </p:nvSpPr>
        <p:spPr>
          <a:xfrm flipV="1">
            <a:off x="5410199" y="4508499"/>
            <a:ext cx="1112287" cy="238796"/>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47962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49AEBE11-F163-4D82-B837-3F3B225C7F9E}"/>
              </a:ext>
            </a:extLst>
          </p:cNvPr>
          <p:cNvPicPr>
            <a:picLocks noChangeAspect="1"/>
          </p:cNvPicPr>
          <p:nvPr/>
        </p:nvPicPr>
        <p:blipFill>
          <a:blip r:embed="rId2"/>
          <a:stretch>
            <a:fillRect/>
          </a:stretch>
        </p:blipFill>
        <p:spPr>
          <a:xfrm>
            <a:off x="2918865" y="432969"/>
            <a:ext cx="8154538" cy="5992061"/>
          </a:xfrm>
          <a:prstGeom prst="rect">
            <a:avLst/>
          </a:prstGeom>
        </p:spPr>
      </p:pic>
      <p:sp>
        <p:nvSpPr>
          <p:cNvPr id="13" name="TextBox 12">
            <a:extLst>
              <a:ext uri="{FF2B5EF4-FFF2-40B4-BE49-F238E27FC236}">
                <a16:creationId xmlns:a16="http://schemas.microsoft.com/office/drawing/2014/main" id="{03CBD6FB-C8E6-421C-B8D7-63487AB7B81B}"/>
              </a:ext>
            </a:extLst>
          </p:cNvPr>
          <p:cNvSpPr txBox="1"/>
          <p:nvPr/>
        </p:nvSpPr>
        <p:spPr>
          <a:xfrm>
            <a:off x="7329758" y="3895699"/>
            <a:ext cx="3973242" cy="1631216"/>
          </a:xfrm>
          <a:prstGeom prst="rect">
            <a:avLst/>
          </a:prstGeom>
          <a:noFill/>
        </p:spPr>
        <p:txBody>
          <a:bodyPr wrap="square" rtlCol="0">
            <a:spAutoFit/>
          </a:bodyPr>
          <a:lstStyle/>
          <a:p>
            <a:r>
              <a:rPr lang="en-GB" dirty="0">
                <a:solidFill>
                  <a:schemeClr val="accent2">
                    <a:lumMod val="75000"/>
                  </a:schemeClr>
                </a:solidFill>
              </a:rPr>
              <a:t>Out of the total variance explained by all factors, we can calculate the proportion of this that is explained by each factor. </a:t>
            </a:r>
          </a:p>
          <a:p>
            <a:r>
              <a:rPr lang="en-GB" sz="1400" dirty="0">
                <a:solidFill>
                  <a:schemeClr val="accent2">
                    <a:lumMod val="75000"/>
                  </a:schemeClr>
                </a:solidFill>
              </a:rPr>
              <a:t>e.g., 0.27/0.49 = 0.55</a:t>
            </a:r>
          </a:p>
          <a:p>
            <a:endParaRPr lang="en-GB" sz="1400" dirty="0">
              <a:solidFill>
                <a:schemeClr val="accent2">
                  <a:lumMod val="75000"/>
                </a:schemeClr>
              </a:solidFill>
            </a:endParaRPr>
          </a:p>
          <a:p>
            <a:r>
              <a:rPr lang="en-GB" dirty="0">
                <a:solidFill>
                  <a:schemeClr val="accent2">
                    <a:lumMod val="75000"/>
                  </a:schemeClr>
                </a:solidFill>
              </a:rPr>
              <a:t>We can see this cumulatively too</a:t>
            </a:r>
          </a:p>
        </p:txBody>
      </p:sp>
      <p:sp>
        <p:nvSpPr>
          <p:cNvPr id="3" name="Rectangle 2">
            <a:extLst>
              <a:ext uri="{FF2B5EF4-FFF2-40B4-BE49-F238E27FC236}">
                <a16:creationId xmlns:a16="http://schemas.microsoft.com/office/drawing/2014/main" id="{5C0699FC-5F6A-463E-8040-0B41C1910E71}"/>
              </a:ext>
            </a:extLst>
          </p:cNvPr>
          <p:cNvSpPr/>
          <p:nvPr/>
        </p:nvSpPr>
        <p:spPr>
          <a:xfrm flipV="1">
            <a:off x="5410199" y="4724400"/>
            <a:ext cx="1112287" cy="480095"/>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44628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49AEBE11-F163-4D82-B837-3F3B225C7F9E}"/>
              </a:ext>
            </a:extLst>
          </p:cNvPr>
          <p:cNvPicPr>
            <a:picLocks noChangeAspect="1"/>
          </p:cNvPicPr>
          <p:nvPr/>
        </p:nvPicPr>
        <p:blipFill>
          <a:blip r:embed="rId2"/>
          <a:stretch>
            <a:fillRect/>
          </a:stretch>
        </p:blipFill>
        <p:spPr>
          <a:xfrm>
            <a:off x="2918865" y="432969"/>
            <a:ext cx="8154538" cy="5992061"/>
          </a:xfrm>
          <a:prstGeom prst="rect">
            <a:avLst/>
          </a:prstGeom>
        </p:spPr>
      </p:pic>
      <p:sp>
        <p:nvSpPr>
          <p:cNvPr id="13" name="TextBox 12">
            <a:extLst>
              <a:ext uri="{FF2B5EF4-FFF2-40B4-BE49-F238E27FC236}">
                <a16:creationId xmlns:a16="http://schemas.microsoft.com/office/drawing/2014/main" id="{03CBD6FB-C8E6-421C-B8D7-63487AB7B81B}"/>
              </a:ext>
            </a:extLst>
          </p:cNvPr>
          <p:cNvSpPr txBox="1"/>
          <p:nvPr/>
        </p:nvSpPr>
        <p:spPr>
          <a:xfrm>
            <a:off x="6946900" y="5318099"/>
            <a:ext cx="4279900" cy="1477328"/>
          </a:xfrm>
          <a:prstGeom prst="rect">
            <a:avLst/>
          </a:prstGeom>
          <a:noFill/>
        </p:spPr>
        <p:txBody>
          <a:bodyPr wrap="square" rtlCol="0">
            <a:spAutoFit/>
          </a:bodyPr>
          <a:lstStyle/>
          <a:p>
            <a:r>
              <a:rPr lang="en-GB" dirty="0">
                <a:solidFill>
                  <a:schemeClr val="accent2">
                    <a:lumMod val="75000"/>
                  </a:schemeClr>
                </a:solidFill>
              </a:rPr>
              <a:t>Correlation matrix for the factors. This will depend on whether or not a correlation is estimated (i.e. whether an oblique rotation is used). Shows how related the factors are to one another. </a:t>
            </a:r>
          </a:p>
        </p:txBody>
      </p:sp>
      <p:sp>
        <p:nvSpPr>
          <p:cNvPr id="3" name="Rectangle 2">
            <a:extLst>
              <a:ext uri="{FF2B5EF4-FFF2-40B4-BE49-F238E27FC236}">
                <a16:creationId xmlns:a16="http://schemas.microsoft.com/office/drawing/2014/main" id="{5C0699FC-5F6A-463E-8040-0B41C1910E71}"/>
              </a:ext>
            </a:extLst>
          </p:cNvPr>
          <p:cNvSpPr/>
          <p:nvPr/>
        </p:nvSpPr>
        <p:spPr>
          <a:xfrm flipV="1">
            <a:off x="3352799" y="5880100"/>
            <a:ext cx="1112287" cy="480095"/>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1779240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995</TotalTime>
  <Words>417</Words>
  <Application>Microsoft Office PowerPoint</Application>
  <PresentationFormat>Widescreen</PresentationFormat>
  <Paragraphs>27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-apple-system</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Josiah King</dc:creator>
  <cp:lastModifiedBy>Josiah King</cp:lastModifiedBy>
  <cp:revision>9</cp:revision>
  <dcterms:created xsi:type="dcterms:W3CDTF">2024-02-20T20:39:58Z</dcterms:created>
  <dcterms:modified xsi:type="dcterms:W3CDTF">2024-02-21T13:43:48Z</dcterms:modified>
</cp:coreProperties>
</file>