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03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97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1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96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79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53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19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16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8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56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93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89A4-FA25-44C7-AB07-248F6CEAFEAC}" type="datetimeFigureOut">
              <a:rPr lang="en-GB" smtClean="0"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40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2" Type="http://schemas.openxmlformats.org/officeDocument/2006/relationships/image" Target="../media/image10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.png"/><Relationship Id="rId10" Type="http://schemas.openxmlformats.org/officeDocument/2006/relationships/image" Target="../media/image180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1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12" Type="http://schemas.openxmlformats.org/officeDocument/2006/relationships/image" Target="../media/image25.png"/><Relationship Id="rId2" Type="http://schemas.openxmlformats.org/officeDocument/2006/relationships/image" Target="../media/image1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3.png"/><Relationship Id="rId10" Type="http://schemas.openxmlformats.org/officeDocument/2006/relationships/image" Target="../media/image190.png"/><Relationship Id="rId4" Type="http://schemas.openxmlformats.org/officeDocument/2006/relationships/image" Target="../media/image130.png"/><Relationship Id="rId9" Type="http://schemas.openxmlformats.org/officeDocument/2006/relationships/image" Target="../media/image180.png"/><Relationship Id="rId14" Type="http://schemas.openxmlformats.org/officeDocument/2006/relationships/image" Target="../media/image2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58936" y="785067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785067"/>
                <a:ext cx="554182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58936" y="1625444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1625444"/>
                <a:ext cx="554182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58936" y="2461467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2461467"/>
                <a:ext cx="554182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58936" y="3285029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3285029"/>
                <a:ext cx="554182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cxnSpLocks/>
            <a:stCxn id="4" idx="3"/>
            <a:endCxn id="2" idx="3"/>
          </p:cNvCxnSpPr>
          <p:nvPr/>
        </p:nvCxnSpPr>
        <p:spPr>
          <a:xfrm>
            <a:off x="1313118" y="1089867"/>
            <a:ext cx="2428400" cy="124455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5" idx="3"/>
            <a:endCxn id="2" idx="3"/>
          </p:cNvCxnSpPr>
          <p:nvPr/>
        </p:nvCxnSpPr>
        <p:spPr>
          <a:xfrm>
            <a:off x="1313118" y="1930244"/>
            <a:ext cx="2428400" cy="40418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6" idx="3"/>
            <a:endCxn id="2" idx="3"/>
          </p:cNvCxnSpPr>
          <p:nvPr/>
        </p:nvCxnSpPr>
        <p:spPr>
          <a:xfrm flipV="1">
            <a:off x="1313118" y="2334424"/>
            <a:ext cx="2428400" cy="43184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3"/>
            <a:endCxn id="2" idx="3"/>
          </p:cNvCxnSpPr>
          <p:nvPr/>
        </p:nvCxnSpPr>
        <p:spPr>
          <a:xfrm flipV="1">
            <a:off x="1313118" y="2334424"/>
            <a:ext cx="2428400" cy="12554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" idx="3"/>
            <a:endCxn id="52" idx="3"/>
          </p:cNvCxnSpPr>
          <p:nvPr/>
        </p:nvCxnSpPr>
        <p:spPr>
          <a:xfrm>
            <a:off x="1313118" y="1089867"/>
            <a:ext cx="2428400" cy="28393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5" idx="3"/>
            <a:endCxn id="52" idx="3"/>
          </p:cNvCxnSpPr>
          <p:nvPr/>
        </p:nvCxnSpPr>
        <p:spPr>
          <a:xfrm>
            <a:off x="1313118" y="1930244"/>
            <a:ext cx="2428400" cy="19989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6" idx="3"/>
            <a:endCxn id="52" idx="3"/>
          </p:cNvCxnSpPr>
          <p:nvPr/>
        </p:nvCxnSpPr>
        <p:spPr>
          <a:xfrm>
            <a:off x="1313118" y="2766267"/>
            <a:ext cx="2428400" cy="11629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7" idx="3"/>
            <a:endCxn id="52" idx="3"/>
          </p:cNvCxnSpPr>
          <p:nvPr/>
        </p:nvCxnSpPr>
        <p:spPr>
          <a:xfrm>
            <a:off x="1313118" y="3589829"/>
            <a:ext cx="2428400" cy="33936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04046" y="147947"/>
            <a:ext cx="328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Principal Components Analysis (PCA)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406438" y="785067"/>
                <a:ext cx="6879094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b="0" dirty="0"/>
                  <a:t> +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438" y="785067"/>
                <a:ext cx="6879094" cy="1107996"/>
              </a:xfrm>
              <a:prstGeom prst="rect">
                <a:avLst/>
              </a:prstGeom>
              <a:blipFill>
                <a:blip r:embed="rId6"/>
                <a:stretch>
                  <a:fillRect l="-1241" t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Hexagon 1">
                <a:extLst>
                  <a:ext uri="{FF2B5EF4-FFF2-40B4-BE49-F238E27FC236}">
                    <a16:creationId xmlns:a16="http://schemas.microsoft.com/office/drawing/2014/main" id="{705B0A91-ABA3-4F6E-B6E3-98817E3DE52A}"/>
                  </a:ext>
                </a:extLst>
              </p:cNvPr>
              <p:cNvSpPr/>
              <p:nvPr/>
            </p:nvSpPr>
            <p:spPr>
              <a:xfrm>
                <a:off x="3741518" y="1901172"/>
                <a:ext cx="1033818" cy="866504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Hexagon 1">
                <a:extLst>
                  <a:ext uri="{FF2B5EF4-FFF2-40B4-BE49-F238E27FC236}">
                    <a16:creationId xmlns:a16="http://schemas.microsoft.com/office/drawing/2014/main" id="{705B0A91-ABA3-4F6E-B6E3-98817E3DE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518" y="1901172"/>
                <a:ext cx="1033818" cy="866504"/>
              </a:xfrm>
              <a:prstGeom prst="hexag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F97553DA-7C1C-4854-875E-9785CDB0F394}"/>
                  </a:ext>
                </a:extLst>
              </p:cNvPr>
              <p:cNvSpPr/>
              <p:nvPr/>
            </p:nvSpPr>
            <p:spPr>
              <a:xfrm>
                <a:off x="3741518" y="3495944"/>
                <a:ext cx="1033818" cy="866504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F97553DA-7C1C-4854-875E-9785CDB0F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518" y="3495944"/>
                <a:ext cx="1033818" cy="866504"/>
              </a:xfrm>
              <a:prstGeom prst="hexagon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348187B-B355-4D6F-B61A-C806E962EB2A}"/>
                  </a:ext>
                </a:extLst>
              </p:cNvPr>
              <p:cNvSpPr/>
              <p:nvPr/>
            </p:nvSpPr>
            <p:spPr>
              <a:xfrm>
                <a:off x="758936" y="4108591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348187B-B355-4D6F-B61A-C806E962E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4108591"/>
                <a:ext cx="554182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CD694D8-C310-40E6-873B-82C992DAB795}"/>
                  </a:ext>
                </a:extLst>
              </p:cNvPr>
              <p:cNvSpPr/>
              <p:nvPr/>
            </p:nvSpPr>
            <p:spPr>
              <a:xfrm>
                <a:off x="758936" y="4932153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CD694D8-C310-40E6-873B-82C992DAB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4932153"/>
                <a:ext cx="554182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BDE9E8-945B-4449-A982-D083936D1A22}"/>
              </a:ext>
            </a:extLst>
          </p:cNvPr>
          <p:cNvCxnSpPr>
            <a:stCxn id="68" idx="3"/>
            <a:endCxn id="2" idx="3"/>
          </p:cNvCxnSpPr>
          <p:nvPr/>
        </p:nvCxnSpPr>
        <p:spPr>
          <a:xfrm flipV="1">
            <a:off x="1313118" y="2334424"/>
            <a:ext cx="2428400" cy="207896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56B165-D289-469B-983A-EA04AB9ADA52}"/>
              </a:ext>
            </a:extLst>
          </p:cNvPr>
          <p:cNvCxnSpPr>
            <a:stCxn id="71" idx="3"/>
            <a:endCxn id="52" idx="3"/>
          </p:cNvCxnSpPr>
          <p:nvPr/>
        </p:nvCxnSpPr>
        <p:spPr>
          <a:xfrm flipV="1">
            <a:off x="1313118" y="3929196"/>
            <a:ext cx="2428400" cy="130775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4C631C-B3A2-45DE-96ED-E5C1218DE37A}"/>
              </a:ext>
            </a:extLst>
          </p:cNvPr>
          <p:cNvCxnSpPr>
            <a:stCxn id="68" idx="3"/>
            <a:endCxn id="52" idx="3"/>
          </p:cNvCxnSpPr>
          <p:nvPr/>
        </p:nvCxnSpPr>
        <p:spPr>
          <a:xfrm flipV="1">
            <a:off x="1313118" y="3929196"/>
            <a:ext cx="2428400" cy="48419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B64F27-1237-4887-9CDF-DC273AADCF5B}"/>
              </a:ext>
            </a:extLst>
          </p:cNvPr>
          <p:cNvCxnSpPr>
            <a:stCxn id="71" idx="3"/>
            <a:endCxn id="2" idx="3"/>
          </p:cNvCxnSpPr>
          <p:nvPr/>
        </p:nvCxnSpPr>
        <p:spPr>
          <a:xfrm flipV="1">
            <a:off x="1313118" y="2334424"/>
            <a:ext cx="2428400" cy="2902529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99A04E3-4E33-4AEB-A0B6-A6AF624F1E45}"/>
              </a:ext>
            </a:extLst>
          </p:cNvPr>
          <p:cNvSpPr txBox="1"/>
          <p:nvPr/>
        </p:nvSpPr>
        <p:spPr>
          <a:xfrm>
            <a:off x="4622334" y="4498289"/>
            <a:ext cx="74654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0" i="0" dirty="0">
                <a:solidFill>
                  <a:srgbClr val="333333"/>
                </a:solidFill>
                <a:effectLst/>
                <a:latin typeface="Figtree"/>
              </a:rPr>
              <a:t>Arrows go fro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m variables to components, indicating that a </a:t>
            </a:r>
            <a:r>
              <a:rPr lang="en-GB" b="0" i="0" dirty="0">
                <a:solidFill>
                  <a:srgbClr val="333333"/>
                </a:solidFill>
                <a:effectLst/>
                <a:latin typeface="Figtree"/>
              </a:rPr>
              <a:t>Principal Component is a </a:t>
            </a:r>
            <a:r>
              <a:rPr lang="en-GB" b="0" i="1" dirty="0">
                <a:solidFill>
                  <a:srgbClr val="333333"/>
                </a:solidFill>
                <a:effectLst/>
                <a:latin typeface="Figtree"/>
              </a:rPr>
              <a:t>composite</a:t>
            </a:r>
            <a:r>
              <a:rPr lang="en-GB" b="0" i="0" dirty="0">
                <a:solidFill>
                  <a:srgbClr val="333333"/>
                </a:solidFill>
                <a:effectLst/>
                <a:latin typeface="Figtree"/>
              </a:rPr>
              <a:t> of observed variables - 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each component is a weighted sum of the measured variables.</a:t>
            </a:r>
            <a:endParaRPr lang="en-GB" b="0" i="0" dirty="0">
              <a:solidFill>
                <a:srgbClr val="333333"/>
              </a:solidFill>
              <a:effectLst/>
              <a:latin typeface="Figtree"/>
            </a:endParaRPr>
          </a:p>
          <a:p>
            <a:pPr algn="r"/>
            <a:endParaRPr lang="en-GB" dirty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39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758936" y="785067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785067"/>
                <a:ext cx="554182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58936" y="1625444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1625444"/>
                <a:ext cx="554182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58936" y="2461467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2461467"/>
                <a:ext cx="554182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58936" y="3285029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3285029"/>
                <a:ext cx="554182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/>
          <p:cNvCxnSpPr>
            <a:cxnSpLocks/>
            <a:stCxn id="7" idx="3"/>
            <a:endCxn id="52" idx="3"/>
          </p:cNvCxnSpPr>
          <p:nvPr/>
        </p:nvCxnSpPr>
        <p:spPr>
          <a:xfrm flipV="1">
            <a:off x="1313118" y="1908339"/>
            <a:ext cx="2403045" cy="168149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804046" y="147947"/>
            <a:ext cx="328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Principal Components Analysis (PCA)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/>
              <p:cNvSpPr txBox="1"/>
              <p:nvPr/>
            </p:nvSpPr>
            <p:spPr>
              <a:xfrm>
                <a:off x="5406438" y="785067"/>
                <a:ext cx="6879094" cy="2769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b="0" dirty="0"/>
                  <a:t> +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bg1">
                        <a:lumMod val="85000"/>
                      </a:schemeClr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GB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endParaRPr lang="en-GB" dirty="0">
                  <a:solidFill>
                    <a:schemeClr val="bg1">
                      <a:lumMod val="85000"/>
                    </a:schemeClr>
                  </a:solidFill>
                </a:endParaRP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438" y="785067"/>
                <a:ext cx="6879094" cy="2769989"/>
              </a:xfrm>
              <a:prstGeom prst="rect">
                <a:avLst/>
              </a:prstGeom>
              <a:blipFill>
                <a:blip r:embed="rId6"/>
                <a:stretch>
                  <a:fillRect l="-1241" t="-28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Hexagon 1">
                <a:extLst>
                  <a:ext uri="{FF2B5EF4-FFF2-40B4-BE49-F238E27FC236}">
                    <a16:creationId xmlns:a16="http://schemas.microsoft.com/office/drawing/2014/main" id="{705B0A91-ABA3-4F6E-B6E3-98817E3DE52A}"/>
                  </a:ext>
                </a:extLst>
              </p:cNvPr>
              <p:cNvSpPr/>
              <p:nvPr/>
            </p:nvSpPr>
            <p:spPr>
              <a:xfrm>
                <a:off x="3716163" y="780446"/>
                <a:ext cx="755540" cy="653410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Hexagon 1">
                <a:extLst>
                  <a:ext uri="{FF2B5EF4-FFF2-40B4-BE49-F238E27FC236}">
                    <a16:creationId xmlns:a16="http://schemas.microsoft.com/office/drawing/2014/main" id="{705B0A91-ABA3-4F6E-B6E3-98817E3DE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163" y="780446"/>
                <a:ext cx="755540" cy="653410"/>
              </a:xfrm>
              <a:prstGeom prst="hexag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F97553DA-7C1C-4854-875E-9785CDB0F394}"/>
                  </a:ext>
                </a:extLst>
              </p:cNvPr>
              <p:cNvSpPr/>
              <p:nvPr/>
            </p:nvSpPr>
            <p:spPr>
              <a:xfrm>
                <a:off x="3716163" y="1581634"/>
                <a:ext cx="755540" cy="653410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2" name="Hexagon 51">
                <a:extLst>
                  <a:ext uri="{FF2B5EF4-FFF2-40B4-BE49-F238E27FC236}">
                    <a16:creationId xmlns:a16="http://schemas.microsoft.com/office/drawing/2014/main" id="{F97553DA-7C1C-4854-875E-9785CDB0F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163" y="1581634"/>
                <a:ext cx="755540" cy="653410"/>
              </a:xfrm>
              <a:prstGeom prst="hexagon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348187B-B355-4D6F-B61A-C806E962EB2A}"/>
                  </a:ext>
                </a:extLst>
              </p:cNvPr>
              <p:cNvSpPr/>
              <p:nvPr/>
            </p:nvSpPr>
            <p:spPr>
              <a:xfrm>
                <a:off x="758936" y="4108591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348187B-B355-4D6F-B61A-C806E962E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4108591"/>
                <a:ext cx="554182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CD694D8-C310-40E6-873B-82C992DAB795}"/>
                  </a:ext>
                </a:extLst>
              </p:cNvPr>
              <p:cNvSpPr/>
              <p:nvPr/>
            </p:nvSpPr>
            <p:spPr>
              <a:xfrm>
                <a:off x="758936" y="4932153"/>
                <a:ext cx="554182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DCD694D8-C310-40E6-873B-82C992DAB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36" y="4932153"/>
                <a:ext cx="554182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4C631C-B3A2-45DE-96ED-E5C1218DE37A}"/>
              </a:ext>
            </a:extLst>
          </p:cNvPr>
          <p:cNvCxnSpPr>
            <a:cxnSpLocks/>
            <a:stCxn id="68" idx="3"/>
            <a:endCxn id="52" idx="3"/>
          </p:cNvCxnSpPr>
          <p:nvPr/>
        </p:nvCxnSpPr>
        <p:spPr>
          <a:xfrm flipV="1">
            <a:off x="1313118" y="1908339"/>
            <a:ext cx="2403045" cy="250505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B99A04E3-4E33-4AEB-A0B6-A6AF624F1E45}"/>
              </a:ext>
            </a:extLst>
          </p:cNvPr>
          <p:cNvSpPr txBox="1"/>
          <p:nvPr/>
        </p:nvSpPr>
        <p:spPr>
          <a:xfrm>
            <a:off x="4622334" y="3202889"/>
            <a:ext cx="74654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0" i="0" dirty="0">
                <a:solidFill>
                  <a:srgbClr val="333333"/>
                </a:solidFill>
                <a:effectLst/>
                <a:latin typeface="Figtree"/>
              </a:rPr>
              <a:t>PCA is a re-expression of </a:t>
            </a:r>
            <a:r>
              <a:rPr lang="en-GB" b="0" i="1" dirty="0">
                <a:solidFill>
                  <a:srgbClr val="333333"/>
                </a:solidFill>
                <a:effectLst/>
                <a:latin typeface="Figtree"/>
              </a:rPr>
              <a:t>n</a:t>
            </a:r>
            <a:r>
              <a:rPr lang="en-GB" b="0" i="0" dirty="0">
                <a:solidFill>
                  <a:srgbClr val="333333"/>
                </a:solidFill>
                <a:effectLst/>
                <a:latin typeface="Figtree"/>
              </a:rPr>
              <a:t> variables into </a:t>
            </a:r>
            <a:r>
              <a:rPr lang="en-GB" b="0" i="1" dirty="0">
                <a:solidFill>
                  <a:srgbClr val="333333"/>
                </a:solidFill>
                <a:effectLst/>
                <a:latin typeface="Figtree"/>
              </a:rPr>
              <a:t>n</a:t>
            </a:r>
            <a:r>
              <a:rPr lang="en-GB" b="0" i="0" dirty="0">
                <a:solidFill>
                  <a:srgbClr val="333333"/>
                </a:solidFill>
                <a:effectLst/>
                <a:latin typeface="Figtree"/>
              </a:rPr>
              <a:t> orthogonal composites, which sequentially capture smaller and smaller portions of the variance. The data reduction comes from our choice to keep a subset of the components, each of which represents a different ‘dimension’ of the data.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Hexagon 60">
                <a:extLst>
                  <a:ext uri="{FF2B5EF4-FFF2-40B4-BE49-F238E27FC236}">
                    <a16:creationId xmlns:a16="http://schemas.microsoft.com/office/drawing/2014/main" id="{B6CE5FFF-8492-482E-92CE-C6A8EBCEC745}"/>
                  </a:ext>
                </a:extLst>
              </p:cNvPr>
              <p:cNvSpPr/>
              <p:nvPr/>
            </p:nvSpPr>
            <p:spPr>
              <a:xfrm>
                <a:off x="3716163" y="2404727"/>
                <a:ext cx="755540" cy="653410"/>
              </a:xfrm>
              <a:prstGeom prst="hexag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1" name="Hexagon 60">
                <a:extLst>
                  <a:ext uri="{FF2B5EF4-FFF2-40B4-BE49-F238E27FC236}">
                    <a16:creationId xmlns:a16="http://schemas.microsoft.com/office/drawing/2014/main" id="{B6CE5FFF-8492-482E-92CE-C6A8EBCEC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163" y="2404727"/>
                <a:ext cx="755540" cy="653410"/>
              </a:xfrm>
              <a:prstGeom prst="hexagon">
                <a:avLst/>
              </a:prstGeom>
              <a:blipFill>
                <a:blip r:embed="rId11"/>
                <a:stretch>
                  <a:fillRect/>
                </a:stretch>
              </a:blip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Hexagon 61">
                <a:extLst>
                  <a:ext uri="{FF2B5EF4-FFF2-40B4-BE49-F238E27FC236}">
                    <a16:creationId xmlns:a16="http://schemas.microsoft.com/office/drawing/2014/main" id="{1ACA895C-ADA4-4E68-8D58-A809B0BACF78}"/>
                  </a:ext>
                </a:extLst>
              </p:cNvPr>
              <p:cNvSpPr/>
              <p:nvPr/>
            </p:nvSpPr>
            <p:spPr>
              <a:xfrm>
                <a:off x="3716163" y="3227820"/>
                <a:ext cx="755540" cy="653410"/>
              </a:xfrm>
              <a:prstGeom prst="hexag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2" name="Hexagon 61">
                <a:extLst>
                  <a:ext uri="{FF2B5EF4-FFF2-40B4-BE49-F238E27FC236}">
                    <a16:creationId xmlns:a16="http://schemas.microsoft.com/office/drawing/2014/main" id="{1ACA895C-ADA4-4E68-8D58-A809B0BAC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163" y="3227820"/>
                <a:ext cx="755540" cy="653410"/>
              </a:xfrm>
              <a:prstGeom prst="hexagon">
                <a:avLst/>
              </a:prstGeom>
              <a:blipFill>
                <a:blip r:embed="rId12"/>
                <a:stretch>
                  <a:fillRect/>
                </a:stretch>
              </a:blip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Hexagon 62">
                <a:extLst>
                  <a:ext uri="{FF2B5EF4-FFF2-40B4-BE49-F238E27FC236}">
                    <a16:creationId xmlns:a16="http://schemas.microsoft.com/office/drawing/2014/main" id="{58D043F4-8C48-43F5-8E14-E7DBF432C40F}"/>
                  </a:ext>
                </a:extLst>
              </p:cNvPr>
              <p:cNvSpPr/>
              <p:nvPr/>
            </p:nvSpPr>
            <p:spPr>
              <a:xfrm>
                <a:off x="3716163" y="4050913"/>
                <a:ext cx="755540" cy="653410"/>
              </a:xfrm>
              <a:prstGeom prst="hexag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3" name="Hexagon 62">
                <a:extLst>
                  <a:ext uri="{FF2B5EF4-FFF2-40B4-BE49-F238E27FC236}">
                    <a16:creationId xmlns:a16="http://schemas.microsoft.com/office/drawing/2014/main" id="{58D043F4-8C48-43F5-8E14-E7DBF432C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163" y="4050913"/>
                <a:ext cx="755540" cy="653410"/>
              </a:xfrm>
              <a:prstGeom prst="hexagon">
                <a:avLst/>
              </a:prstGeom>
              <a:blipFill>
                <a:blip r:embed="rId13"/>
                <a:stretch>
                  <a:fillRect/>
                </a:stretch>
              </a:blip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Hexagon 63">
                <a:extLst>
                  <a:ext uri="{FF2B5EF4-FFF2-40B4-BE49-F238E27FC236}">
                    <a16:creationId xmlns:a16="http://schemas.microsoft.com/office/drawing/2014/main" id="{37C62199-E2E0-4E0D-ADBB-E5CF9952AC63}"/>
                  </a:ext>
                </a:extLst>
              </p:cNvPr>
              <p:cNvSpPr/>
              <p:nvPr/>
            </p:nvSpPr>
            <p:spPr>
              <a:xfrm>
                <a:off x="3716163" y="4871157"/>
                <a:ext cx="755540" cy="653410"/>
              </a:xfrm>
              <a:prstGeom prst="hexagon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4" name="Hexagon 63">
                <a:extLst>
                  <a:ext uri="{FF2B5EF4-FFF2-40B4-BE49-F238E27FC236}">
                    <a16:creationId xmlns:a16="http://schemas.microsoft.com/office/drawing/2014/main" id="{37C62199-E2E0-4E0D-ADBB-E5CF9952AC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163" y="4871157"/>
                <a:ext cx="755540" cy="653410"/>
              </a:xfrm>
              <a:prstGeom prst="hexagon">
                <a:avLst/>
              </a:prstGeom>
              <a:blipFill>
                <a:blip r:embed="rId14"/>
                <a:stretch>
                  <a:fillRect/>
                </a:stretch>
              </a:blipFill>
              <a:ln w="63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43C5E51-1D9F-4A18-ACE3-5D886B205094}"/>
              </a:ext>
            </a:extLst>
          </p:cNvPr>
          <p:cNvCxnSpPr>
            <a:stCxn id="4" idx="3"/>
            <a:endCxn id="61" idx="3"/>
          </p:cNvCxnSpPr>
          <p:nvPr/>
        </p:nvCxnSpPr>
        <p:spPr>
          <a:xfrm>
            <a:off x="1313118" y="1089867"/>
            <a:ext cx="2403045" cy="164156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850F2AB-D6E7-4D36-96A1-C08CCC380A8D}"/>
              </a:ext>
            </a:extLst>
          </p:cNvPr>
          <p:cNvCxnSpPr>
            <a:cxnSpLocks/>
            <a:stCxn id="4" idx="3"/>
            <a:endCxn id="62" idx="3"/>
          </p:cNvCxnSpPr>
          <p:nvPr/>
        </p:nvCxnSpPr>
        <p:spPr>
          <a:xfrm>
            <a:off x="1313118" y="1089867"/>
            <a:ext cx="2403045" cy="246465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67832D5-51F0-44AC-AAB1-9C6E3A5948D3}"/>
              </a:ext>
            </a:extLst>
          </p:cNvPr>
          <p:cNvCxnSpPr>
            <a:cxnSpLocks/>
            <a:stCxn id="4" idx="3"/>
            <a:endCxn id="63" idx="3"/>
          </p:cNvCxnSpPr>
          <p:nvPr/>
        </p:nvCxnSpPr>
        <p:spPr>
          <a:xfrm>
            <a:off x="1313118" y="1089867"/>
            <a:ext cx="2403045" cy="32877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547271-C604-4F2E-8AD2-6C1FFE832E68}"/>
              </a:ext>
            </a:extLst>
          </p:cNvPr>
          <p:cNvCxnSpPr>
            <a:cxnSpLocks/>
            <a:stCxn id="4" idx="3"/>
            <a:endCxn id="64" idx="3"/>
          </p:cNvCxnSpPr>
          <p:nvPr/>
        </p:nvCxnSpPr>
        <p:spPr>
          <a:xfrm>
            <a:off x="1313118" y="1089867"/>
            <a:ext cx="2403045" cy="410799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7D6294D-9CDF-4899-9B18-DFFD32C00A3B}"/>
              </a:ext>
            </a:extLst>
          </p:cNvPr>
          <p:cNvCxnSpPr>
            <a:cxnSpLocks/>
            <a:stCxn id="5" idx="3"/>
            <a:endCxn id="61" idx="3"/>
          </p:cNvCxnSpPr>
          <p:nvPr/>
        </p:nvCxnSpPr>
        <p:spPr>
          <a:xfrm>
            <a:off x="1313118" y="1930244"/>
            <a:ext cx="2403045" cy="80118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44DA8C-162E-4633-8CEB-610F5EEC6E01}"/>
              </a:ext>
            </a:extLst>
          </p:cNvPr>
          <p:cNvCxnSpPr>
            <a:cxnSpLocks/>
            <a:stCxn id="5" idx="3"/>
            <a:endCxn id="62" idx="3"/>
          </p:cNvCxnSpPr>
          <p:nvPr/>
        </p:nvCxnSpPr>
        <p:spPr>
          <a:xfrm>
            <a:off x="1313118" y="1930244"/>
            <a:ext cx="2403045" cy="162428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3267B05-CFD1-40EC-8EFF-4A3F34BBE218}"/>
              </a:ext>
            </a:extLst>
          </p:cNvPr>
          <p:cNvCxnSpPr>
            <a:cxnSpLocks/>
            <a:stCxn id="5" idx="3"/>
            <a:endCxn id="63" idx="3"/>
          </p:cNvCxnSpPr>
          <p:nvPr/>
        </p:nvCxnSpPr>
        <p:spPr>
          <a:xfrm>
            <a:off x="1313118" y="1930244"/>
            <a:ext cx="2403045" cy="244737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EBF3347-D78A-40AB-B180-98E4C7966FC2}"/>
              </a:ext>
            </a:extLst>
          </p:cNvPr>
          <p:cNvCxnSpPr>
            <a:cxnSpLocks/>
            <a:stCxn id="5" idx="3"/>
            <a:endCxn id="64" idx="3"/>
          </p:cNvCxnSpPr>
          <p:nvPr/>
        </p:nvCxnSpPr>
        <p:spPr>
          <a:xfrm>
            <a:off x="1313118" y="1930244"/>
            <a:ext cx="2403045" cy="326761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553993F-E095-4C49-976E-481F0935C606}"/>
              </a:ext>
            </a:extLst>
          </p:cNvPr>
          <p:cNvCxnSpPr>
            <a:cxnSpLocks/>
            <a:stCxn id="6" idx="3"/>
            <a:endCxn id="61" idx="3"/>
          </p:cNvCxnSpPr>
          <p:nvPr/>
        </p:nvCxnSpPr>
        <p:spPr>
          <a:xfrm flipV="1">
            <a:off x="1313118" y="2731432"/>
            <a:ext cx="2403045" cy="3483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0DDD3EB-C721-4C81-A550-B5997D7EDB82}"/>
              </a:ext>
            </a:extLst>
          </p:cNvPr>
          <p:cNvCxnSpPr>
            <a:cxnSpLocks/>
            <a:stCxn id="6" idx="3"/>
            <a:endCxn id="62" idx="3"/>
          </p:cNvCxnSpPr>
          <p:nvPr/>
        </p:nvCxnSpPr>
        <p:spPr>
          <a:xfrm>
            <a:off x="1313118" y="2766267"/>
            <a:ext cx="2403045" cy="78825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CB8EFC9-D325-46F2-A708-42E5FCF96B0C}"/>
              </a:ext>
            </a:extLst>
          </p:cNvPr>
          <p:cNvCxnSpPr>
            <a:cxnSpLocks/>
            <a:stCxn id="6" idx="3"/>
            <a:endCxn id="63" idx="3"/>
          </p:cNvCxnSpPr>
          <p:nvPr/>
        </p:nvCxnSpPr>
        <p:spPr>
          <a:xfrm>
            <a:off x="1313118" y="2766267"/>
            <a:ext cx="2403045" cy="161135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D37E3AB-A2E1-4A80-99BD-7172678882A0}"/>
              </a:ext>
            </a:extLst>
          </p:cNvPr>
          <p:cNvCxnSpPr>
            <a:cxnSpLocks/>
            <a:stCxn id="6" idx="3"/>
            <a:endCxn id="64" idx="3"/>
          </p:cNvCxnSpPr>
          <p:nvPr/>
        </p:nvCxnSpPr>
        <p:spPr>
          <a:xfrm>
            <a:off x="1313118" y="2766267"/>
            <a:ext cx="2403045" cy="243159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41F3281-9CDE-48E8-AE64-A901E7ABE04B}"/>
              </a:ext>
            </a:extLst>
          </p:cNvPr>
          <p:cNvCxnSpPr>
            <a:cxnSpLocks/>
            <a:stCxn id="7" idx="3"/>
            <a:endCxn id="64" idx="3"/>
          </p:cNvCxnSpPr>
          <p:nvPr/>
        </p:nvCxnSpPr>
        <p:spPr>
          <a:xfrm>
            <a:off x="1313118" y="3589829"/>
            <a:ext cx="2403045" cy="160803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EB2B381-23E1-4C30-9E8A-F57A87A31248}"/>
              </a:ext>
            </a:extLst>
          </p:cNvPr>
          <p:cNvCxnSpPr>
            <a:cxnSpLocks/>
            <a:stCxn id="7" idx="3"/>
            <a:endCxn id="63" idx="3"/>
          </p:cNvCxnSpPr>
          <p:nvPr/>
        </p:nvCxnSpPr>
        <p:spPr>
          <a:xfrm>
            <a:off x="1313118" y="3589829"/>
            <a:ext cx="2403045" cy="78778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6507A43-985D-4E94-9D44-D6A31A5CB843}"/>
              </a:ext>
            </a:extLst>
          </p:cNvPr>
          <p:cNvCxnSpPr>
            <a:cxnSpLocks/>
            <a:stCxn id="7" idx="3"/>
            <a:endCxn id="62" idx="3"/>
          </p:cNvCxnSpPr>
          <p:nvPr/>
        </p:nvCxnSpPr>
        <p:spPr>
          <a:xfrm flipV="1">
            <a:off x="1313118" y="3554525"/>
            <a:ext cx="2403045" cy="35304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39A8D02-7F0A-4A1F-B66F-A6B916FA3571}"/>
              </a:ext>
            </a:extLst>
          </p:cNvPr>
          <p:cNvCxnSpPr>
            <a:cxnSpLocks/>
            <a:stCxn id="7" idx="3"/>
            <a:endCxn id="61" idx="3"/>
          </p:cNvCxnSpPr>
          <p:nvPr/>
        </p:nvCxnSpPr>
        <p:spPr>
          <a:xfrm flipV="1">
            <a:off x="1313118" y="2731432"/>
            <a:ext cx="2403045" cy="858397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F3B1570-4A65-4211-AD21-65AE66037441}"/>
              </a:ext>
            </a:extLst>
          </p:cNvPr>
          <p:cNvCxnSpPr>
            <a:cxnSpLocks/>
            <a:stCxn id="68" idx="3"/>
            <a:endCxn id="64" idx="3"/>
          </p:cNvCxnSpPr>
          <p:nvPr/>
        </p:nvCxnSpPr>
        <p:spPr>
          <a:xfrm>
            <a:off x="1313118" y="4413391"/>
            <a:ext cx="2403045" cy="78447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79B381A-7C14-4C3A-8C46-BA882EE611B9}"/>
              </a:ext>
            </a:extLst>
          </p:cNvPr>
          <p:cNvCxnSpPr>
            <a:cxnSpLocks/>
            <a:stCxn id="68" idx="3"/>
            <a:endCxn id="63" idx="3"/>
          </p:cNvCxnSpPr>
          <p:nvPr/>
        </p:nvCxnSpPr>
        <p:spPr>
          <a:xfrm flipV="1">
            <a:off x="1313118" y="4377618"/>
            <a:ext cx="2403045" cy="35773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F07802F-1CEC-43C5-AD7B-855F6F202320}"/>
              </a:ext>
            </a:extLst>
          </p:cNvPr>
          <p:cNvCxnSpPr>
            <a:cxnSpLocks/>
            <a:stCxn id="68" idx="3"/>
            <a:endCxn id="62" idx="3"/>
          </p:cNvCxnSpPr>
          <p:nvPr/>
        </p:nvCxnSpPr>
        <p:spPr>
          <a:xfrm flipV="1">
            <a:off x="1313118" y="3554525"/>
            <a:ext cx="2403045" cy="858866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11964C0-B1E0-4CA9-8AE4-0B15E7265E59}"/>
              </a:ext>
            </a:extLst>
          </p:cNvPr>
          <p:cNvCxnSpPr>
            <a:cxnSpLocks/>
            <a:stCxn id="68" idx="3"/>
            <a:endCxn id="61" idx="3"/>
          </p:cNvCxnSpPr>
          <p:nvPr/>
        </p:nvCxnSpPr>
        <p:spPr>
          <a:xfrm flipV="1">
            <a:off x="1313118" y="2731432"/>
            <a:ext cx="2403045" cy="168195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4E74679-4726-4520-9DD5-A923966438C8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1313118" y="2642071"/>
            <a:ext cx="2489262" cy="259488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04A0675-6E43-4D46-A850-56BEADE42C38}"/>
              </a:ext>
            </a:extLst>
          </p:cNvPr>
          <p:cNvCxnSpPr>
            <a:cxnSpLocks/>
            <a:stCxn id="71" idx="3"/>
            <a:endCxn id="62" idx="3"/>
          </p:cNvCxnSpPr>
          <p:nvPr/>
        </p:nvCxnSpPr>
        <p:spPr>
          <a:xfrm flipV="1">
            <a:off x="1313118" y="3554525"/>
            <a:ext cx="2403045" cy="1682428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7D8A749-C457-44C0-B0E0-DF52D95B0791}"/>
              </a:ext>
            </a:extLst>
          </p:cNvPr>
          <p:cNvCxnSpPr>
            <a:cxnSpLocks/>
            <a:stCxn id="71" idx="3"/>
            <a:endCxn id="63" idx="3"/>
          </p:cNvCxnSpPr>
          <p:nvPr/>
        </p:nvCxnSpPr>
        <p:spPr>
          <a:xfrm flipV="1">
            <a:off x="1313118" y="4377618"/>
            <a:ext cx="2403045" cy="859335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D40A69A4-A848-46C8-84B0-D36CD456FF12}"/>
              </a:ext>
            </a:extLst>
          </p:cNvPr>
          <p:cNvCxnSpPr>
            <a:cxnSpLocks/>
            <a:stCxn id="71" idx="3"/>
            <a:endCxn id="64" idx="3"/>
          </p:cNvCxnSpPr>
          <p:nvPr/>
        </p:nvCxnSpPr>
        <p:spPr>
          <a:xfrm flipV="1">
            <a:off x="1313118" y="5197862"/>
            <a:ext cx="2403045" cy="39091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cxnSpLocks/>
            <a:stCxn id="4" idx="3"/>
            <a:endCxn id="2" idx="3"/>
          </p:cNvCxnSpPr>
          <p:nvPr/>
        </p:nvCxnSpPr>
        <p:spPr>
          <a:xfrm>
            <a:off x="1313118" y="1089867"/>
            <a:ext cx="2403045" cy="172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5" idx="3"/>
            <a:endCxn id="2" idx="3"/>
          </p:cNvCxnSpPr>
          <p:nvPr/>
        </p:nvCxnSpPr>
        <p:spPr>
          <a:xfrm flipV="1">
            <a:off x="1313118" y="1107151"/>
            <a:ext cx="2403045" cy="8230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6" idx="3"/>
            <a:endCxn id="2" idx="3"/>
          </p:cNvCxnSpPr>
          <p:nvPr/>
        </p:nvCxnSpPr>
        <p:spPr>
          <a:xfrm flipV="1">
            <a:off x="1313118" y="1107151"/>
            <a:ext cx="2403045" cy="16591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3"/>
            <a:endCxn id="2" idx="3"/>
          </p:cNvCxnSpPr>
          <p:nvPr/>
        </p:nvCxnSpPr>
        <p:spPr>
          <a:xfrm flipV="1">
            <a:off x="1313118" y="1107151"/>
            <a:ext cx="2403045" cy="24826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4" idx="3"/>
            <a:endCxn id="52" idx="3"/>
          </p:cNvCxnSpPr>
          <p:nvPr/>
        </p:nvCxnSpPr>
        <p:spPr>
          <a:xfrm>
            <a:off x="1313118" y="1089867"/>
            <a:ext cx="2403045" cy="8184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  <a:stCxn id="5" idx="3"/>
            <a:endCxn id="52" idx="3"/>
          </p:cNvCxnSpPr>
          <p:nvPr/>
        </p:nvCxnSpPr>
        <p:spPr>
          <a:xfrm flipV="1">
            <a:off x="1313118" y="1908339"/>
            <a:ext cx="2403045" cy="219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stCxn id="6" idx="3"/>
            <a:endCxn id="52" idx="3"/>
          </p:cNvCxnSpPr>
          <p:nvPr/>
        </p:nvCxnSpPr>
        <p:spPr>
          <a:xfrm flipV="1">
            <a:off x="1313118" y="1908339"/>
            <a:ext cx="2403045" cy="8579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FBDE9E8-945B-4449-A982-D083936D1A22}"/>
              </a:ext>
            </a:extLst>
          </p:cNvPr>
          <p:cNvCxnSpPr>
            <a:cxnSpLocks/>
            <a:stCxn id="68" idx="3"/>
            <a:endCxn id="2" idx="3"/>
          </p:cNvCxnSpPr>
          <p:nvPr/>
        </p:nvCxnSpPr>
        <p:spPr>
          <a:xfrm flipV="1">
            <a:off x="1313118" y="1107151"/>
            <a:ext cx="2403045" cy="330624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656B165-D289-469B-983A-EA04AB9ADA52}"/>
              </a:ext>
            </a:extLst>
          </p:cNvPr>
          <p:cNvCxnSpPr>
            <a:cxnSpLocks/>
            <a:stCxn id="71" idx="3"/>
            <a:endCxn id="52" idx="3"/>
          </p:cNvCxnSpPr>
          <p:nvPr/>
        </p:nvCxnSpPr>
        <p:spPr>
          <a:xfrm flipV="1">
            <a:off x="1313118" y="1908339"/>
            <a:ext cx="2403045" cy="332861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B64F27-1237-4887-9CDF-DC273AADCF5B}"/>
              </a:ext>
            </a:extLst>
          </p:cNvPr>
          <p:cNvCxnSpPr>
            <a:cxnSpLocks/>
            <a:stCxn id="71" idx="3"/>
            <a:endCxn id="2" idx="3"/>
          </p:cNvCxnSpPr>
          <p:nvPr/>
        </p:nvCxnSpPr>
        <p:spPr>
          <a:xfrm flipV="1">
            <a:off x="1313118" y="1107151"/>
            <a:ext cx="2403045" cy="4129802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23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Box 108"/>
          <p:cNvSpPr txBox="1"/>
          <p:nvPr/>
        </p:nvSpPr>
        <p:spPr>
          <a:xfrm>
            <a:off x="804046" y="151634"/>
            <a:ext cx="323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Exploratory Factor Analysis (EFA)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096000" y="832837"/>
                <a:ext cx="2957989" cy="1938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32837"/>
                <a:ext cx="2957989" cy="1938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F62979D-3506-48C4-A09C-BA1F935A4751}"/>
              </a:ext>
            </a:extLst>
          </p:cNvPr>
          <p:cNvCxnSpPr>
            <a:cxnSpLocks/>
            <a:stCxn id="136" idx="6"/>
            <a:endCxn id="135" idx="1"/>
          </p:cNvCxnSpPr>
          <p:nvPr/>
        </p:nvCxnSpPr>
        <p:spPr>
          <a:xfrm>
            <a:off x="2170454" y="1966031"/>
            <a:ext cx="1518206" cy="168402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6729DD1-5326-446E-8A1D-E18764E360E1}"/>
              </a:ext>
            </a:extLst>
          </p:cNvPr>
          <p:cNvCxnSpPr>
            <a:stCxn id="137" idx="6"/>
            <a:endCxn id="132" idx="1"/>
          </p:cNvCxnSpPr>
          <p:nvPr/>
        </p:nvCxnSpPr>
        <p:spPr>
          <a:xfrm flipV="1">
            <a:off x="2170454" y="1137637"/>
            <a:ext cx="1518206" cy="33136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172B290-54A9-47FB-9F43-D1D8B6FB4B7C}"/>
              </a:ext>
            </a:extLst>
          </p:cNvPr>
          <p:cNvCxnSpPr>
            <a:stCxn id="137" idx="6"/>
            <a:endCxn id="133" idx="1"/>
          </p:cNvCxnSpPr>
          <p:nvPr/>
        </p:nvCxnSpPr>
        <p:spPr>
          <a:xfrm flipV="1">
            <a:off x="2170454" y="1978014"/>
            <a:ext cx="1518206" cy="24732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72290BC-8BF2-4CAC-B8FE-1D3474A915FA}"/>
              </a:ext>
            </a:extLst>
          </p:cNvPr>
          <p:cNvCxnSpPr>
            <a:stCxn id="137" idx="6"/>
            <a:endCxn id="134" idx="1"/>
          </p:cNvCxnSpPr>
          <p:nvPr/>
        </p:nvCxnSpPr>
        <p:spPr>
          <a:xfrm flipV="1">
            <a:off x="2170454" y="2814037"/>
            <a:ext cx="1518206" cy="16372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265FFB3-F733-4630-A4C8-8E2BBBB4FA79}"/>
              </a:ext>
            </a:extLst>
          </p:cNvPr>
          <p:cNvCxnSpPr>
            <a:cxnSpLocks/>
            <a:stCxn id="136" idx="6"/>
            <a:endCxn id="150" idx="1"/>
          </p:cNvCxnSpPr>
          <p:nvPr/>
        </p:nvCxnSpPr>
        <p:spPr>
          <a:xfrm>
            <a:off x="2170454" y="1966031"/>
            <a:ext cx="1518206" cy="2537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9C7D3DB-5DCC-4968-A7D5-BCCDC0F8EA83}"/>
              </a:ext>
            </a:extLst>
          </p:cNvPr>
          <p:cNvCxnSpPr>
            <a:cxnSpLocks/>
            <a:stCxn id="136" idx="6"/>
            <a:endCxn id="151" idx="1"/>
          </p:cNvCxnSpPr>
          <p:nvPr/>
        </p:nvCxnSpPr>
        <p:spPr>
          <a:xfrm>
            <a:off x="2170454" y="1966031"/>
            <a:ext cx="1518206" cy="339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05C3EC88-5991-40DE-8C9D-4D0946A7CACA}"/>
                  </a:ext>
                </a:extLst>
              </p:cNvPr>
              <p:cNvSpPr/>
              <p:nvPr/>
            </p:nvSpPr>
            <p:spPr>
              <a:xfrm>
                <a:off x="3688660" y="832837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05C3EC88-5991-40DE-8C9D-4D0946A7C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832837"/>
                <a:ext cx="609600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E908B64-C279-4C27-B69D-1A10EA60AA1D}"/>
                  </a:ext>
                </a:extLst>
              </p:cNvPr>
              <p:cNvSpPr/>
              <p:nvPr/>
            </p:nvSpPr>
            <p:spPr>
              <a:xfrm>
                <a:off x="3688660" y="1673214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E908B64-C279-4C27-B69D-1A10EA60A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1673214"/>
                <a:ext cx="609600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054DEAF-E756-4D86-96D4-5B400B31B91C}"/>
                  </a:ext>
                </a:extLst>
              </p:cNvPr>
              <p:cNvSpPr/>
              <p:nvPr/>
            </p:nvSpPr>
            <p:spPr>
              <a:xfrm>
                <a:off x="3688660" y="2509237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054DEAF-E756-4D86-96D4-5B400B31B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2509237"/>
                <a:ext cx="609600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3EE0B29-D16E-4988-AA1D-CD385152C590}"/>
                  </a:ext>
                </a:extLst>
              </p:cNvPr>
              <p:cNvSpPr/>
              <p:nvPr/>
            </p:nvSpPr>
            <p:spPr>
              <a:xfrm>
                <a:off x="3688660" y="3345260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33EE0B29-D16E-4988-AA1D-CD385152C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3345260"/>
                <a:ext cx="609600" cy="609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35AD1BB-A27B-443E-BB1F-E18BF3ED9832}"/>
                  </a:ext>
                </a:extLst>
              </p:cNvPr>
              <p:cNvSpPr/>
              <p:nvPr/>
            </p:nvSpPr>
            <p:spPr>
              <a:xfrm>
                <a:off x="768374" y="1597549"/>
                <a:ext cx="1402080" cy="73696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35AD1BB-A27B-443E-BB1F-E18BF3ED9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74" y="1597549"/>
                <a:ext cx="1402080" cy="73696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E7A8F688-79CE-4F4A-AD80-C249033045CD}"/>
                  </a:ext>
                </a:extLst>
              </p:cNvPr>
              <p:cNvSpPr/>
              <p:nvPr/>
            </p:nvSpPr>
            <p:spPr>
              <a:xfrm>
                <a:off x="768374" y="4082792"/>
                <a:ext cx="1402080" cy="73696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E7A8F688-79CE-4F4A-AD80-C249033045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74" y="4082792"/>
                <a:ext cx="1402080" cy="73696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31103CE-3C35-469F-B0A6-72B4F07CC7CE}"/>
              </a:ext>
            </a:extLst>
          </p:cNvPr>
          <p:cNvCxnSpPr>
            <a:stCxn id="136" idx="6"/>
            <a:endCxn id="132" idx="1"/>
          </p:cNvCxnSpPr>
          <p:nvPr/>
        </p:nvCxnSpPr>
        <p:spPr>
          <a:xfrm flipV="1">
            <a:off x="2170454" y="1137637"/>
            <a:ext cx="1518206" cy="8283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8E8A27B-9366-45EE-AFB5-1CE79236F3EC}"/>
              </a:ext>
            </a:extLst>
          </p:cNvPr>
          <p:cNvCxnSpPr>
            <a:stCxn id="136" idx="6"/>
            <a:endCxn id="133" idx="1"/>
          </p:cNvCxnSpPr>
          <p:nvPr/>
        </p:nvCxnSpPr>
        <p:spPr>
          <a:xfrm>
            <a:off x="2170454" y="1966031"/>
            <a:ext cx="1518206" cy="1198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821F85D-C1A0-4F81-82DC-FE4DBC60B185}"/>
              </a:ext>
            </a:extLst>
          </p:cNvPr>
          <p:cNvCxnSpPr>
            <a:cxnSpLocks/>
            <a:stCxn id="136" idx="6"/>
            <a:endCxn id="134" idx="1"/>
          </p:cNvCxnSpPr>
          <p:nvPr/>
        </p:nvCxnSpPr>
        <p:spPr>
          <a:xfrm>
            <a:off x="2170454" y="1966031"/>
            <a:ext cx="1518206" cy="8480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7E8F07A4-91A1-4135-8F19-16F20238E74C}"/>
              </a:ext>
            </a:extLst>
          </p:cNvPr>
          <p:cNvCxnSpPr>
            <a:stCxn id="137" idx="6"/>
            <a:endCxn id="135" idx="1"/>
          </p:cNvCxnSpPr>
          <p:nvPr/>
        </p:nvCxnSpPr>
        <p:spPr>
          <a:xfrm flipV="1">
            <a:off x="2170454" y="3650060"/>
            <a:ext cx="1518206" cy="8012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F39C0D3-57AE-4AB6-8DE9-351169BDC9D2}"/>
                  </a:ext>
                </a:extLst>
              </p:cNvPr>
              <p:cNvSpPr/>
              <p:nvPr/>
            </p:nvSpPr>
            <p:spPr>
              <a:xfrm>
                <a:off x="4840367" y="891347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F39C0D3-57AE-4AB6-8DE9-351169BDC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891347"/>
                <a:ext cx="500743" cy="49638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2C6E407-D64B-45AC-A2BF-C7D47B931C7F}"/>
                  </a:ext>
                </a:extLst>
              </p:cNvPr>
              <p:cNvSpPr/>
              <p:nvPr/>
            </p:nvSpPr>
            <p:spPr>
              <a:xfrm>
                <a:off x="4840367" y="1725874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B2C6E407-D64B-45AC-A2BF-C7D47B931C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1725874"/>
                <a:ext cx="500743" cy="49638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8012F484-8136-488E-98C8-7F557CB79BFA}"/>
                  </a:ext>
                </a:extLst>
              </p:cNvPr>
              <p:cNvSpPr/>
              <p:nvPr/>
            </p:nvSpPr>
            <p:spPr>
              <a:xfrm>
                <a:off x="4840367" y="2565842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8012F484-8136-488E-98C8-7F557CB79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2565842"/>
                <a:ext cx="500743" cy="49638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296B0EE0-4649-4CCE-BDAC-33FBA4DE8328}"/>
                  </a:ext>
                </a:extLst>
              </p:cNvPr>
              <p:cNvSpPr/>
              <p:nvPr/>
            </p:nvSpPr>
            <p:spPr>
              <a:xfrm>
                <a:off x="4840367" y="3405810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296B0EE0-4649-4CCE-BDAC-33FBA4DE8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3405810"/>
                <a:ext cx="500743" cy="49638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C402A24-31BE-437B-88A1-A991F43C6FCE}"/>
              </a:ext>
            </a:extLst>
          </p:cNvPr>
          <p:cNvCxnSpPr>
            <a:stCxn id="142" idx="2"/>
            <a:endCxn id="132" idx="3"/>
          </p:cNvCxnSpPr>
          <p:nvPr/>
        </p:nvCxnSpPr>
        <p:spPr>
          <a:xfrm flipH="1" flipV="1">
            <a:off x="4298260" y="1137637"/>
            <a:ext cx="542107" cy="19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8DC79F2-CC55-414F-B2FA-A11C2DB805B3}"/>
              </a:ext>
            </a:extLst>
          </p:cNvPr>
          <p:cNvCxnSpPr>
            <a:stCxn id="143" idx="2"/>
            <a:endCxn id="133" idx="3"/>
          </p:cNvCxnSpPr>
          <p:nvPr/>
        </p:nvCxnSpPr>
        <p:spPr>
          <a:xfrm flipH="1">
            <a:off x="4298260" y="1974069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42EAF31-9321-41CE-9EE8-A19F1135410D}"/>
              </a:ext>
            </a:extLst>
          </p:cNvPr>
          <p:cNvCxnSpPr>
            <a:stCxn id="144" idx="2"/>
            <a:endCxn id="134" idx="3"/>
          </p:cNvCxnSpPr>
          <p:nvPr/>
        </p:nvCxnSpPr>
        <p:spPr>
          <a:xfrm flipH="1">
            <a:off x="4298260" y="2814037"/>
            <a:ext cx="54210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29B985D-7D35-4644-80AC-67FBFA73B4C9}"/>
              </a:ext>
            </a:extLst>
          </p:cNvPr>
          <p:cNvCxnSpPr>
            <a:stCxn id="145" idx="2"/>
            <a:endCxn id="135" idx="3"/>
          </p:cNvCxnSpPr>
          <p:nvPr/>
        </p:nvCxnSpPr>
        <p:spPr>
          <a:xfrm flipH="1" flipV="1">
            <a:off x="4298260" y="3650060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131A201-5199-4651-91A6-CCEAC9C8368C}"/>
                  </a:ext>
                </a:extLst>
              </p:cNvPr>
              <p:cNvSpPr/>
              <p:nvPr/>
            </p:nvSpPr>
            <p:spPr>
              <a:xfrm>
                <a:off x="3688660" y="4199110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A131A201-5199-4651-91A6-CCEAC9C83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4199110"/>
                <a:ext cx="609600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03DFDB2-01F7-4E97-9315-A86D9C79D40A}"/>
                  </a:ext>
                </a:extLst>
              </p:cNvPr>
              <p:cNvSpPr/>
              <p:nvPr/>
            </p:nvSpPr>
            <p:spPr>
              <a:xfrm>
                <a:off x="3688660" y="5052960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003DFDB2-01F7-4E97-9315-A86D9C79D4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5052960"/>
                <a:ext cx="609600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FD1AC596-BFAD-4ADA-AC8A-6CF24678B4F9}"/>
                  </a:ext>
                </a:extLst>
              </p:cNvPr>
              <p:cNvSpPr/>
              <p:nvPr/>
            </p:nvSpPr>
            <p:spPr>
              <a:xfrm>
                <a:off x="4840367" y="4237888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FD1AC596-BFAD-4ADA-AC8A-6CF24678B4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4237888"/>
                <a:ext cx="500743" cy="49638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AC545A8-7D5E-49CA-BBA4-8A2659A97E19}"/>
              </a:ext>
            </a:extLst>
          </p:cNvPr>
          <p:cNvCxnSpPr>
            <a:stCxn id="152" idx="2"/>
          </p:cNvCxnSpPr>
          <p:nvPr/>
        </p:nvCxnSpPr>
        <p:spPr>
          <a:xfrm flipH="1" flipV="1">
            <a:off x="4298260" y="4482138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CC7092D-1905-440A-B716-09E33DB2A12A}"/>
                  </a:ext>
                </a:extLst>
              </p:cNvPr>
              <p:cNvSpPr/>
              <p:nvPr/>
            </p:nvSpPr>
            <p:spPr>
              <a:xfrm>
                <a:off x="4841532" y="5066022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CC7092D-1905-440A-B716-09E33DB2A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532" y="5066022"/>
                <a:ext cx="500743" cy="49638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CDBF8506-2937-42E2-BA31-4DFB954C9EC6}"/>
              </a:ext>
            </a:extLst>
          </p:cNvPr>
          <p:cNvCxnSpPr>
            <a:stCxn id="154" idx="2"/>
          </p:cNvCxnSpPr>
          <p:nvPr/>
        </p:nvCxnSpPr>
        <p:spPr>
          <a:xfrm flipH="1" flipV="1">
            <a:off x="4299425" y="5310272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41DB52B-19AF-4BD6-B399-1E417D27DBCC}"/>
              </a:ext>
            </a:extLst>
          </p:cNvPr>
          <p:cNvCxnSpPr>
            <a:stCxn id="137" idx="6"/>
            <a:endCxn id="150" idx="1"/>
          </p:cNvCxnSpPr>
          <p:nvPr/>
        </p:nvCxnSpPr>
        <p:spPr>
          <a:xfrm>
            <a:off x="2170454" y="4451274"/>
            <a:ext cx="1518206" cy="5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F75C148-546B-4930-BAE5-DC72481E29C3}"/>
              </a:ext>
            </a:extLst>
          </p:cNvPr>
          <p:cNvCxnSpPr>
            <a:cxnSpLocks/>
            <a:stCxn id="137" idx="6"/>
            <a:endCxn id="151" idx="1"/>
          </p:cNvCxnSpPr>
          <p:nvPr/>
        </p:nvCxnSpPr>
        <p:spPr>
          <a:xfrm>
            <a:off x="2170454" y="4451274"/>
            <a:ext cx="1518206" cy="90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6C8EDCC8-2BFD-45FE-8168-2C73A7460111}"/>
              </a:ext>
            </a:extLst>
          </p:cNvPr>
          <p:cNvSpPr txBox="1"/>
          <p:nvPr/>
        </p:nvSpPr>
        <p:spPr>
          <a:xfrm>
            <a:off x="6618914" y="4498289"/>
            <a:ext cx="5468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0" dirty="0">
                <a:solidFill>
                  <a:srgbClr val="333333"/>
                </a:solidFill>
                <a:latin typeface="Figtree"/>
              </a:rPr>
              <a:t>A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rrows go from factors to variables, indicating that we are modelling values on o</a:t>
            </a:r>
            <a:r>
              <a:rPr lang="en-GB" b="0" i="0" dirty="0">
                <a:solidFill>
                  <a:srgbClr val="333333"/>
                </a:solidFill>
                <a:effectLst/>
                <a:latin typeface="Figtree"/>
              </a:rPr>
              <a:t>bserved variables 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as being </a:t>
            </a:r>
            <a:r>
              <a:rPr lang="en-GB" b="0" i="1" dirty="0">
                <a:solidFill>
                  <a:srgbClr val="333333"/>
                </a:solidFill>
                <a:effectLst/>
                <a:latin typeface="Figtree"/>
              </a:rPr>
              <a:t>generated by </a:t>
            </a:r>
            <a:r>
              <a:rPr lang="en-GB" b="0" dirty="0">
                <a:solidFill>
                  <a:srgbClr val="333333"/>
                </a:solidFill>
                <a:effectLst/>
                <a:latin typeface="Figtree"/>
              </a:rPr>
              <a:t>some underlying common factor plus an additional factor that is unique to that variable.</a:t>
            </a:r>
            <a:endParaRPr lang="en-GB" dirty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578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/>
          <p:cNvCxnSpPr>
            <a:cxnSpLocks/>
            <a:stCxn id="63" idx="6"/>
            <a:endCxn id="44" idx="1"/>
          </p:cNvCxnSpPr>
          <p:nvPr/>
        </p:nvCxnSpPr>
        <p:spPr>
          <a:xfrm>
            <a:off x="2170454" y="1966031"/>
            <a:ext cx="1518206" cy="1684029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4" idx="6"/>
            <a:endCxn id="41" idx="1"/>
          </p:cNvCxnSpPr>
          <p:nvPr/>
        </p:nvCxnSpPr>
        <p:spPr>
          <a:xfrm flipV="1">
            <a:off x="2170454" y="1137637"/>
            <a:ext cx="1518206" cy="3313637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4" idx="6"/>
            <a:endCxn id="42" idx="1"/>
          </p:cNvCxnSpPr>
          <p:nvPr/>
        </p:nvCxnSpPr>
        <p:spPr>
          <a:xfrm flipV="1">
            <a:off x="2170454" y="1978014"/>
            <a:ext cx="1518206" cy="247326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4" idx="6"/>
            <a:endCxn id="43" idx="1"/>
          </p:cNvCxnSpPr>
          <p:nvPr/>
        </p:nvCxnSpPr>
        <p:spPr>
          <a:xfrm flipV="1">
            <a:off x="2170454" y="2814037"/>
            <a:ext cx="1518206" cy="1637237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711A847-F797-401D-8203-0F5B083BC4FC}"/>
              </a:ext>
            </a:extLst>
          </p:cNvPr>
          <p:cNvCxnSpPr>
            <a:cxnSpLocks/>
            <a:stCxn id="63" idx="6"/>
            <a:endCxn id="49" idx="1"/>
          </p:cNvCxnSpPr>
          <p:nvPr/>
        </p:nvCxnSpPr>
        <p:spPr>
          <a:xfrm>
            <a:off x="2170454" y="1966031"/>
            <a:ext cx="1518206" cy="253787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96D722-7FAD-4F3B-AC3C-8CE65DFC6F35}"/>
              </a:ext>
            </a:extLst>
          </p:cNvPr>
          <p:cNvCxnSpPr>
            <a:cxnSpLocks/>
            <a:stCxn id="63" idx="6"/>
            <a:endCxn id="51" idx="1"/>
          </p:cNvCxnSpPr>
          <p:nvPr/>
        </p:nvCxnSpPr>
        <p:spPr>
          <a:xfrm>
            <a:off x="2170454" y="1966031"/>
            <a:ext cx="1518206" cy="339172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688660" y="832837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832837"/>
                <a:ext cx="609600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688660" y="1673214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1673214"/>
                <a:ext cx="609600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688660" y="2509237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2509237"/>
                <a:ext cx="609600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688660" y="3345260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3345260"/>
                <a:ext cx="609600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768374" y="1597549"/>
                <a:ext cx="1402080" cy="73696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74" y="1597549"/>
                <a:ext cx="1402080" cy="73696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768374" y="4082792"/>
                <a:ext cx="1402080" cy="73696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74" y="4082792"/>
                <a:ext cx="1402080" cy="73696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3" idx="6"/>
            <a:endCxn id="41" idx="1"/>
          </p:cNvCxnSpPr>
          <p:nvPr/>
        </p:nvCxnSpPr>
        <p:spPr>
          <a:xfrm flipV="1">
            <a:off x="2170454" y="1137637"/>
            <a:ext cx="1518206" cy="8283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6"/>
            <a:endCxn id="42" idx="1"/>
          </p:cNvCxnSpPr>
          <p:nvPr/>
        </p:nvCxnSpPr>
        <p:spPr>
          <a:xfrm>
            <a:off x="2170454" y="1966031"/>
            <a:ext cx="1518206" cy="1198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63" idx="6"/>
            <a:endCxn id="43" idx="1"/>
          </p:cNvCxnSpPr>
          <p:nvPr/>
        </p:nvCxnSpPr>
        <p:spPr>
          <a:xfrm>
            <a:off x="2170454" y="1966031"/>
            <a:ext cx="1518206" cy="8480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4" idx="6"/>
            <a:endCxn id="44" idx="1"/>
          </p:cNvCxnSpPr>
          <p:nvPr/>
        </p:nvCxnSpPr>
        <p:spPr>
          <a:xfrm flipV="1">
            <a:off x="2170454" y="3650060"/>
            <a:ext cx="1518206" cy="8012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/>
              <p:nvPr/>
            </p:nvSpPr>
            <p:spPr>
              <a:xfrm>
                <a:off x="4840367" y="891347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891347"/>
                <a:ext cx="500743" cy="49638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/>
              <p:cNvSpPr/>
              <p:nvPr/>
            </p:nvSpPr>
            <p:spPr>
              <a:xfrm>
                <a:off x="4840367" y="1725874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Oval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1725874"/>
                <a:ext cx="500743" cy="49638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/>
              <p:cNvSpPr/>
              <p:nvPr/>
            </p:nvSpPr>
            <p:spPr>
              <a:xfrm>
                <a:off x="4840367" y="2565842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0" name="Oval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2565842"/>
                <a:ext cx="500743" cy="49638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/>
              <p:cNvSpPr/>
              <p:nvPr/>
            </p:nvSpPr>
            <p:spPr>
              <a:xfrm>
                <a:off x="4840367" y="3405810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Oval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3405810"/>
                <a:ext cx="500743" cy="49638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/>
          <p:cNvCxnSpPr>
            <a:stCxn id="87" idx="2"/>
            <a:endCxn id="41" idx="3"/>
          </p:cNvCxnSpPr>
          <p:nvPr/>
        </p:nvCxnSpPr>
        <p:spPr>
          <a:xfrm flipH="1" flipV="1">
            <a:off x="4298260" y="1137637"/>
            <a:ext cx="542107" cy="19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2"/>
            <a:endCxn id="42" idx="3"/>
          </p:cNvCxnSpPr>
          <p:nvPr/>
        </p:nvCxnSpPr>
        <p:spPr>
          <a:xfrm flipH="1">
            <a:off x="4298260" y="1974069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0" idx="2"/>
            <a:endCxn id="43" idx="3"/>
          </p:cNvCxnSpPr>
          <p:nvPr/>
        </p:nvCxnSpPr>
        <p:spPr>
          <a:xfrm flipH="1">
            <a:off x="4298260" y="2814037"/>
            <a:ext cx="54210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2"/>
            <a:endCxn id="44" idx="3"/>
          </p:cNvCxnSpPr>
          <p:nvPr/>
        </p:nvCxnSpPr>
        <p:spPr>
          <a:xfrm flipH="1" flipV="1">
            <a:off x="4298260" y="3650060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04046" y="151634"/>
            <a:ext cx="4037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Exploratory Factor Analysis (EFA), rotated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096000" y="832837"/>
                <a:ext cx="2957989" cy="1938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832837"/>
                <a:ext cx="2957989" cy="193899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1DB82BA-BB9B-4781-B1CC-3B77B90DE1D2}"/>
                  </a:ext>
                </a:extLst>
              </p:cNvPr>
              <p:cNvSpPr/>
              <p:nvPr/>
            </p:nvSpPr>
            <p:spPr>
              <a:xfrm>
                <a:off x="3688660" y="4199110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1DB82BA-BB9B-4781-B1CC-3B77B90DE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4199110"/>
                <a:ext cx="609600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EE8C773-8F2B-47C0-9683-241A1B75F0E9}"/>
                  </a:ext>
                </a:extLst>
              </p:cNvPr>
              <p:cNvSpPr/>
              <p:nvPr/>
            </p:nvSpPr>
            <p:spPr>
              <a:xfrm>
                <a:off x="3688660" y="5052960"/>
                <a:ext cx="609600" cy="6096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EE8C773-8F2B-47C0-9683-241A1B75F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5052960"/>
                <a:ext cx="609600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2C3DA39-AF00-45E3-B3EA-67BBD3C8A8E0}"/>
                  </a:ext>
                </a:extLst>
              </p:cNvPr>
              <p:cNvSpPr/>
              <p:nvPr/>
            </p:nvSpPr>
            <p:spPr>
              <a:xfrm>
                <a:off x="4840367" y="4237888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2C3DA39-AF00-45E3-B3EA-67BBD3C8A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4237888"/>
                <a:ext cx="500743" cy="49638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ED7A4B-5465-4B12-A882-C4A6D75B6122}"/>
              </a:ext>
            </a:extLst>
          </p:cNvPr>
          <p:cNvCxnSpPr>
            <a:stCxn id="55" idx="2"/>
          </p:cNvCxnSpPr>
          <p:nvPr/>
        </p:nvCxnSpPr>
        <p:spPr>
          <a:xfrm flipH="1" flipV="1">
            <a:off x="4298260" y="4482138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B777779-A65B-4FC4-A251-B9BD80B0EC94}"/>
                  </a:ext>
                </a:extLst>
              </p:cNvPr>
              <p:cNvSpPr/>
              <p:nvPr/>
            </p:nvSpPr>
            <p:spPr>
              <a:xfrm>
                <a:off x="4841532" y="5066022"/>
                <a:ext cx="500743" cy="49638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B777779-A65B-4FC4-A251-B9BD80B0E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532" y="5066022"/>
                <a:ext cx="500743" cy="49638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0A172B-FE13-4334-87F6-263D83B2E117}"/>
              </a:ext>
            </a:extLst>
          </p:cNvPr>
          <p:cNvCxnSpPr>
            <a:stCxn id="58" idx="2"/>
          </p:cNvCxnSpPr>
          <p:nvPr/>
        </p:nvCxnSpPr>
        <p:spPr>
          <a:xfrm flipH="1" flipV="1">
            <a:off x="4299425" y="5310272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1FB9BA-524E-4914-85B0-39B19A399E9F}"/>
              </a:ext>
            </a:extLst>
          </p:cNvPr>
          <p:cNvCxnSpPr>
            <a:stCxn id="64" idx="6"/>
            <a:endCxn id="49" idx="1"/>
          </p:cNvCxnSpPr>
          <p:nvPr/>
        </p:nvCxnSpPr>
        <p:spPr>
          <a:xfrm>
            <a:off x="2170454" y="4451274"/>
            <a:ext cx="1518206" cy="5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07CEFA-733F-4535-B7DC-FD50B6C261CF}"/>
              </a:ext>
            </a:extLst>
          </p:cNvPr>
          <p:cNvCxnSpPr>
            <a:cxnSpLocks/>
            <a:stCxn id="64" idx="6"/>
            <a:endCxn id="51" idx="1"/>
          </p:cNvCxnSpPr>
          <p:nvPr/>
        </p:nvCxnSpPr>
        <p:spPr>
          <a:xfrm>
            <a:off x="2170454" y="4451274"/>
            <a:ext cx="1518206" cy="90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15">
            <a:extLst>
              <a:ext uri="{FF2B5EF4-FFF2-40B4-BE49-F238E27FC236}">
                <a16:creationId xmlns:a16="http://schemas.microsoft.com/office/drawing/2014/main" id="{1EAF65B4-4DFA-4397-A3F3-73A42C9BE95D}"/>
              </a:ext>
            </a:extLst>
          </p:cNvPr>
          <p:cNvCxnSpPr>
            <a:cxnSpLocks/>
            <a:stCxn id="63" idx="2"/>
            <a:endCxn id="64" idx="2"/>
          </p:cNvCxnSpPr>
          <p:nvPr/>
        </p:nvCxnSpPr>
        <p:spPr>
          <a:xfrm rot="10800000" flipV="1">
            <a:off x="768374" y="1966030"/>
            <a:ext cx="12700" cy="2485243"/>
          </a:xfrm>
          <a:prstGeom prst="curvedConnector3">
            <a:avLst>
              <a:gd name="adj1" fmla="val 4244039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EF2FF87-922D-45F0-989A-46B0D44BF3FE}"/>
              </a:ext>
            </a:extLst>
          </p:cNvPr>
          <p:cNvSpPr txBox="1"/>
          <p:nvPr/>
        </p:nvSpPr>
        <p:spPr>
          <a:xfrm>
            <a:off x="7038362" y="4498289"/>
            <a:ext cx="50494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0" dirty="0">
                <a:solidFill>
                  <a:srgbClr val="333333"/>
                </a:solidFill>
                <a:latin typeface="Figtree"/>
              </a:rPr>
              <a:t>Rotations transform the factors to allow for a clearer structure (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variables loading primarily on to </a:t>
            </a:r>
            <a:r>
              <a:rPr lang="en-GB" i="1" dirty="0">
                <a:solidFill>
                  <a:srgbClr val="333333"/>
                </a:solidFill>
                <a:latin typeface="Figtree"/>
              </a:rPr>
              <a:t>one 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factor rather than several). </a:t>
            </a:r>
          </a:p>
          <a:p>
            <a:pPr algn="r"/>
            <a:r>
              <a:rPr lang="en-GB" dirty="0">
                <a:solidFill>
                  <a:srgbClr val="333333"/>
                </a:solidFill>
                <a:latin typeface="Figtree"/>
              </a:rPr>
              <a:t>Oblique rotations allow factors to be correlated</a:t>
            </a:r>
            <a:endParaRPr lang="en-GB" dirty="0"/>
          </a:p>
          <a:p>
            <a:pPr algn="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692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688660" y="832837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832837"/>
                <a:ext cx="609600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3688660" y="1673214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1673214"/>
                <a:ext cx="609600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3688660" y="2509237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2509237"/>
                <a:ext cx="609600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3688660" y="3345260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3345260"/>
                <a:ext cx="609600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/>
              <p:cNvSpPr/>
              <p:nvPr/>
            </p:nvSpPr>
            <p:spPr>
              <a:xfrm>
                <a:off x="768374" y="1597549"/>
                <a:ext cx="1402080" cy="7369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Oval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74" y="1597549"/>
                <a:ext cx="1402080" cy="73696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/>
              <p:cNvSpPr/>
              <p:nvPr/>
            </p:nvSpPr>
            <p:spPr>
              <a:xfrm>
                <a:off x="768374" y="4082792"/>
                <a:ext cx="1402080" cy="7369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Oval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374" y="4082792"/>
                <a:ext cx="1402080" cy="73696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/>
          <p:cNvCxnSpPr>
            <a:stCxn id="63" idx="6"/>
            <a:endCxn id="41" idx="1"/>
          </p:cNvCxnSpPr>
          <p:nvPr/>
        </p:nvCxnSpPr>
        <p:spPr>
          <a:xfrm flipV="1">
            <a:off x="2170454" y="1137637"/>
            <a:ext cx="1518206" cy="82839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6"/>
            <a:endCxn id="42" idx="1"/>
          </p:cNvCxnSpPr>
          <p:nvPr/>
        </p:nvCxnSpPr>
        <p:spPr>
          <a:xfrm>
            <a:off x="2170454" y="1966031"/>
            <a:ext cx="1518206" cy="1198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cxnSpLocks/>
            <a:stCxn id="63" idx="6"/>
            <a:endCxn id="43" idx="1"/>
          </p:cNvCxnSpPr>
          <p:nvPr/>
        </p:nvCxnSpPr>
        <p:spPr>
          <a:xfrm>
            <a:off x="2170454" y="1966031"/>
            <a:ext cx="1518206" cy="84800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4" idx="6"/>
            <a:endCxn id="44" idx="1"/>
          </p:cNvCxnSpPr>
          <p:nvPr/>
        </p:nvCxnSpPr>
        <p:spPr>
          <a:xfrm flipV="1">
            <a:off x="2170454" y="3650060"/>
            <a:ext cx="1518206" cy="8012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Oval 86"/>
              <p:cNvSpPr/>
              <p:nvPr/>
            </p:nvSpPr>
            <p:spPr>
              <a:xfrm>
                <a:off x="4840367" y="891347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7" name="Oval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891347"/>
                <a:ext cx="500743" cy="49638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Oval 88"/>
              <p:cNvSpPr/>
              <p:nvPr/>
            </p:nvSpPr>
            <p:spPr>
              <a:xfrm>
                <a:off x="4840367" y="1725874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Oval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1725874"/>
                <a:ext cx="500743" cy="49638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/>
              <p:cNvSpPr/>
              <p:nvPr/>
            </p:nvSpPr>
            <p:spPr>
              <a:xfrm>
                <a:off x="4840367" y="2565842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0" name="Oval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2565842"/>
                <a:ext cx="500743" cy="49638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/>
              <p:cNvSpPr/>
              <p:nvPr/>
            </p:nvSpPr>
            <p:spPr>
              <a:xfrm>
                <a:off x="4840367" y="3405810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Oval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3405810"/>
                <a:ext cx="500743" cy="49638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/>
          <p:cNvCxnSpPr>
            <a:stCxn id="87" idx="2"/>
            <a:endCxn id="41" idx="3"/>
          </p:cNvCxnSpPr>
          <p:nvPr/>
        </p:nvCxnSpPr>
        <p:spPr>
          <a:xfrm flipH="1" flipV="1">
            <a:off x="4298260" y="1137637"/>
            <a:ext cx="542107" cy="190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9" idx="2"/>
            <a:endCxn id="42" idx="3"/>
          </p:cNvCxnSpPr>
          <p:nvPr/>
        </p:nvCxnSpPr>
        <p:spPr>
          <a:xfrm flipH="1">
            <a:off x="4298260" y="1974069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0" idx="2"/>
            <a:endCxn id="43" idx="3"/>
          </p:cNvCxnSpPr>
          <p:nvPr/>
        </p:nvCxnSpPr>
        <p:spPr>
          <a:xfrm flipH="1">
            <a:off x="4298260" y="2814037"/>
            <a:ext cx="54210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91" idx="2"/>
            <a:endCxn id="44" idx="3"/>
          </p:cNvCxnSpPr>
          <p:nvPr/>
        </p:nvCxnSpPr>
        <p:spPr>
          <a:xfrm flipH="1" flipV="1">
            <a:off x="4298260" y="3650060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04046" y="151634"/>
            <a:ext cx="340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Confirmatory Factor Analysis (CFA)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1DB82BA-BB9B-4781-B1CC-3B77B90DE1D2}"/>
                  </a:ext>
                </a:extLst>
              </p:cNvPr>
              <p:cNvSpPr/>
              <p:nvPr/>
            </p:nvSpPr>
            <p:spPr>
              <a:xfrm>
                <a:off x="3688660" y="4199110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1DB82BA-BB9B-4781-B1CC-3B77B90DE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4199110"/>
                <a:ext cx="609600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EE8C773-8F2B-47C0-9683-241A1B75F0E9}"/>
                  </a:ext>
                </a:extLst>
              </p:cNvPr>
              <p:cNvSpPr/>
              <p:nvPr/>
            </p:nvSpPr>
            <p:spPr>
              <a:xfrm>
                <a:off x="3688660" y="5052960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EE8C773-8F2B-47C0-9683-241A1B75F0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660" y="5052960"/>
                <a:ext cx="609600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2C3DA39-AF00-45E3-B3EA-67BBD3C8A8E0}"/>
                  </a:ext>
                </a:extLst>
              </p:cNvPr>
              <p:cNvSpPr/>
              <p:nvPr/>
            </p:nvSpPr>
            <p:spPr>
              <a:xfrm>
                <a:off x="4840367" y="4237888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2C3DA39-AF00-45E3-B3EA-67BBD3C8A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367" y="4237888"/>
                <a:ext cx="500743" cy="49638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ED7A4B-5465-4B12-A882-C4A6D75B6122}"/>
              </a:ext>
            </a:extLst>
          </p:cNvPr>
          <p:cNvCxnSpPr>
            <a:stCxn id="55" idx="2"/>
          </p:cNvCxnSpPr>
          <p:nvPr/>
        </p:nvCxnSpPr>
        <p:spPr>
          <a:xfrm flipH="1" flipV="1">
            <a:off x="4298260" y="4482138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B777779-A65B-4FC4-A251-B9BD80B0EC94}"/>
                  </a:ext>
                </a:extLst>
              </p:cNvPr>
              <p:cNvSpPr/>
              <p:nvPr/>
            </p:nvSpPr>
            <p:spPr>
              <a:xfrm>
                <a:off x="4841532" y="5066022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B777779-A65B-4FC4-A251-B9BD80B0EC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532" y="5066022"/>
                <a:ext cx="500743" cy="49638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F0A172B-FE13-4334-87F6-263D83B2E117}"/>
              </a:ext>
            </a:extLst>
          </p:cNvPr>
          <p:cNvCxnSpPr>
            <a:stCxn id="58" idx="2"/>
          </p:cNvCxnSpPr>
          <p:nvPr/>
        </p:nvCxnSpPr>
        <p:spPr>
          <a:xfrm flipH="1" flipV="1">
            <a:off x="4299425" y="5310272"/>
            <a:ext cx="542107" cy="39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1FB9BA-524E-4914-85B0-39B19A399E9F}"/>
              </a:ext>
            </a:extLst>
          </p:cNvPr>
          <p:cNvCxnSpPr>
            <a:stCxn id="64" idx="6"/>
            <a:endCxn id="49" idx="1"/>
          </p:cNvCxnSpPr>
          <p:nvPr/>
        </p:nvCxnSpPr>
        <p:spPr>
          <a:xfrm>
            <a:off x="2170454" y="4451274"/>
            <a:ext cx="1518206" cy="52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607CEFA-733F-4535-B7DC-FD50B6C261CF}"/>
              </a:ext>
            </a:extLst>
          </p:cNvPr>
          <p:cNvCxnSpPr>
            <a:cxnSpLocks/>
            <a:stCxn id="64" idx="6"/>
            <a:endCxn id="51" idx="1"/>
          </p:cNvCxnSpPr>
          <p:nvPr/>
        </p:nvCxnSpPr>
        <p:spPr>
          <a:xfrm>
            <a:off x="2170454" y="4451274"/>
            <a:ext cx="1518206" cy="90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15">
            <a:extLst>
              <a:ext uri="{FF2B5EF4-FFF2-40B4-BE49-F238E27FC236}">
                <a16:creationId xmlns:a16="http://schemas.microsoft.com/office/drawing/2014/main" id="{1EAF65B4-4DFA-4397-A3F3-73A42C9BE95D}"/>
              </a:ext>
            </a:extLst>
          </p:cNvPr>
          <p:cNvCxnSpPr>
            <a:cxnSpLocks/>
            <a:stCxn id="63" idx="2"/>
            <a:endCxn id="64" idx="2"/>
          </p:cNvCxnSpPr>
          <p:nvPr/>
        </p:nvCxnSpPr>
        <p:spPr>
          <a:xfrm rot="10800000" flipV="1">
            <a:off x="768374" y="1966030"/>
            <a:ext cx="12700" cy="2485243"/>
          </a:xfrm>
          <a:prstGeom prst="curvedConnector3">
            <a:avLst>
              <a:gd name="adj1" fmla="val 4244039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5A34105-8C4D-419A-B4D2-EBAD62BEB70A}"/>
              </a:ext>
            </a:extLst>
          </p:cNvPr>
          <p:cNvSpPr txBox="1"/>
          <p:nvPr/>
        </p:nvSpPr>
        <p:spPr>
          <a:xfrm>
            <a:off x="6618914" y="4498289"/>
            <a:ext cx="5468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0" dirty="0">
                <a:solidFill>
                  <a:srgbClr val="333333"/>
                </a:solidFill>
                <a:latin typeface="Figtree"/>
              </a:rPr>
              <a:t>A Confirmatory Factor model is one in which values on observed variables are generated specifically by one/some factors but not others. 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The lack of an arrow from F</a:t>
            </a:r>
            <a:r>
              <a:rPr lang="en-GB" baseline="-25000" dirty="0">
                <a:solidFill>
                  <a:srgbClr val="333333"/>
                </a:solidFill>
                <a:latin typeface="Figtree"/>
              </a:rPr>
              <a:t>1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 to y</a:t>
            </a:r>
            <a:r>
              <a:rPr lang="en-GB" baseline="-25000" dirty="0">
                <a:solidFill>
                  <a:srgbClr val="333333"/>
                </a:solidFill>
                <a:latin typeface="Figtree"/>
              </a:rPr>
              <a:t>4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 indicates that being lower/higher on from F</a:t>
            </a:r>
            <a:r>
              <a:rPr lang="en-GB" baseline="-25000" dirty="0">
                <a:solidFill>
                  <a:srgbClr val="333333"/>
                </a:solidFill>
                <a:latin typeface="Figtree"/>
              </a:rPr>
              <a:t>1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 is not </a:t>
            </a:r>
            <a:r>
              <a:rPr lang="en-GB" i="1" dirty="0">
                <a:solidFill>
                  <a:srgbClr val="333333"/>
                </a:solidFill>
                <a:latin typeface="Figtree"/>
              </a:rPr>
              <a:t>directly </a:t>
            </a:r>
            <a:r>
              <a:rPr lang="en-GB" dirty="0">
                <a:solidFill>
                  <a:srgbClr val="333333"/>
                </a:solidFill>
                <a:latin typeface="Figtree"/>
              </a:rPr>
              <a:t>linked to scoring lower/higher on y</a:t>
            </a:r>
            <a:r>
              <a:rPr lang="en-GB" baseline="-25000" dirty="0">
                <a:solidFill>
                  <a:srgbClr val="333333"/>
                </a:solidFill>
                <a:latin typeface="Figtree"/>
              </a:rPr>
              <a:t>4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194AC18-75F7-4F23-9A8E-E48394EE49CD}"/>
                  </a:ext>
                </a:extLst>
              </p:cNvPr>
              <p:cNvSpPr txBox="1"/>
              <p:nvPr/>
            </p:nvSpPr>
            <p:spPr>
              <a:xfrm>
                <a:off x="5995297" y="832837"/>
                <a:ext cx="2957989" cy="19389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+0⋅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+0⋅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+0⋅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0⋅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0⋅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0⋅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194AC18-75F7-4F23-9A8E-E48394EE4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5297" y="832837"/>
                <a:ext cx="2957989" cy="193899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69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689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Figtree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Josiah</dc:creator>
  <cp:lastModifiedBy>Josiah King</cp:lastModifiedBy>
  <cp:revision>17</cp:revision>
  <dcterms:created xsi:type="dcterms:W3CDTF">2021-02-18T20:41:09Z</dcterms:created>
  <dcterms:modified xsi:type="dcterms:W3CDTF">2024-02-27T09:06:05Z</dcterms:modified>
</cp:coreProperties>
</file>