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5" r:id="rId3"/>
    <p:sldId id="262" r:id="rId4"/>
    <p:sldId id="264" r:id="rId5"/>
    <p:sldId id="266" r:id="rId6"/>
    <p:sldId id="267" r:id="rId7"/>
    <p:sldId id="269" r:id="rId8"/>
    <p:sldId id="270" r:id="rId9"/>
    <p:sldId id="273" r:id="rId10"/>
    <p:sldId id="271" r:id="rId11"/>
    <p:sldId id="272" r:id="rId12"/>
    <p:sldId id="260" r:id="rId13"/>
    <p:sldId id="274" r:id="rId14"/>
  </p:sldIdLst>
  <p:sldSz cx="3600450" cy="3960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98" autoAdjust="0"/>
    <p:restoredTop sz="94660"/>
  </p:normalViewPr>
  <p:slideViewPr>
    <p:cSldViewPr snapToGrid="0">
      <p:cViewPr varScale="1">
        <p:scale>
          <a:sx n="191" d="100"/>
          <a:sy n="191" d="100"/>
        </p:scale>
        <p:origin x="288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648217"/>
            <a:ext cx="3060383" cy="137895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2080344"/>
            <a:ext cx="2700338" cy="956279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25D9-632A-4021-8CCB-7044F1A47014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11FA-B072-4509-A154-EA96C0358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39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25D9-632A-4021-8CCB-7044F1A47014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11FA-B072-4509-A154-EA96C0358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90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210877"/>
            <a:ext cx="776347" cy="33566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210877"/>
            <a:ext cx="2284035" cy="33566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25D9-632A-4021-8CCB-7044F1A47014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11FA-B072-4509-A154-EA96C0358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06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25D9-632A-4021-8CCB-7044F1A47014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11FA-B072-4509-A154-EA96C0358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5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987454"/>
            <a:ext cx="3105388" cy="1647588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650628"/>
            <a:ext cx="3105388" cy="86642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25D9-632A-4021-8CCB-7044F1A47014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11FA-B072-4509-A154-EA96C0358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06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1054383"/>
            <a:ext cx="1530191" cy="2513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1054383"/>
            <a:ext cx="1530191" cy="2513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25D9-632A-4021-8CCB-7044F1A47014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11FA-B072-4509-A154-EA96C0358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6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10878"/>
            <a:ext cx="3105388" cy="765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970950"/>
            <a:ext cx="1523159" cy="475847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446797"/>
            <a:ext cx="1523159" cy="2128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970950"/>
            <a:ext cx="1530660" cy="475847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446797"/>
            <a:ext cx="1530660" cy="2128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25D9-632A-4021-8CCB-7044F1A47014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11FA-B072-4509-A154-EA96C0358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95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25D9-632A-4021-8CCB-7044F1A47014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11FA-B072-4509-A154-EA96C0358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09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25D9-632A-4021-8CCB-7044F1A47014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11FA-B072-4509-A154-EA96C0358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55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64054"/>
            <a:ext cx="1161239" cy="924190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70285"/>
            <a:ext cx="1822728" cy="2814744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188244"/>
            <a:ext cx="1161239" cy="2201369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25D9-632A-4021-8CCB-7044F1A47014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11FA-B072-4509-A154-EA96C0358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0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64054"/>
            <a:ext cx="1161239" cy="924190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70285"/>
            <a:ext cx="1822728" cy="2814744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188244"/>
            <a:ext cx="1161239" cy="2201369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225D9-632A-4021-8CCB-7044F1A47014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11FA-B072-4509-A154-EA96C0358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58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210878"/>
            <a:ext cx="3105388" cy="765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1054383"/>
            <a:ext cx="3105388" cy="251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671088"/>
            <a:ext cx="810101" cy="210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225D9-632A-4021-8CCB-7044F1A47014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671088"/>
            <a:ext cx="1215152" cy="210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671088"/>
            <a:ext cx="810101" cy="210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A11FA-B072-4509-A154-EA96C0358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73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1FD9E0E-0D04-4B32-86B2-36921BF9F7B1}"/>
              </a:ext>
            </a:extLst>
          </p:cNvPr>
          <p:cNvGrpSpPr/>
          <p:nvPr/>
        </p:nvGrpSpPr>
        <p:grpSpPr>
          <a:xfrm>
            <a:off x="446662" y="2231626"/>
            <a:ext cx="3154689" cy="646332"/>
            <a:chOff x="1346773" y="2951554"/>
            <a:chExt cx="3154687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AEC36F1-8182-4099-8A75-0524F4164147}"/>
                </a:ext>
              </a:extLst>
            </p:cNvPr>
            <p:cNvSpPr txBox="1"/>
            <p:nvPr/>
          </p:nvSpPr>
          <p:spPr>
            <a:xfrm>
              <a:off x="1346773" y="2951555"/>
              <a:ext cx="473206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latin typeface="Tempus Sans ITC" panose="04020404030D07020202" pitchFamily="82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6A0D55-6549-4BDE-A434-70EA3FCDCCF8}"/>
                </a:ext>
              </a:extLst>
            </p:cNvPr>
            <p:cNvSpPr txBox="1"/>
            <p:nvPr/>
          </p:nvSpPr>
          <p:spPr>
            <a:xfrm>
              <a:off x="4053902" y="2951554"/>
              <a:ext cx="447558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latin typeface="Tempus Sans ITC" panose="04020404030D07020202" pitchFamily="82" charset="0"/>
                  <a:cs typeface="Times New Roman" panose="02020603050405020304" pitchFamily="18" charset="0"/>
                </a:rPr>
                <a:t>Y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214AD43-937A-42E1-BEE0-99A243968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6683" y="3077580"/>
              <a:ext cx="2548617" cy="3942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3208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4DB6F6-6CEE-48BE-AA7D-6F4AD2FDA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771"/>
            <a:ext cx="3600450" cy="315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13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4DB6F6-6CEE-48BE-AA7D-6F4AD2FDA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771"/>
            <a:ext cx="3600450" cy="3151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9571DB-BE3C-4BEC-B878-102BA890E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5936"/>
            <a:ext cx="3600450" cy="313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79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F71CA7A-D146-4FC7-A5AD-8ADF80E67D74}"/>
              </a:ext>
            </a:extLst>
          </p:cNvPr>
          <p:cNvSpPr txBox="1"/>
          <p:nvPr/>
        </p:nvSpPr>
        <p:spPr>
          <a:xfrm>
            <a:off x="2683868" y="-651637"/>
            <a:ext cx="42210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20" dirty="0"/>
              <a:t>Top. Estimating the effect of x on y when controlling for x2 is not what we would get if we were to ‘intervene’ on x. </a:t>
            </a:r>
          </a:p>
          <a:p>
            <a:r>
              <a:rPr lang="en-GB" sz="1320" dirty="0"/>
              <a:t>If we intervene on x, then x2 changes, and so does y. </a:t>
            </a:r>
          </a:p>
          <a:p>
            <a:r>
              <a:rPr lang="en-GB" sz="1320" dirty="0"/>
              <a:t>So we don’t want to control for x2, because that removes some of the effect of x.</a:t>
            </a:r>
          </a:p>
          <a:p>
            <a:endParaRPr lang="en-GB" sz="1320" dirty="0"/>
          </a:p>
          <a:p>
            <a:endParaRPr lang="en-GB" sz="1320" dirty="0"/>
          </a:p>
          <a:p>
            <a:endParaRPr lang="en-GB" sz="1320" dirty="0"/>
          </a:p>
          <a:p>
            <a:r>
              <a:rPr lang="en-GB" sz="1320" dirty="0"/>
              <a:t>Bottom. </a:t>
            </a:r>
          </a:p>
          <a:p>
            <a:r>
              <a:rPr lang="en-GB" sz="1320" dirty="0"/>
              <a:t>Controlling for x2 is a good thing. </a:t>
            </a:r>
          </a:p>
          <a:p>
            <a:r>
              <a:rPr lang="en-GB" sz="1320" dirty="0"/>
              <a:t>What we want is to estimate what would happen when ‘intervening’ on x.</a:t>
            </a:r>
          </a:p>
          <a:p>
            <a:r>
              <a:rPr lang="en-GB" sz="1320" dirty="0"/>
              <a:t>An intervention is just keeping everything the same but changing x. </a:t>
            </a:r>
          </a:p>
          <a:p>
            <a:r>
              <a:rPr lang="en-GB" sz="1320" dirty="0"/>
              <a:t>Here, if we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1D4CB0-B6B3-4B78-A789-7445E25CEABF}"/>
              </a:ext>
            </a:extLst>
          </p:cNvPr>
          <p:cNvSpPr/>
          <p:nvPr/>
        </p:nvSpPr>
        <p:spPr>
          <a:xfrm>
            <a:off x="-2404364" y="5228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20" dirty="0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7887E6-5BE0-4FCE-862C-43E31279130B}"/>
              </a:ext>
            </a:extLst>
          </p:cNvPr>
          <p:cNvSpPr/>
          <p:nvPr/>
        </p:nvSpPr>
        <p:spPr>
          <a:xfrm>
            <a:off x="-1700781" y="-97741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20" dirty="0"/>
              <a:t>x2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B63A1D-3994-4211-ABCB-433608E8FDA4}"/>
              </a:ext>
            </a:extLst>
          </p:cNvPr>
          <p:cNvSpPr/>
          <p:nvPr/>
        </p:nvSpPr>
        <p:spPr>
          <a:xfrm>
            <a:off x="70693" y="5228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20" dirty="0"/>
              <a:t>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BA1E67-816C-4673-93F9-E07F91B38417}"/>
              </a:ext>
            </a:extLst>
          </p:cNvPr>
          <p:cNvCxnSpPr>
            <a:endCxn id="8" idx="1"/>
          </p:cNvCxnSpPr>
          <p:nvPr/>
        </p:nvCxnSpPr>
        <p:spPr>
          <a:xfrm flipV="1">
            <a:off x="-1456409" y="-520209"/>
            <a:ext cx="655740" cy="104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2A6B61-D42F-47C0-AD45-058432896DC3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-786378" y="-520207"/>
            <a:ext cx="1314275" cy="104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C3D9DA-8FDD-4640-ABC4-F2A01275FF6D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-2390076" y="980019"/>
            <a:ext cx="2460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C972F37-AE3F-418C-AD43-45E26F0305FE}"/>
              </a:ext>
            </a:extLst>
          </p:cNvPr>
          <p:cNvSpPr/>
          <p:nvPr/>
        </p:nvSpPr>
        <p:spPr>
          <a:xfrm>
            <a:off x="-1947164" y="37987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20" dirty="0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AFB8D3-4E1F-4150-A588-A14A8EE14522}"/>
              </a:ext>
            </a:extLst>
          </p:cNvPr>
          <p:cNvSpPr/>
          <p:nvPr/>
        </p:nvSpPr>
        <p:spPr>
          <a:xfrm>
            <a:off x="-1947164" y="202304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20" dirty="0"/>
              <a:t>x2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7C87C2-4F8D-4FCC-8E89-8D632F9D4FB0}"/>
              </a:ext>
            </a:extLst>
          </p:cNvPr>
          <p:cNvSpPr/>
          <p:nvPr/>
        </p:nvSpPr>
        <p:spPr>
          <a:xfrm>
            <a:off x="118231" y="367008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20" dirty="0"/>
              <a:t>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4F6811-4343-412E-966E-96509CEF2029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-1489964" y="2937449"/>
            <a:ext cx="0" cy="86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CF85EF-2167-4FDA-82E1-266F6E024398}"/>
              </a:ext>
            </a:extLst>
          </p:cNvPr>
          <p:cNvCxnSpPr>
            <a:stCxn id="16" idx="3"/>
            <a:endCxn id="17" idx="0"/>
          </p:cNvCxnSpPr>
          <p:nvPr/>
        </p:nvCxnSpPr>
        <p:spPr>
          <a:xfrm>
            <a:off x="-1932876" y="2480249"/>
            <a:ext cx="2508308" cy="118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75B8BA-32CB-4E3F-8291-BE4FAB565908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 flipV="1">
            <a:off x="-1932876" y="4127289"/>
            <a:ext cx="2051108" cy="12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75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1FD9E0E-0D04-4B32-86B2-36921BF9F7B1}"/>
              </a:ext>
            </a:extLst>
          </p:cNvPr>
          <p:cNvGrpSpPr/>
          <p:nvPr/>
        </p:nvGrpSpPr>
        <p:grpSpPr>
          <a:xfrm>
            <a:off x="446662" y="2231626"/>
            <a:ext cx="3154689" cy="646332"/>
            <a:chOff x="1346773" y="2951554"/>
            <a:chExt cx="3154687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AEC36F1-8182-4099-8A75-0524F4164147}"/>
                </a:ext>
              </a:extLst>
            </p:cNvPr>
            <p:cNvSpPr txBox="1"/>
            <p:nvPr/>
          </p:nvSpPr>
          <p:spPr>
            <a:xfrm>
              <a:off x="1346773" y="2951555"/>
              <a:ext cx="473206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latin typeface="Tempus Sans ITC" panose="04020404030D07020202" pitchFamily="82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6A0D55-6549-4BDE-A434-70EA3FCDCCF8}"/>
                </a:ext>
              </a:extLst>
            </p:cNvPr>
            <p:cNvSpPr txBox="1"/>
            <p:nvPr/>
          </p:nvSpPr>
          <p:spPr>
            <a:xfrm>
              <a:off x="4053902" y="2951554"/>
              <a:ext cx="447558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latin typeface="Tempus Sans ITC" panose="04020404030D07020202" pitchFamily="82" charset="0"/>
                  <a:cs typeface="Times New Roman" panose="02020603050405020304" pitchFamily="18" charset="0"/>
                </a:rPr>
                <a:t>Y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214AD43-937A-42E1-BEE0-99A243968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6683" y="3077580"/>
              <a:ext cx="2548617" cy="39428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F06CEA0-31DD-4A29-91BF-87504932AE86}"/>
              </a:ext>
            </a:extLst>
          </p:cNvPr>
          <p:cNvSpPr txBox="1"/>
          <p:nvPr/>
        </p:nvSpPr>
        <p:spPr>
          <a:xfrm>
            <a:off x="93236" y="526151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Tempus Sans ITC" panose="04020404030D07020202" pitchFamily="82" charset="0"/>
                <a:cs typeface="Times New Roman" panose="02020603050405020304" pitchFamily="18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60559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B01DAE-27FB-4E88-9D83-DDC0791855DF}"/>
              </a:ext>
            </a:extLst>
          </p:cNvPr>
          <p:cNvSpPr txBox="1"/>
          <p:nvPr/>
        </p:nvSpPr>
        <p:spPr>
          <a:xfrm>
            <a:off x="93236" y="526151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Tempus Sans ITC" panose="04020404030D07020202" pitchFamily="82" charset="0"/>
                <a:cs typeface="Times New Roman" panose="02020603050405020304" pitchFamily="18" charset="0"/>
              </a:rPr>
              <a:t>Z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FD9E0E-0D04-4B32-86B2-36921BF9F7B1}"/>
              </a:ext>
            </a:extLst>
          </p:cNvPr>
          <p:cNvGrpSpPr/>
          <p:nvPr/>
        </p:nvGrpSpPr>
        <p:grpSpPr>
          <a:xfrm>
            <a:off x="446662" y="2231626"/>
            <a:ext cx="3154689" cy="646332"/>
            <a:chOff x="1346773" y="2951554"/>
            <a:chExt cx="3154687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AEC36F1-8182-4099-8A75-0524F4164147}"/>
                </a:ext>
              </a:extLst>
            </p:cNvPr>
            <p:cNvSpPr txBox="1"/>
            <p:nvPr/>
          </p:nvSpPr>
          <p:spPr>
            <a:xfrm>
              <a:off x="1346773" y="2951555"/>
              <a:ext cx="473206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latin typeface="Tempus Sans ITC" panose="04020404030D07020202" pitchFamily="82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6A0D55-6549-4BDE-A434-70EA3FCDCCF8}"/>
                </a:ext>
              </a:extLst>
            </p:cNvPr>
            <p:cNvSpPr txBox="1"/>
            <p:nvPr/>
          </p:nvSpPr>
          <p:spPr>
            <a:xfrm>
              <a:off x="4053902" y="2951554"/>
              <a:ext cx="447558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latin typeface="Tempus Sans ITC" panose="04020404030D07020202" pitchFamily="82" charset="0"/>
                  <a:cs typeface="Times New Roman" panose="02020603050405020304" pitchFamily="18" charset="0"/>
                </a:rPr>
                <a:t>Y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214AD43-937A-42E1-BEE0-99A243968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6683" y="3077580"/>
              <a:ext cx="2548617" cy="394283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FA0E8F3-A0BE-478B-9177-A3BE0B3B2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9489">
            <a:off x="-201275" y="1441902"/>
            <a:ext cx="1382342" cy="3942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E47A66-551B-4386-B9D0-5D44EE46B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7404">
            <a:off x="250749" y="1460154"/>
            <a:ext cx="3421580" cy="39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1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B01DAE-27FB-4E88-9D83-DDC0791855DF}"/>
              </a:ext>
            </a:extLst>
          </p:cNvPr>
          <p:cNvSpPr txBox="1"/>
          <p:nvPr/>
        </p:nvSpPr>
        <p:spPr>
          <a:xfrm>
            <a:off x="1656069" y="818485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Tempus Sans ITC" panose="04020404030D07020202" pitchFamily="82" charset="0"/>
                <a:cs typeface="Times New Roman" panose="02020603050405020304" pitchFamily="18" charset="0"/>
              </a:rPr>
              <a:t>Z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A0E8F3-A0BE-478B-9177-A3BE0B3B2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32386">
            <a:off x="398848" y="1530069"/>
            <a:ext cx="1632113" cy="3942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E47A66-551B-4386-B9D0-5D44EE46B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2267">
            <a:off x="1744766" y="1587368"/>
            <a:ext cx="1760024" cy="39428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166C46E-ABAB-457E-87FC-DCCEE855D419}"/>
              </a:ext>
            </a:extLst>
          </p:cNvPr>
          <p:cNvGrpSpPr/>
          <p:nvPr/>
        </p:nvGrpSpPr>
        <p:grpSpPr>
          <a:xfrm>
            <a:off x="446662" y="2231626"/>
            <a:ext cx="3154689" cy="646332"/>
            <a:chOff x="1346773" y="2951554"/>
            <a:chExt cx="3154687" cy="64633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B46F3B4-450B-4C32-B722-876E4EB4ECC6}"/>
                </a:ext>
              </a:extLst>
            </p:cNvPr>
            <p:cNvSpPr txBox="1"/>
            <p:nvPr/>
          </p:nvSpPr>
          <p:spPr>
            <a:xfrm>
              <a:off x="1346773" y="2951555"/>
              <a:ext cx="473206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latin typeface="Tempus Sans ITC" panose="04020404030D07020202" pitchFamily="82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E6AF9BC-3E3A-46A6-8858-4C69B64145D9}"/>
                </a:ext>
              </a:extLst>
            </p:cNvPr>
            <p:cNvSpPr txBox="1"/>
            <p:nvPr/>
          </p:nvSpPr>
          <p:spPr>
            <a:xfrm>
              <a:off x="4053902" y="2951554"/>
              <a:ext cx="447558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latin typeface="Tempus Sans ITC" panose="04020404030D07020202" pitchFamily="82" charset="0"/>
                  <a:cs typeface="Times New Roman" panose="02020603050405020304" pitchFamily="18" charset="0"/>
                </a:rPr>
                <a:t>Y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5C6C6B2-68A5-478F-9668-4CE8F30D5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6683" y="3077580"/>
              <a:ext cx="2548617" cy="3942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126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FA0E8F3-A0BE-478B-9177-A3BE0B3B2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32386">
            <a:off x="398848" y="1530069"/>
            <a:ext cx="1632113" cy="3942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E47A66-551B-4386-B9D0-5D44EE46B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59815">
            <a:off x="1808676" y="1530068"/>
            <a:ext cx="1760024" cy="39428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166C46E-ABAB-457E-87FC-DCCEE855D419}"/>
              </a:ext>
            </a:extLst>
          </p:cNvPr>
          <p:cNvGrpSpPr/>
          <p:nvPr/>
        </p:nvGrpSpPr>
        <p:grpSpPr>
          <a:xfrm>
            <a:off x="446662" y="2231626"/>
            <a:ext cx="3154689" cy="646332"/>
            <a:chOff x="1346773" y="2951554"/>
            <a:chExt cx="3154687" cy="64633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B46F3B4-450B-4C32-B722-876E4EB4ECC6}"/>
                </a:ext>
              </a:extLst>
            </p:cNvPr>
            <p:cNvSpPr txBox="1"/>
            <p:nvPr/>
          </p:nvSpPr>
          <p:spPr>
            <a:xfrm>
              <a:off x="1346773" y="2951555"/>
              <a:ext cx="473206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latin typeface="Tempus Sans ITC" panose="04020404030D07020202" pitchFamily="82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E6AF9BC-3E3A-46A6-8858-4C69B64145D9}"/>
                </a:ext>
              </a:extLst>
            </p:cNvPr>
            <p:cNvSpPr txBox="1"/>
            <p:nvPr/>
          </p:nvSpPr>
          <p:spPr>
            <a:xfrm>
              <a:off x="4053902" y="2951554"/>
              <a:ext cx="447558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latin typeface="Tempus Sans ITC" panose="04020404030D07020202" pitchFamily="82" charset="0"/>
                  <a:cs typeface="Times New Roman" panose="02020603050405020304" pitchFamily="18" charset="0"/>
                </a:rPr>
                <a:t>Y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5C6C6B2-68A5-478F-9668-4CE8F30D5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6683" y="3077580"/>
              <a:ext cx="2548617" cy="394283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85D32C2-D714-4E94-AFED-B9777CD5B629}"/>
              </a:ext>
            </a:extLst>
          </p:cNvPr>
          <p:cNvSpPr txBox="1"/>
          <p:nvPr/>
        </p:nvSpPr>
        <p:spPr>
          <a:xfrm>
            <a:off x="1656069" y="818485"/>
            <a:ext cx="47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Tempus Sans ITC" panose="04020404030D07020202" pitchFamily="82" charset="0"/>
                <a:cs typeface="Times New Roman" panose="02020603050405020304" pitchFamily="18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52973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1FD9E0E-0D04-4B32-86B2-36921BF9F7B1}"/>
              </a:ext>
            </a:extLst>
          </p:cNvPr>
          <p:cNvGrpSpPr/>
          <p:nvPr/>
        </p:nvGrpSpPr>
        <p:grpSpPr>
          <a:xfrm>
            <a:off x="59960" y="1844971"/>
            <a:ext cx="3723392" cy="759677"/>
            <a:chOff x="900111" y="3119535"/>
            <a:chExt cx="3723391" cy="75967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AEC36F1-8182-4099-8A75-0524F4164147}"/>
                </a:ext>
              </a:extLst>
            </p:cNvPr>
            <p:cNvSpPr txBox="1"/>
            <p:nvPr/>
          </p:nvSpPr>
          <p:spPr>
            <a:xfrm>
              <a:off x="900111" y="3119535"/>
              <a:ext cx="1077538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latin typeface="Tempus Sans ITC" panose="04020404030D07020202" pitchFamily="82" charset="0"/>
                  <a:cs typeface="Times New Roman" panose="02020603050405020304" pitchFamily="18" charset="0"/>
                </a:rPr>
                <a:t>drug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6A0D55-6549-4BDE-A434-70EA3FCDCCF8}"/>
                </a:ext>
              </a:extLst>
            </p:cNvPr>
            <p:cNvSpPr txBox="1"/>
            <p:nvPr/>
          </p:nvSpPr>
          <p:spPr>
            <a:xfrm>
              <a:off x="3174066" y="3171326"/>
              <a:ext cx="1449436" cy="70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Tempus Sans ITC" panose="04020404030D07020202" pitchFamily="82" charset="0"/>
                  <a:cs typeface="Times New Roman" panose="02020603050405020304" pitchFamily="18" charset="0"/>
                </a:rPr>
                <a:t>blood pressure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214AD43-937A-42E1-BEE0-99A243968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7166" y="3297351"/>
              <a:ext cx="1716738" cy="3942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992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1FD9E0E-0D04-4B32-86B2-36921BF9F7B1}"/>
              </a:ext>
            </a:extLst>
          </p:cNvPr>
          <p:cNvGrpSpPr/>
          <p:nvPr/>
        </p:nvGrpSpPr>
        <p:grpSpPr>
          <a:xfrm>
            <a:off x="59960" y="1844971"/>
            <a:ext cx="2683795" cy="646331"/>
            <a:chOff x="900111" y="3119535"/>
            <a:chExt cx="2683793" cy="6463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AEC36F1-8182-4099-8A75-0524F4164147}"/>
                </a:ext>
              </a:extLst>
            </p:cNvPr>
            <p:cNvSpPr txBox="1"/>
            <p:nvPr/>
          </p:nvSpPr>
          <p:spPr>
            <a:xfrm>
              <a:off x="900111" y="3119535"/>
              <a:ext cx="1077538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latin typeface="Tempus Sans ITC" panose="04020404030D07020202" pitchFamily="82" charset="0"/>
                  <a:cs typeface="Times New Roman" panose="02020603050405020304" pitchFamily="18" charset="0"/>
                </a:rPr>
                <a:t>drug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214AD43-937A-42E1-BEE0-99A243968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7166" y="3297351"/>
              <a:ext cx="1716738" cy="39428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96DE6C2-30D9-42AE-BB04-C6969E882C64}"/>
              </a:ext>
            </a:extLst>
          </p:cNvPr>
          <p:cNvSpPr txBox="1"/>
          <p:nvPr/>
        </p:nvSpPr>
        <p:spPr>
          <a:xfrm>
            <a:off x="-28571" y="0"/>
            <a:ext cx="83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Tempus Sans ITC" panose="04020404030D07020202" pitchFamily="82" charset="0"/>
                <a:cs typeface="Times New Roman" panose="02020603050405020304" pitchFamily="18" charset="0"/>
              </a:rPr>
              <a:t>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23763B-3565-426E-945C-4AE6BA442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9489">
            <a:off x="-255072" y="1022177"/>
            <a:ext cx="1382342" cy="3942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2CA7AD-0D4C-4455-8AB3-48A5FD677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413">
            <a:off x="231330" y="1048508"/>
            <a:ext cx="2964103" cy="3942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8EDE28-4840-4E90-8B0B-5D34BB3A5A07}"/>
              </a:ext>
            </a:extLst>
          </p:cNvPr>
          <p:cNvSpPr txBox="1"/>
          <p:nvPr/>
        </p:nvSpPr>
        <p:spPr>
          <a:xfrm>
            <a:off x="2333916" y="1896762"/>
            <a:ext cx="1449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Tempus Sans ITC" panose="04020404030D07020202" pitchFamily="82" charset="0"/>
                <a:cs typeface="Times New Roman" panose="02020603050405020304" pitchFamily="18" charset="0"/>
              </a:rPr>
              <a:t>blood pressure</a:t>
            </a:r>
          </a:p>
        </p:txBody>
      </p:sp>
    </p:spTree>
    <p:extLst>
      <p:ext uri="{BB962C8B-B14F-4D97-AF65-F5344CB8AC3E}">
        <p14:creationId xmlns:p14="http://schemas.microsoft.com/office/powerpoint/2010/main" val="319196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1FD9E0E-0D04-4B32-86B2-36921BF9F7B1}"/>
              </a:ext>
            </a:extLst>
          </p:cNvPr>
          <p:cNvGrpSpPr/>
          <p:nvPr/>
        </p:nvGrpSpPr>
        <p:grpSpPr>
          <a:xfrm>
            <a:off x="59960" y="1844971"/>
            <a:ext cx="2683795" cy="646331"/>
            <a:chOff x="900111" y="3119535"/>
            <a:chExt cx="2683793" cy="6463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AEC36F1-8182-4099-8A75-0524F4164147}"/>
                </a:ext>
              </a:extLst>
            </p:cNvPr>
            <p:cNvSpPr txBox="1"/>
            <p:nvPr/>
          </p:nvSpPr>
          <p:spPr>
            <a:xfrm>
              <a:off x="900111" y="3119535"/>
              <a:ext cx="1077538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latin typeface="Tempus Sans ITC" panose="04020404030D07020202" pitchFamily="82" charset="0"/>
                  <a:cs typeface="Times New Roman" panose="02020603050405020304" pitchFamily="18" charset="0"/>
                </a:rPr>
                <a:t>drug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214AD43-937A-42E1-BEE0-99A243968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7166" y="3297351"/>
              <a:ext cx="1716738" cy="39428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96DE6C2-30D9-42AE-BB04-C6969E882C64}"/>
              </a:ext>
            </a:extLst>
          </p:cNvPr>
          <p:cNvSpPr txBox="1"/>
          <p:nvPr/>
        </p:nvSpPr>
        <p:spPr>
          <a:xfrm>
            <a:off x="-28571" y="0"/>
            <a:ext cx="83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Tempus Sans ITC" panose="04020404030D07020202" pitchFamily="82" charset="0"/>
                <a:cs typeface="Times New Roman" panose="02020603050405020304" pitchFamily="18" charset="0"/>
              </a:rPr>
              <a:t>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23763B-3565-426E-945C-4AE6BA442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9489">
            <a:off x="-255072" y="1022177"/>
            <a:ext cx="1382342" cy="3942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2CA7AD-0D4C-4455-8AB3-48A5FD677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413">
            <a:off x="231330" y="1048508"/>
            <a:ext cx="2964103" cy="39428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DE7FC59-BB01-4EB7-BB09-DBC5DC3DF172}"/>
              </a:ext>
            </a:extLst>
          </p:cNvPr>
          <p:cNvSpPr/>
          <p:nvPr/>
        </p:nvSpPr>
        <p:spPr>
          <a:xfrm>
            <a:off x="189875" y="1059305"/>
            <a:ext cx="832279" cy="805672"/>
          </a:xfrm>
          <a:prstGeom prst="rect">
            <a:avLst/>
          </a:prstGeom>
          <a:solidFill>
            <a:srgbClr val="FFFFFF">
              <a:alpha val="92157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E4300E-4196-4604-BC4D-437B803A7E04}"/>
              </a:ext>
            </a:extLst>
          </p:cNvPr>
          <p:cNvCxnSpPr/>
          <p:nvPr/>
        </p:nvCxnSpPr>
        <p:spPr>
          <a:xfrm flipV="1">
            <a:off x="264826" y="1014334"/>
            <a:ext cx="334781" cy="849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7343D73-DD11-4ABE-A81A-2A4686384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88760">
            <a:off x="184177" y="2529250"/>
            <a:ext cx="395066" cy="16283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9ACF8D9-BBC1-416C-BC0B-1F4B3D779A43}"/>
              </a:ext>
            </a:extLst>
          </p:cNvPr>
          <p:cNvSpPr/>
          <p:nvPr/>
        </p:nvSpPr>
        <p:spPr>
          <a:xfrm>
            <a:off x="38444" y="2683621"/>
            <a:ext cx="535101" cy="1695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ln>
                  <a:solidFill>
                    <a:schemeClr val="tx1"/>
                  </a:solidFill>
                </a:ln>
              </a:rPr>
              <a:t>random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953954-9E24-49CD-B0BF-E4922FD31B09}"/>
              </a:ext>
            </a:extLst>
          </p:cNvPr>
          <p:cNvSpPr txBox="1"/>
          <p:nvPr/>
        </p:nvSpPr>
        <p:spPr>
          <a:xfrm>
            <a:off x="2333916" y="1896762"/>
            <a:ext cx="1449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Tempus Sans ITC" panose="04020404030D07020202" pitchFamily="82" charset="0"/>
                <a:cs typeface="Times New Roman" panose="02020603050405020304" pitchFamily="18" charset="0"/>
              </a:rPr>
              <a:t>blood pressure</a:t>
            </a:r>
          </a:p>
        </p:txBody>
      </p:sp>
    </p:spTree>
    <p:extLst>
      <p:ext uri="{BB962C8B-B14F-4D97-AF65-F5344CB8AC3E}">
        <p14:creationId xmlns:p14="http://schemas.microsoft.com/office/powerpoint/2010/main" val="284972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1FD9E0E-0D04-4B32-86B2-36921BF9F7B1}"/>
              </a:ext>
            </a:extLst>
          </p:cNvPr>
          <p:cNvGrpSpPr/>
          <p:nvPr/>
        </p:nvGrpSpPr>
        <p:grpSpPr>
          <a:xfrm>
            <a:off x="59960" y="1844971"/>
            <a:ext cx="2683795" cy="646331"/>
            <a:chOff x="900111" y="3119535"/>
            <a:chExt cx="2683793" cy="6463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AEC36F1-8182-4099-8A75-0524F4164147}"/>
                </a:ext>
              </a:extLst>
            </p:cNvPr>
            <p:cNvSpPr txBox="1"/>
            <p:nvPr/>
          </p:nvSpPr>
          <p:spPr>
            <a:xfrm>
              <a:off x="900111" y="3119535"/>
              <a:ext cx="1077538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latin typeface="Tempus Sans ITC" panose="04020404030D07020202" pitchFamily="82" charset="0"/>
                  <a:cs typeface="Times New Roman" panose="02020603050405020304" pitchFamily="18" charset="0"/>
                </a:rPr>
                <a:t>drug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214AD43-937A-42E1-BEE0-99A243968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7166" y="3297351"/>
              <a:ext cx="1716738" cy="39428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F99D905-D12A-4D9B-9191-B8D3BCE72D30}"/>
              </a:ext>
            </a:extLst>
          </p:cNvPr>
          <p:cNvSpPr txBox="1"/>
          <p:nvPr/>
        </p:nvSpPr>
        <p:spPr>
          <a:xfrm>
            <a:off x="998563" y="492382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Tempus Sans ITC" panose="04020404030D07020202" pitchFamily="82" charset="0"/>
                <a:cs typeface="Times New Roman" panose="02020603050405020304" pitchFamily="18" charset="0"/>
              </a:rPr>
              <a:t>cholesterol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5087E8-6A20-4FBD-854A-64743FE43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32386">
            <a:off x="278928" y="1200286"/>
            <a:ext cx="1632113" cy="3942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389925-A79E-4675-8D77-7E50F1CB0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2267">
            <a:off x="1624846" y="1257585"/>
            <a:ext cx="1760024" cy="3942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97D899-3B33-47AF-B525-961B74BC75C6}"/>
              </a:ext>
            </a:extLst>
          </p:cNvPr>
          <p:cNvSpPr txBox="1"/>
          <p:nvPr/>
        </p:nvSpPr>
        <p:spPr>
          <a:xfrm>
            <a:off x="2333916" y="1896762"/>
            <a:ext cx="1449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Tempus Sans ITC" panose="04020404030D07020202" pitchFamily="82" charset="0"/>
                <a:cs typeface="Times New Roman" panose="02020603050405020304" pitchFamily="18" charset="0"/>
              </a:rPr>
              <a:t>blood pressure</a:t>
            </a:r>
          </a:p>
        </p:txBody>
      </p:sp>
    </p:spTree>
    <p:extLst>
      <p:ext uri="{BB962C8B-B14F-4D97-AF65-F5344CB8AC3E}">
        <p14:creationId xmlns:p14="http://schemas.microsoft.com/office/powerpoint/2010/main" val="166294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FA0E8F3-A0BE-478B-9177-A3BE0B3B2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32386">
            <a:off x="398848" y="1530069"/>
            <a:ext cx="1632113" cy="3942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E47A66-551B-4386-B9D0-5D44EE46B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59815">
            <a:off x="1633791" y="1558900"/>
            <a:ext cx="1760024" cy="39428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166C46E-ABAB-457E-87FC-DCCEE855D419}"/>
              </a:ext>
            </a:extLst>
          </p:cNvPr>
          <p:cNvGrpSpPr/>
          <p:nvPr/>
        </p:nvGrpSpPr>
        <p:grpSpPr>
          <a:xfrm>
            <a:off x="22854" y="2173995"/>
            <a:ext cx="3617317" cy="400110"/>
            <a:chOff x="922965" y="2893920"/>
            <a:chExt cx="3617316" cy="40010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B46F3B4-450B-4C32-B722-876E4EB4ECC6}"/>
                </a:ext>
              </a:extLst>
            </p:cNvPr>
            <p:cNvSpPr txBox="1"/>
            <p:nvPr/>
          </p:nvSpPr>
          <p:spPr>
            <a:xfrm>
              <a:off x="922965" y="2893920"/>
              <a:ext cx="80502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>
                  <a:latin typeface="Tempus Sans ITC" panose="04020404030D07020202" pitchFamily="82" charset="0"/>
                  <a:cs typeface="Times New Roman" panose="02020603050405020304" pitchFamily="18" charset="0"/>
                </a:rPr>
                <a:t>talent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E6AF9BC-3E3A-46A6-8858-4C69B64145D9}"/>
                </a:ext>
              </a:extLst>
            </p:cNvPr>
            <p:cNvSpPr txBox="1"/>
            <p:nvPr/>
          </p:nvSpPr>
          <p:spPr>
            <a:xfrm>
              <a:off x="2925736" y="2893920"/>
              <a:ext cx="161454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>
                  <a:latin typeface="Tempus Sans ITC" panose="04020404030D07020202" pitchFamily="82" charset="0"/>
                  <a:cs typeface="Times New Roman" panose="02020603050405020304" pitchFamily="18" charset="0"/>
                </a:rPr>
                <a:t>attractiveness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85D32C2-D714-4E94-AFED-B9777CD5B629}"/>
              </a:ext>
            </a:extLst>
          </p:cNvPr>
          <p:cNvSpPr txBox="1"/>
          <p:nvPr/>
        </p:nvSpPr>
        <p:spPr>
          <a:xfrm>
            <a:off x="950473" y="766755"/>
            <a:ext cx="16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Tempus Sans ITC" panose="04020404030D07020202" pitchFamily="82" charset="0"/>
                <a:cs typeface="Times New Roman" panose="02020603050405020304" pitchFamily="18" charset="0"/>
              </a:rPr>
              <a:t>is a movie star</a:t>
            </a:r>
          </a:p>
        </p:txBody>
      </p:sp>
    </p:spTree>
    <p:extLst>
      <p:ext uri="{BB962C8B-B14F-4D97-AF65-F5344CB8AC3E}">
        <p14:creationId xmlns:p14="http://schemas.microsoft.com/office/powerpoint/2010/main" val="111042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1278</TotalTime>
  <Words>147</Words>
  <Application>Microsoft Office PowerPoint</Application>
  <PresentationFormat>Custom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Tempus Sans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Josiah King</dc:creator>
  <cp:lastModifiedBy>Josiah King</cp:lastModifiedBy>
  <cp:revision>15</cp:revision>
  <dcterms:created xsi:type="dcterms:W3CDTF">2024-05-30T12:53:08Z</dcterms:created>
  <dcterms:modified xsi:type="dcterms:W3CDTF">2025-04-08T10:27:56Z</dcterms:modified>
</cp:coreProperties>
</file>