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E3C5-BAFC-4CD1-B75D-7F5EF935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CE273-A810-46CB-BC61-9EE770504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A1C6F-E34A-4DDB-BA04-E5667970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90BE-3B60-4983-9B19-A0E3C200608A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25524-2694-4C03-A2B1-12E522951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B3AD7-E43F-4D29-99AA-97F5394F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E9F2-ABF3-4328-B9CD-1DE769E7A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3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2FA1-25CE-4B38-BC86-D245C35D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05C3B-2479-435B-AE7E-F1CE83AEB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74848-D53C-46AE-A988-88BD7D546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90BE-3B60-4983-9B19-A0E3C200608A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D2E9A-542E-4ECB-8706-579FD73A1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344FE-9A41-4ABD-925A-6074431D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E9F2-ABF3-4328-B9CD-1DE769E7A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90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DD499-C3C8-4C8E-821D-21FC4EEFC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7E7C1-9042-4E42-A6EC-A66CCE4B6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8ECDE-863D-4203-80CF-93389978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90BE-3B60-4983-9B19-A0E3C200608A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16D37-7B9D-4F6F-A865-DA6519FC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04F5-0E04-4D6B-B456-F5D325F3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E9F2-ABF3-4328-B9CD-1DE769E7A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6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68CE-D64D-471F-A0FB-4E773A63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B5721-9927-41A1-8454-09E72E3B3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199B9-B0D4-403E-BE78-B29E0C22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90BE-3B60-4983-9B19-A0E3C200608A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4B159-27E3-47DE-938E-D9FEBB7B9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FABBE-2897-4AC3-9A4D-88D958EA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E9F2-ABF3-4328-B9CD-1DE769E7A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64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E9AE-E93E-4E01-B53F-AA79F1343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C1F7D-A79A-4FAC-B703-79E78B086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EA018-8719-44BA-A20B-1FEE58F25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90BE-3B60-4983-9B19-A0E3C200608A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6548F-D6D9-475D-8214-E7EA559F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5EA58-7F1B-4651-80E0-7B582C8E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E9F2-ABF3-4328-B9CD-1DE769E7A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16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B46E-1C61-495E-AFA7-EE36472F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59B5B-2458-4176-B7A4-13D99063B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1B843-5AC2-4027-B585-5D975AEEA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7E2C2-5977-4B8D-8B9C-0D56126D0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90BE-3B60-4983-9B19-A0E3C200608A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C7639-31F3-43A5-9ADC-FF60ED0D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7A94E-5A62-4FCC-ADAB-7C14DE17C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E9F2-ABF3-4328-B9CD-1DE769E7A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9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A2E8-8B82-4CF8-8DB2-CE7769DAF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30243-4E0E-4724-91AD-A3BBC93EE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24F55-B239-43B8-BABC-8F67ABC9A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E450C-5604-49A2-91C7-34D689DE1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E944F-67EE-4879-9D96-18A32227B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6388E-A1F9-4863-8B5E-1965BFB7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90BE-3B60-4983-9B19-A0E3C200608A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717A4-1BE4-406F-A679-1DDA9F017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12E6-311B-46C7-B1FE-E217F79C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E9F2-ABF3-4328-B9CD-1DE769E7A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77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7E9B-9CAE-463E-B25F-FF616AF7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F5B06-293D-4405-8FB1-72637F0CF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90BE-3B60-4983-9B19-A0E3C200608A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DD6C7-85D2-4EF8-BDA1-C3C4F7BE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30F50-CDAD-4B2D-AE3F-351A1FAD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E9F2-ABF3-4328-B9CD-1DE769E7A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67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F99B6-7DE4-4681-B0BB-2C3D3F0DF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90BE-3B60-4983-9B19-A0E3C200608A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C1B1A-D480-4DE3-BA78-AAC67D7D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0E499-9238-400A-8122-C31D06A6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E9F2-ABF3-4328-B9CD-1DE769E7A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65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2B1BF-56EC-4BFE-8191-83A6BAA22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E9423-4804-4BF6-98B8-570106C87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B8D2D-642E-492B-812C-AD9348188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CA61E-4F2F-44CD-B1F8-DC828EAC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90BE-3B60-4983-9B19-A0E3C200608A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51426-CBD9-42A7-938D-E5856964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D9D17-33FE-4CE1-BAD4-FBDB0D79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E9F2-ABF3-4328-B9CD-1DE769E7A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42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7C84E-A1BA-4ACB-B8BA-BB5A233D7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C9B30-D659-4CD2-8839-6BBC160E2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58E0F-E350-40DC-AAF6-8E7778F52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79B60-874F-4E14-B57D-01594DF6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90BE-3B60-4983-9B19-A0E3C200608A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56514-F3E0-4AD0-8D52-17193713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C98FE-58F2-4339-86C8-F861C029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E9F2-ABF3-4328-B9CD-1DE769E7A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15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370E74-9D7F-4731-B416-7DCE69210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EAAB0-C48D-4046-8969-9F07C9239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A9ABE-532B-4417-9F48-3E3798B56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790BE-3B60-4983-9B19-A0E3C200608A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113EA-F717-4DF6-9ED6-152C7B774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0654D-F523-4C77-9C49-F7BFE3540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1E9F2-ABF3-4328-B9CD-1DE769E7AF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32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EBE916-58C1-4041-9CD7-ABCB509C4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783214"/>
              </p:ext>
            </p:extLst>
          </p:nvPr>
        </p:nvGraphicFramePr>
        <p:xfrm>
          <a:off x="330200" y="2175933"/>
          <a:ext cx="64262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93887177"/>
                    </a:ext>
                  </a:extLst>
                </a:gridCol>
                <a:gridCol w="3716867">
                  <a:extLst>
                    <a:ext uri="{9D8B030D-6E8A-4147-A177-3AD203B41FA5}">
                      <a16:colId xmlns:a16="http://schemas.microsoft.com/office/drawing/2014/main" val="3096034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773290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Multilevel modelling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Linear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5004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Multilevel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6787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Nested and crossed random effect structures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7943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Assumptions and diagnostics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3590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Recap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939481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Factor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Measurement models and test scores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1636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Principal Component Analysis (PCA)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7147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Exploratory Factor Analysis (EFA)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1287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More EFA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688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Recap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88812"/>
                  </a:ext>
                </a:extLst>
              </a:tr>
            </a:tbl>
          </a:graphicData>
        </a:graphic>
      </p:graphicFrame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04325A-ED2C-4704-9970-97F332F81118}"/>
              </a:ext>
            </a:extLst>
          </p:cNvPr>
          <p:cNvSpPr/>
          <p:nvPr/>
        </p:nvSpPr>
        <p:spPr>
          <a:xfrm>
            <a:off x="7408333" y="3171325"/>
            <a:ext cx="2125134" cy="1464734"/>
          </a:xfrm>
          <a:custGeom>
            <a:avLst/>
            <a:gdLst>
              <a:gd name="connsiteX0" fmla="*/ 2125134 w 2125134"/>
              <a:gd name="connsiteY0" fmla="*/ 0 h 1464734"/>
              <a:gd name="connsiteX1" fmla="*/ 1227667 w 2125134"/>
              <a:gd name="connsiteY1" fmla="*/ 1058334 h 1464734"/>
              <a:gd name="connsiteX2" fmla="*/ 0 w 2125134"/>
              <a:gd name="connsiteY2" fmla="*/ 1464734 h 146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5134" h="1464734">
                <a:moveTo>
                  <a:pt x="2125134" y="0"/>
                </a:moveTo>
                <a:cubicBezTo>
                  <a:pt x="1853495" y="407106"/>
                  <a:pt x="1581856" y="814212"/>
                  <a:pt x="1227667" y="1058334"/>
                </a:cubicBezTo>
                <a:cubicBezTo>
                  <a:pt x="873478" y="1302456"/>
                  <a:pt x="436739" y="1383595"/>
                  <a:pt x="0" y="1464734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0915CA-1A46-4A0C-BEFC-0F8C4C5B9E63}"/>
              </a:ext>
            </a:extLst>
          </p:cNvPr>
          <p:cNvSpPr txBox="1"/>
          <p:nvPr/>
        </p:nvSpPr>
        <p:spPr>
          <a:xfrm>
            <a:off x="8356600" y="2175933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majority of these terms are meaningless to students until they reach that point in the course</a:t>
            </a:r>
          </a:p>
        </p:txBody>
      </p:sp>
    </p:spTree>
    <p:extLst>
      <p:ext uri="{BB962C8B-B14F-4D97-AF65-F5344CB8AC3E}">
        <p14:creationId xmlns:p14="http://schemas.microsoft.com/office/powerpoint/2010/main" val="313218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EBE916-58C1-4041-9CD7-ABCB509C4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859044"/>
              </p:ext>
            </p:extLst>
          </p:nvPr>
        </p:nvGraphicFramePr>
        <p:xfrm>
          <a:off x="165189" y="843473"/>
          <a:ext cx="11933678" cy="5718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155">
                  <a:extLst>
                    <a:ext uri="{9D8B030D-6E8A-4147-A177-3AD203B41FA5}">
                      <a16:colId xmlns:a16="http://schemas.microsoft.com/office/drawing/2014/main" val="3893887177"/>
                    </a:ext>
                  </a:extLst>
                </a:gridCol>
                <a:gridCol w="3476723">
                  <a:extLst>
                    <a:ext uri="{9D8B030D-6E8A-4147-A177-3AD203B41FA5}">
                      <a16:colId xmlns:a16="http://schemas.microsoft.com/office/drawing/2014/main" val="3096034002"/>
                    </a:ext>
                  </a:extLst>
                </a:gridCol>
                <a:gridCol w="4411133">
                  <a:extLst>
                    <a:ext uri="{9D8B030D-6E8A-4147-A177-3AD203B41FA5}">
                      <a16:colId xmlns:a16="http://schemas.microsoft.com/office/drawing/2014/main" val="806367026"/>
                    </a:ext>
                  </a:extLst>
                </a:gridCol>
                <a:gridCol w="2497667">
                  <a:extLst>
                    <a:ext uri="{9D8B030D-6E8A-4147-A177-3AD203B41FA5}">
                      <a16:colId xmlns:a16="http://schemas.microsoft.com/office/drawing/2014/main" val="2427729832"/>
                    </a:ext>
                  </a:extLst>
                </a:gridCol>
              </a:tblGrid>
              <a:tr h="37303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773290"/>
                  </a:ext>
                </a:extLst>
              </a:tr>
              <a:tr h="643872">
                <a:tc row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Multilevel modelling</a:t>
                      </a:r>
                      <a:br>
                        <a:rPr lang="en-GB" dirty="0"/>
                      </a:br>
                      <a:r>
                        <a:rPr lang="en-GB" sz="1200" dirty="0"/>
                        <a:t>working with grouped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Fitting a line (or surface) across a set of </a:t>
                      </a:r>
                    </a:p>
                    <a:p>
                      <a:r>
                        <a:rPr lang="en-GB" sz="1200" dirty="0"/>
                        <a:t>Variables to predict an outcome.</a:t>
                      </a:r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500483"/>
                  </a:ext>
                </a:extLst>
              </a:tr>
              <a:tr h="6438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Multilevel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Fitting lines across multiple groups.</a:t>
                      </a:r>
                    </a:p>
                    <a:p>
                      <a:r>
                        <a:rPr lang="en-GB" sz="1200" dirty="0"/>
                        <a:t>Estimates for the average group</a:t>
                      </a:r>
                    </a:p>
                    <a:p>
                      <a:r>
                        <a:rPr lang="en-GB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u="sng" dirty="0">
                          <a:solidFill>
                            <a:schemeClr val="accent1"/>
                          </a:solidFill>
                        </a:rPr>
                        <a:t>DOI: 10.1080/092…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678767"/>
                  </a:ext>
                </a:extLst>
              </a:tr>
              <a:tr h="6438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Nested and crossed random effect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Group of groups! Groups alongside and other groups!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794376"/>
                  </a:ext>
                </a:extLst>
              </a:tr>
              <a:tr h="459908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Assumptions and diagnostics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How to plot and probe your models, things to think about before you can use it to draw conclusions.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359063"/>
                  </a:ext>
                </a:extLst>
              </a:tr>
              <a:tr h="373037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939481"/>
                  </a:ext>
                </a:extLst>
              </a:tr>
              <a:tr h="643872">
                <a:tc row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Factor analysis</a:t>
                      </a:r>
                      <a:br>
                        <a:rPr lang="en-GB" dirty="0"/>
                      </a:br>
                      <a:r>
                        <a:rPr lang="en-GB" sz="1200" dirty="0"/>
                        <a:t>working with multi-item measures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Measurement models and test scores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How do we measure and score psychological constructs?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163685"/>
                  </a:ext>
                </a:extLst>
              </a:tr>
              <a:tr h="6438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Principal Component Analysis (PCA)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Reducing a large set of related variables down to a smaller set, while preserving the ways in which people vary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714768"/>
                  </a:ext>
                </a:extLst>
              </a:tr>
              <a:tr h="459908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Exploratory Factor Analysis (EFA)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Modelling the underlying construct(s) that give rise to responses in a set of measures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128717"/>
                  </a:ext>
                </a:extLst>
              </a:tr>
              <a:tr h="459908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Rotation in EFA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Modelling underlying constructs that are related to one another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68855"/>
                  </a:ext>
                </a:extLst>
              </a:tr>
              <a:tr h="373037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88812"/>
                  </a:ext>
                </a:extLst>
              </a:tr>
            </a:tbl>
          </a:graphicData>
        </a:graphic>
      </p:graphicFrame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04325A-ED2C-4704-9970-97F332F81118}"/>
              </a:ext>
            </a:extLst>
          </p:cNvPr>
          <p:cNvSpPr/>
          <p:nvPr/>
        </p:nvSpPr>
        <p:spPr>
          <a:xfrm rot="17685781">
            <a:off x="2911453" y="773780"/>
            <a:ext cx="1472989" cy="1464734"/>
          </a:xfrm>
          <a:custGeom>
            <a:avLst/>
            <a:gdLst>
              <a:gd name="connsiteX0" fmla="*/ 2125134 w 2125134"/>
              <a:gd name="connsiteY0" fmla="*/ 0 h 1464734"/>
              <a:gd name="connsiteX1" fmla="*/ 1227667 w 2125134"/>
              <a:gd name="connsiteY1" fmla="*/ 1058334 h 1464734"/>
              <a:gd name="connsiteX2" fmla="*/ 0 w 2125134"/>
              <a:gd name="connsiteY2" fmla="*/ 1464734 h 146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5134" h="1464734">
                <a:moveTo>
                  <a:pt x="2125134" y="0"/>
                </a:moveTo>
                <a:cubicBezTo>
                  <a:pt x="1853495" y="407106"/>
                  <a:pt x="1581856" y="814212"/>
                  <a:pt x="1227667" y="1058334"/>
                </a:cubicBezTo>
                <a:cubicBezTo>
                  <a:pt x="873478" y="1302456"/>
                  <a:pt x="436739" y="1383595"/>
                  <a:pt x="0" y="1464734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0915CA-1A46-4A0C-BEFC-0F8C4C5B9E63}"/>
              </a:ext>
            </a:extLst>
          </p:cNvPr>
          <p:cNvSpPr txBox="1"/>
          <p:nvPr/>
        </p:nvSpPr>
        <p:spPr>
          <a:xfrm>
            <a:off x="642959" y="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terms are useful for students to find preparatory readings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815639-6282-49D7-9DB6-5F69EFFF920E}"/>
              </a:ext>
            </a:extLst>
          </p:cNvPr>
          <p:cNvGrpSpPr/>
          <p:nvPr/>
        </p:nvGrpSpPr>
        <p:grpSpPr>
          <a:xfrm>
            <a:off x="7770151" y="1901841"/>
            <a:ext cx="817291" cy="521199"/>
            <a:chOff x="1428205" y="1402829"/>
            <a:chExt cx="7646126" cy="487605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99810B-CF64-47D5-AFB0-9CCCB231427A}"/>
                </a:ext>
              </a:extLst>
            </p:cNvPr>
            <p:cNvSpPr/>
            <p:nvPr/>
          </p:nvSpPr>
          <p:spPr>
            <a:xfrm>
              <a:off x="2420983" y="1419496"/>
              <a:ext cx="6644640" cy="48593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8070CA7-08EE-4949-B8A3-2C378CEA5A34}"/>
                </a:ext>
              </a:extLst>
            </p:cNvPr>
            <p:cNvGrpSpPr/>
            <p:nvPr/>
          </p:nvGrpSpPr>
          <p:grpSpPr>
            <a:xfrm>
              <a:off x="3095898" y="1471750"/>
              <a:ext cx="4798422" cy="2116182"/>
              <a:chOff x="3095898" y="1471749"/>
              <a:chExt cx="4798422" cy="3261359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B898868-FB97-4320-9B9E-DDCB344CE9A9}"/>
                  </a:ext>
                </a:extLst>
              </p:cNvPr>
              <p:cNvSpPr/>
              <p:nvPr/>
            </p:nvSpPr>
            <p:spPr>
              <a:xfrm>
                <a:off x="6958149" y="2473235"/>
                <a:ext cx="130628" cy="1306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F513288-881D-4A38-A306-7CE1C2880312}"/>
                  </a:ext>
                </a:extLst>
              </p:cNvPr>
              <p:cNvSpPr/>
              <p:nvPr/>
            </p:nvSpPr>
            <p:spPr>
              <a:xfrm>
                <a:off x="6853646" y="1471749"/>
                <a:ext cx="130628" cy="1306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1E0DDD2-A375-4398-9CD3-DCBD1AD12629}"/>
                  </a:ext>
                </a:extLst>
              </p:cNvPr>
              <p:cNvSpPr/>
              <p:nvPr/>
            </p:nvSpPr>
            <p:spPr>
              <a:xfrm>
                <a:off x="4963886" y="2473235"/>
                <a:ext cx="118753" cy="1306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7828326-2D93-451F-8AD7-153429F5DA73}"/>
                  </a:ext>
                </a:extLst>
              </p:cNvPr>
              <p:cNvSpPr/>
              <p:nvPr/>
            </p:nvSpPr>
            <p:spPr>
              <a:xfrm>
                <a:off x="6096000" y="3888377"/>
                <a:ext cx="130628" cy="1306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2C69360-38F4-4A54-A8D6-DF9BA49F90E3}"/>
                  </a:ext>
                </a:extLst>
              </p:cNvPr>
              <p:cNvSpPr/>
              <p:nvPr/>
            </p:nvSpPr>
            <p:spPr>
              <a:xfrm>
                <a:off x="3914503" y="3609704"/>
                <a:ext cx="130628" cy="1306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98BA6EF-2FDD-40C5-9AD1-118029292719}"/>
                  </a:ext>
                </a:extLst>
              </p:cNvPr>
              <p:cNvSpPr/>
              <p:nvPr/>
            </p:nvSpPr>
            <p:spPr>
              <a:xfrm>
                <a:off x="3600994" y="2769327"/>
                <a:ext cx="130628" cy="1306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C1BD81F-30A5-41C0-BB75-D0E6BBF5FA6E}"/>
                  </a:ext>
                </a:extLst>
              </p:cNvPr>
              <p:cNvSpPr/>
              <p:nvPr/>
            </p:nvSpPr>
            <p:spPr>
              <a:xfrm>
                <a:off x="7763692" y="1545772"/>
                <a:ext cx="130628" cy="1306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57133B5-8058-4D05-91C7-F30D988770B5}"/>
                  </a:ext>
                </a:extLst>
              </p:cNvPr>
              <p:cNvSpPr/>
              <p:nvPr/>
            </p:nvSpPr>
            <p:spPr>
              <a:xfrm>
                <a:off x="7493726" y="2991395"/>
                <a:ext cx="130628" cy="1306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5D21033-5F29-450B-9DD6-C1984193D362}"/>
                  </a:ext>
                </a:extLst>
              </p:cNvPr>
              <p:cNvSpPr/>
              <p:nvPr/>
            </p:nvSpPr>
            <p:spPr>
              <a:xfrm>
                <a:off x="5049388" y="3901440"/>
                <a:ext cx="130628" cy="1306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E9E05BA2-DA65-43A2-BF85-D8C94DADBA14}"/>
                  </a:ext>
                </a:extLst>
              </p:cNvPr>
              <p:cNvSpPr/>
              <p:nvPr/>
            </p:nvSpPr>
            <p:spPr>
              <a:xfrm>
                <a:off x="5882640" y="2394858"/>
                <a:ext cx="130628" cy="1306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C9D3F1C4-5DB5-4D83-BAEB-B45D9CDDF709}"/>
                  </a:ext>
                </a:extLst>
              </p:cNvPr>
              <p:cNvSpPr/>
              <p:nvPr/>
            </p:nvSpPr>
            <p:spPr>
              <a:xfrm>
                <a:off x="3095898" y="4602480"/>
                <a:ext cx="130628" cy="1306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2B558A3-9A16-44D5-ACBD-D181AB44A6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0983" y="1402829"/>
              <a:ext cx="5386251" cy="2497671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426F906-7E90-4AD0-829D-E5C0E5F7F466}"/>
                </a:ext>
              </a:extLst>
            </p:cNvPr>
            <p:cNvGrpSpPr/>
            <p:nvPr/>
          </p:nvGrpSpPr>
          <p:grpSpPr>
            <a:xfrm>
              <a:off x="3344092" y="2032581"/>
              <a:ext cx="4798422" cy="2116182"/>
              <a:chOff x="3095898" y="1471749"/>
              <a:chExt cx="4798422" cy="3261359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2DC573F-F4E6-413E-88AC-267F8651C9B6}"/>
                  </a:ext>
                </a:extLst>
              </p:cNvPr>
              <p:cNvSpPr/>
              <p:nvPr/>
            </p:nvSpPr>
            <p:spPr>
              <a:xfrm>
                <a:off x="6958149" y="2473235"/>
                <a:ext cx="130628" cy="130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DA301C6-6CA3-4FFF-A39F-A74F7F7BF89A}"/>
                  </a:ext>
                </a:extLst>
              </p:cNvPr>
              <p:cNvSpPr/>
              <p:nvPr/>
            </p:nvSpPr>
            <p:spPr>
              <a:xfrm>
                <a:off x="6853646" y="1471749"/>
                <a:ext cx="130628" cy="130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D46371D-0983-4EAA-816B-29D2060488DD}"/>
                  </a:ext>
                </a:extLst>
              </p:cNvPr>
              <p:cNvSpPr/>
              <p:nvPr/>
            </p:nvSpPr>
            <p:spPr>
              <a:xfrm>
                <a:off x="4963886" y="2473235"/>
                <a:ext cx="118753" cy="130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37F7FDA-AB55-4AAA-ACE7-F850FC324EBA}"/>
                  </a:ext>
                </a:extLst>
              </p:cNvPr>
              <p:cNvSpPr/>
              <p:nvPr/>
            </p:nvSpPr>
            <p:spPr>
              <a:xfrm>
                <a:off x="6096000" y="3888377"/>
                <a:ext cx="130628" cy="130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35BEB42-1B82-4D7B-BD07-7FD6BB18330C}"/>
                  </a:ext>
                </a:extLst>
              </p:cNvPr>
              <p:cNvSpPr/>
              <p:nvPr/>
            </p:nvSpPr>
            <p:spPr>
              <a:xfrm>
                <a:off x="3914503" y="3609704"/>
                <a:ext cx="130628" cy="130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0B386FD-768C-4737-87CB-496804071DDC}"/>
                  </a:ext>
                </a:extLst>
              </p:cNvPr>
              <p:cNvSpPr/>
              <p:nvPr/>
            </p:nvSpPr>
            <p:spPr>
              <a:xfrm>
                <a:off x="3600994" y="2769327"/>
                <a:ext cx="130628" cy="130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367A067-6927-445C-A99D-ADAD6610BD06}"/>
                  </a:ext>
                </a:extLst>
              </p:cNvPr>
              <p:cNvSpPr/>
              <p:nvPr/>
            </p:nvSpPr>
            <p:spPr>
              <a:xfrm>
                <a:off x="7763692" y="1545772"/>
                <a:ext cx="130628" cy="130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DFBB6D0-0306-4E3F-AC8C-70E5694F85E2}"/>
                  </a:ext>
                </a:extLst>
              </p:cNvPr>
              <p:cNvSpPr/>
              <p:nvPr/>
            </p:nvSpPr>
            <p:spPr>
              <a:xfrm>
                <a:off x="7493726" y="2991395"/>
                <a:ext cx="130628" cy="130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68FCECE-3307-46F6-AC0B-F55BD4E348E6}"/>
                  </a:ext>
                </a:extLst>
              </p:cNvPr>
              <p:cNvSpPr/>
              <p:nvPr/>
            </p:nvSpPr>
            <p:spPr>
              <a:xfrm>
                <a:off x="5049388" y="3901440"/>
                <a:ext cx="130628" cy="130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DF4A50C-AEEF-4BA1-9FC2-1212EF639484}"/>
                  </a:ext>
                </a:extLst>
              </p:cNvPr>
              <p:cNvSpPr/>
              <p:nvPr/>
            </p:nvSpPr>
            <p:spPr>
              <a:xfrm>
                <a:off x="5882640" y="2394858"/>
                <a:ext cx="130628" cy="130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912AF63-637D-4990-A14B-1860F1D711FE}"/>
                  </a:ext>
                </a:extLst>
              </p:cNvPr>
              <p:cNvSpPr/>
              <p:nvPr/>
            </p:nvSpPr>
            <p:spPr>
              <a:xfrm>
                <a:off x="3095898" y="4602480"/>
                <a:ext cx="130628" cy="130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7F767AE-04D0-4F12-AD7F-7AF700E053E4}"/>
                </a:ext>
              </a:extLst>
            </p:cNvPr>
            <p:cNvGrpSpPr/>
            <p:nvPr/>
          </p:nvGrpSpPr>
          <p:grpSpPr>
            <a:xfrm>
              <a:off x="3278778" y="2856168"/>
              <a:ext cx="4798422" cy="2116182"/>
              <a:chOff x="3095898" y="1471749"/>
              <a:chExt cx="4798422" cy="3261359"/>
            </a:xfrm>
            <a:solidFill>
              <a:srgbClr val="FF0000"/>
            </a:solidFill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CEB92AC-5060-481F-9428-D8A035F91F37}"/>
                  </a:ext>
                </a:extLst>
              </p:cNvPr>
              <p:cNvSpPr/>
              <p:nvPr/>
            </p:nvSpPr>
            <p:spPr>
              <a:xfrm>
                <a:off x="6958149" y="2473235"/>
                <a:ext cx="130628" cy="130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D3A4871-27E3-4FA2-BFB5-1C78760167F3}"/>
                  </a:ext>
                </a:extLst>
              </p:cNvPr>
              <p:cNvSpPr/>
              <p:nvPr/>
            </p:nvSpPr>
            <p:spPr>
              <a:xfrm>
                <a:off x="6853646" y="1471749"/>
                <a:ext cx="130628" cy="130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A630C1D-22AD-4FD7-8AA1-2DB8E50BD857}"/>
                  </a:ext>
                </a:extLst>
              </p:cNvPr>
              <p:cNvSpPr/>
              <p:nvPr/>
            </p:nvSpPr>
            <p:spPr>
              <a:xfrm>
                <a:off x="4963886" y="2473235"/>
                <a:ext cx="118753" cy="130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0F78500-804A-48B6-A795-D7E92349B32B}"/>
                  </a:ext>
                </a:extLst>
              </p:cNvPr>
              <p:cNvSpPr/>
              <p:nvPr/>
            </p:nvSpPr>
            <p:spPr>
              <a:xfrm>
                <a:off x="6096000" y="3888377"/>
                <a:ext cx="130628" cy="130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7694454-9F58-4002-8859-9AA07ED0FA51}"/>
                  </a:ext>
                </a:extLst>
              </p:cNvPr>
              <p:cNvSpPr/>
              <p:nvPr/>
            </p:nvSpPr>
            <p:spPr>
              <a:xfrm>
                <a:off x="3914503" y="3609704"/>
                <a:ext cx="130628" cy="130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D7098C1-1AF4-4C11-A860-3BD14E332B90}"/>
                  </a:ext>
                </a:extLst>
              </p:cNvPr>
              <p:cNvSpPr/>
              <p:nvPr/>
            </p:nvSpPr>
            <p:spPr>
              <a:xfrm>
                <a:off x="3600994" y="2769327"/>
                <a:ext cx="130628" cy="130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A2E31F9-AB0D-45C3-B77E-0A9605D00A72}"/>
                  </a:ext>
                </a:extLst>
              </p:cNvPr>
              <p:cNvSpPr/>
              <p:nvPr/>
            </p:nvSpPr>
            <p:spPr>
              <a:xfrm>
                <a:off x="7763692" y="1545772"/>
                <a:ext cx="130628" cy="130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0A603D7-AAF9-4855-9F51-B59FAAB9B613}"/>
                  </a:ext>
                </a:extLst>
              </p:cNvPr>
              <p:cNvSpPr/>
              <p:nvPr/>
            </p:nvSpPr>
            <p:spPr>
              <a:xfrm>
                <a:off x="7493726" y="2991395"/>
                <a:ext cx="130628" cy="130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C5147A5-29C1-4EF7-9FED-8E48A86FC454}"/>
                  </a:ext>
                </a:extLst>
              </p:cNvPr>
              <p:cNvSpPr/>
              <p:nvPr/>
            </p:nvSpPr>
            <p:spPr>
              <a:xfrm>
                <a:off x="5049388" y="3901440"/>
                <a:ext cx="130628" cy="130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C5EA4E0-882E-414E-9FA5-0C4079DF9683}"/>
                  </a:ext>
                </a:extLst>
              </p:cNvPr>
              <p:cNvSpPr/>
              <p:nvPr/>
            </p:nvSpPr>
            <p:spPr>
              <a:xfrm>
                <a:off x="5882640" y="2394858"/>
                <a:ext cx="130628" cy="130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18874FB-84BA-4A79-BB97-3B0325B7FD05}"/>
                  </a:ext>
                </a:extLst>
              </p:cNvPr>
              <p:cNvSpPr/>
              <p:nvPr/>
            </p:nvSpPr>
            <p:spPr>
              <a:xfrm>
                <a:off x="3095898" y="4602480"/>
                <a:ext cx="130628" cy="130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7B5EA53-4B06-4D84-8B4C-4D6EDE84BC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0983" y="1637906"/>
              <a:ext cx="6653348" cy="3056707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0F670E8-1F3A-42EA-A319-000AB09AC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8799" y="2517816"/>
              <a:ext cx="6655532" cy="307036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97262A5-5202-40AD-87D3-F45D6FBF89F3}"/>
                </a:ext>
              </a:extLst>
            </p:cNvPr>
            <p:cNvSpPr/>
            <p:nvPr/>
          </p:nvSpPr>
          <p:spPr>
            <a:xfrm>
              <a:off x="1428205" y="3278001"/>
              <a:ext cx="990594" cy="2899954"/>
            </a:xfrm>
            <a:custGeom>
              <a:avLst/>
              <a:gdLst>
                <a:gd name="connsiteX0" fmla="*/ 984068 w 990594"/>
                <a:gd name="connsiteY0" fmla="*/ 0 h 2899954"/>
                <a:gd name="connsiteX1" fmla="*/ 844731 w 990594"/>
                <a:gd name="connsiteY1" fmla="*/ 557348 h 2899954"/>
                <a:gd name="connsiteX2" fmla="*/ 0 w 990594"/>
                <a:gd name="connsiteY2" fmla="*/ 1428206 h 2899954"/>
                <a:gd name="connsiteX3" fmla="*/ 844731 w 990594"/>
                <a:gd name="connsiteY3" fmla="*/ 2351314 h 2899954"/>
                <a:gd name="connsiteX4" fmla="*/ 975360 w 990594"/>
                <a:gd name="connsiteY4" fmla="*/ 2899954 h 289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594" h="2899954">
                  <a:moveTo>
                    <a:pt x="984068" y="0"/>
                  </a:moveTo>
                  <a:cubicBezTo>
                    <a:pt x="996405" y="159657"/>
                    <a:pt x="1008742" y="319314"/>
                    <a:pt x="844731" y="557348"/>
                  </a:cubicBezTo>
                  <a:cubicBezTo>
                    <a:pt x="680720" y="795382"/>
                    <a:pt x="0" y="1129212"/>
                    <a:pt x="0" y="1428206"/>
                  </a:cubicBezTo>
                  <a:cubicBezTo>
                    <a:pt x="0" y="1727200"/>
                    <a:pt x="682171" y="2106023"/>
                    <a:pt x="844731" y="2351314"/>
                  </a:cubicBezTo>
                  <a:cubicBezTo>
                    <a:pt x="1007291" y="2596605"/>
                    <a:pt x="991325" y="2748279"/>
                    <a:pt x="975360" y="2899954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0C8A261-FEA7-4996-BB6D-E7CF7F6B9770}"/>
              </a:ext>
            </a:extLst>
          </p:cNvPr>
          <p:cNvGrpSpPr/>
          <p:nvPr/>
        </p:nvGrpSpPr>
        <p:grpSpPr>
          <a:xfrm>
            <a:off x="8710264" y="1889375"/>
            <a:ext cx="817057" cy="519417"/>
            <a:chOff x="1430389" y="1419496"/>
            <a:chExt cx="7643942" cy="485938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15C92EF-BC25-48EC-ABB0-601885317CC8}"/>
                </a:ext>
              </a:extLst>
            </p:cNvPr>
            <p:cNvSpPr/>
            <p:nvPr/>
          </p:nvSpPr>
          <p:spPr>
            <a:xfrm>
              <a:off x="2420983" y="1419496"/>
              <a:ext cx="6644640" cy="48593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81EA4AB-62A2-4BD7-9369-BA48F824BA38}"/>
                </a:ext>
              </a:extLst>
            </p:cNvPr>
            <p:cNvGrpSpPr/>
            <p:nvPr/>
          </p:nvGrpSpPr>
          <p:grpSpPr>
            <a:xfrm rot="21003709">
              <a:off x="2334264" y="1732728"/>
              <a:ext cx="4798422" cy="2116182"/>
              <a:chOff x="3095898" y="1471749"/>
              <a:chExt cx="4798422" cy="3261359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EB3BA719-4D23-413F-87B6-E2176A4066A2}"/>
                  </a:ext>
                </a:extLst>
              </p:cNvPr>
              <p:cNvSpPr/>
              <p:nvPr/>
            </p:nvSpPr>
            <p:spPr>
              <a:xfrm>
                <a:off x="6958149" y="2473235"/>
                <a:ext cx="130628" cy="1306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9091AEE-47BA-4966-B5A3-54AEC208F165}"/>
                  </a:ext>
                </a:extLst>
              </p:cNvPr>
              <p:cNvSpPr/>
              <p:nvPr/>
            </p:nvSpPr>
            <p:spPr>
              <a:xfrm>
                <a:off x="6853646" y="1471749"/>
                <a:ext cx="130628" cy="1306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5A8AEDAD-0F68-4912-9AEE-274F3DCA76F8}"/>
                  </a:ext>
                </a:extLst>
              </p:cNvPr>
              <p:cNvSpPr/>
              <p:nvPr/>
            </p:nvSpPr>
            <p:spPr>
              <a:xfrm>
                <a:off x="4963886" y="2473235"/>
                <a:ext cx="118753" cy="1306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57172330-1DB0-4FD7-BA46-D0EBCE2F6977}"/>
                  </a:ext>
                </a:extLst>
              </p:cNvPr>
              <p:cNvSpPr/>
              <p:nvPr/>
            </p:nvSpPr>
            <p:spPr>
              <a:xfrm>
                <a:off x="6096000" y="3888377"/>
                <a:ext cx="130628" cy="1306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3F08B54-05C1-4AD4-9724-113DF2DAFD53}"/>
                  </a:ext>
                </a:extLst>
              </p:cNvPr>
              <p:cNvSpPr/>
              <p:nvPr/>
            </p:nvSpPr>
            <p:spPr>
              <a:xfrm>
                <a:off x="3914503" y="3609704"/>
                <a:ext cx="130628" cy="1306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AFFA3681-38A6-476A-AE7F-05CBB1EFA482}"/>
                  </a:ext>
                </a:extLst>
              </p:cNvPr>
              <p:cNvSpPr/>
              <p:nvPr/>
            </p:nvSpPr>
            <p:spPr>
              <a:xfrm>
                <a:off x="3600994" y="2769327"/>
                <a:ext cx="130628" cy="1306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06331283-CD64-4977-B32F-0C4F1AF87DBD}"/>
                  </a:ext>
                </a:extLst>
              </p:cNvPr>
              <p:cNvSpPr/>
              <p:nvPr/>
            </p:nvSpPr>
            <p:spPr>
              <a:xfrm>
                <a:off x="7763692" y="1545772"/>
                <a:ext cx="130628" cy="1306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97030FBE-C729-4EDD-AF52-1CD6D3336A39}"/>
                  </a:ext>
                </a:extLst>
              </p:cNvPr>
              <p:cNvSpPr/>
              <p:nvPr/>
            </p:nvSpPr>
            <p:spPr>
              <a:xfrm>
                <a:off x="7493726" y="2991395"/>
                <a:ext cx="130628" cy="1306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35420D2-839D-45E7-9A91-A8C919FE1E7D}"/>
                  </a:ext>
                </a:extLst>
              </p:cNvPr>
              <p:cNvSpPr/>
              <p:nvPr/>
            </p:nvSpPr>
            <p:spPr>
              <a:xfrm>
                <a:off x="5049388" y="3901440"/>
                <a:ext cx="130628" cy="1306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2428D36E-F9B3-40A5-961E-83EB0D981EAF}"/>
                  </a:ext>
                </a:extLst>
              </p:cNvPr>
              <p:cNvSpPr/>
              <p:nvPr/>
            </p:nvSpPr>
            <p:spPr>
              <a:xfrm>
                <a:off x="5882640" y="2394858"/>
                <a:ext cx="130628" cy="1306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F86161D-23D3-4227-9A83-1AD51F9A4D20}"/>
                  </a:ext>
                </a:extLst>
              </p:cNvPr>
              <p:cNvSpPr/>
              <p:nvPr/>
            </p:nvSpPr>
            <p:spPr>
              <a:xfrm>
                <a:off x="3095898" y="4602480"/>
                <a:ext cx="130628" cy="1306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C113DC6-CE03-4B3E-9B00-86C9FB03B9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8881" y="1430966"/>
              <a:ext cx="4498717" cy="2433921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FFC0DE-1F58-42A4-9C33-9E93AAF421B3}"/>
                </a:ext>
              </a:extLst>
            </p:cNvPr>
            <p:cNvGrpSpPr/>
            <p:nvPr/>
          </p:nvGrpSpPr>
          <p:grpSpPr>
            <a:xfrm>
              <a:off x="3344092" y="2032581"/>
              <a:ext cx="4798422" cy="2116182"/>
              <a:chOff x="3095898" y="1471749"/>
              <a:chExt cx="4798422" cy="3261359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1837183-56A1-4A4D-B47B-5FCD8F6D3BC7}"/>
                  </a:ext>
                </a:extLst>
              </p:cNvPr>
              <p:cNvSpPr/>
              <p:nvPr/>
            </p:nvSpPr>
            <p:spPr>
              <a:xfrm>
                <a:off x="6958149" y="2473235"/>
                <a:ext cx="130628" cy="130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4A2F261-164E-4899-AC2B-A1D5233B4B16}"/>
                  </a:ext>
                </a:extLst>
              </p:cNvPr>
              <p:cNvSpPr/>
              <p:nvPr/>
            </p:nvSpPr>
            <p:spPr>
              <a:xfrm>
                <a:off x="6853646" y="1471749"/>
                <a:ext cx="130628" cy="130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AB49D10-3136-4EED-817C-7AFBB9A7B1B6}"/>
                  </a:ext>
                </a:extLst>
              </p:cNvPr>
              <p:cNvSpPr/>
              <p:nvPr/>
            </p:nvSpPr>
            <p:spPr>
              <a:xfrm>
                <a:off x="4963886" y="2473235"/>
                <a:ext cx="118753" cy="130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937E1850-B63F-45AB-B0C8-417054C9FE9C}"/>
                  </a:ext>
                </a:extLst>
              </p:cNvPr>
              <p:cNvSpPr/>
              <p:nvPr/>
            </p:nvSpPr>
            <p:spPr>
              <a:xfrm>
                <a:off x="6096000" y="3888377"/>
                <a:ext cx="130628" cy="130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E66FEF6-97E3-400D-A29B-80D0BF91D6CA}"/>
                  </a:ext>
                </a:extLst>
              </p:cNvPr>
              <p:cNvSpPr/>
              <p:nvPr/>
            </p:nvSpPr>
            <p:spPr>
              <a:xfrm>
                <a:off x="3914503" y="3609704"/>
                <a:ext cx="130628" cy="130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477BE98-25B4-4DD1-ABF0-08D662CC2496}"/>
                  </a:ext>
                </a:extLst>
              </p:cNvPr>
              <p:cNvSpPr/>
              <p:nvPr/>
            </p:nvSpPr>
            <p:spPr>
              <a:xfrm>
                <a:off x="3600994" y="2769327"/>
                <a:ext cx="130628" cy="130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EF8AA86-C6E2-4B97-8726-F6D81A9A7B60}"/>
                  </a:ext>
                </a:extLst>
              </p:cNvPr>
              <p:cNvSpPr/>
              <p:nvPr/>
            </p:nvSpPr>
            <p:spPr>
              <a:xfrm>
                <a:off x="7763692" y="1545772"/>
                <a:ext cx="130628" cy="130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32C17788-7852-4C01-ACF4-C47B45FC0CD4}"/>
                  </a:ext>
                </a:extLst>
              </p:cNvPr>
              <p:cNvSpPr/>
              <p:nvPr/>
            </p:nvSpPr>
            <p:spPr>
              <a:xfrm>
                <a:off x="7493726" y="2991395"/>
                <a:ext cx="130628" cy="130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A53AAAD-F2F5-4B01-B994-153A09284F4A}"/>
                  </a:ext>
                </a:extLst>
              </p:cNvPr>
              <p:cNvSpPr/>
              <p:nvPr/>
            </p:nvSpPr>
            <p:spPr>
              <a:xfrm>
                <a:off x="5049388" y="3901440"/>
                <a:ext cx="130628" cy="130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4DF58D80-23D9-4D0B-A779-8182F479B569}"/>
                  </a:ext>
                </a:extLst>
              </p:cNvPr>
              <p:cNvSpPr/>
              <p:nvPr/>
            </p:nvSpPr>
            <p:spPr>
              <a:xfrm>
                <a:off x="5882640" y="2394858"/>
                <a:ext cx="130628" cy="130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69F891A5-9AA4-468A-91A7-F28C584365C1}"/>
                  </a:ext>
                </a:extLst>
              </p:cNvPr>
              <p:cNvSpPr/>
              <p:nvPr/>
            </p:nvSpPr>
            <p:spPr>
              <a:xfrm>
                <a:off x="3095898" y="4602480"/>
                <a:ext cx="130628" cy="130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AEC5077-877B-4AE0-B272-F14D6B6A5612}"/>
                </a:ext>
              </a:extLst>
            </p:cNvPr>
            <p:cNvGrpSpPr/>
            <p:nvPr/>
          </p:nvGrpSpPr>
          <p:grpSpPr>
            <a:xfrm rot="1146331">
              <a:off x="2532845" y="3416230"/>
              <a:ext cx="4798422" cy="2116182"/>
              <a:chOff x="3095898" y="1471749"/>
              <a:chExt cx="4798422" cy="3261359"/>
            </a:xfrm>
            <a:solidFill>
              <a:srgbClr val="FF0000"/>
            </a:solidFill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9901764-66EE-4592-9EE4-AF2A2189FC7C}"/>
                  </a:ext>
                </a:extLst>
              </p:cNvPr>
              <p:cNvSpPr/>
              <p:nvPr/>
            </p:nvSpPr>
            <p:spPr>
              <a:xfrm>
                <a:off x="6958149" y="2473235"/>
                <a:ext cx="130628" cy="130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6CF5A53-16F6-451C-9236-19470706FF43}"/>
                  </a:ext>
                </a:extLst>
              </p:cNvPr>
              <p:cNvSpPr/>
              <p:nvPr/>
            </p:nvSpPr>
            <p:spPr>
              <a:xfrm>
                <a:off x="6853646" y="1471749"/>
                <a:ext cx="130628" cy="130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224C9F69-FD30-45FF-A45D-F97AB79FB3A3}"/>
                  </a:ext>
                </a:extLst>
              </p:cNvPr>
              <p:cNvSpPr/>
              <p:nvPr/>
            </p:nvSpPr>
            <p:spPr>
              <a:xfrm>
                <a:off x="4963886" y="2473235"/>
                <a:ext cx="118753" cy="130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CA4B194E-9D3C-4081-8188-FB8A14CA195E}"/>
                  </a:ext>
                </a:extLst>
              </p:cNvPr>
              <p:cNvSpPr/>
              <p:nvPr/>
            </p:nvSpPr>
            <p:spPr>
              <a:xfrm>
                <a:off x="6096000" y="3888377"/>
                <a:ext cx="130628" cy="130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A04CC24-42E9-41C1-8ABF-869EB2B85038}"/>
                  </a:ext>
                </a:extLst>
              </p:cNvPr>
              <p:cNvSpPr/>
              <p:nvPr/>
            </p:nvSpPr>
            <p:spPr>
              <a:xfrm>
                <a:off x="3914503" y="3609704"/>
                <a:ext cx="130628" cy="130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767DDF44-8416-4C8B-9E87-7FC5F14EDD65}"/>
                  </a:ext>
                </a:extLst>
              </p:cNvPr>
              <p:cNvSpPr/>
              <p:nvPr/>
            </p:nvSpPr>
            <p:spPr>
              <a:xfrm>
                <a:off x="3600994" y="2769327"/>
                <a:ext cx="130628" cy="130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31890351-A11E-44EB-BC42-FDD1A7229C8F}"/>
                  </a:ext>
                </a:extLst>
              </p:cNvPr>
              <p:cNvSpPr/>
              <p:nvPr/>
            </p:nvSpPr>
            <p:spPr>
              <a:xfrm>
                <a:off x="7763692" y="1545772"/>
                <a:ext cx="130628" cy="130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1A7DEB5-2B9C-43C5-85C0-582160972267}"/>
                  </a:ext>
                </a:extLst>
              </p:cNvPr>
              <p:cNvSpPr/>
              <p:nvPr/>
            </p:nvSpPr>
            <p:spPr>
              <a:xfrm>
                <a:off x="7493726" y="2991395"/>
                <a:ext cx="130628" cy="130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CFD3A05-D41C-4F0E-9AC4-01ECD61DF375}"/>
                  </a:ext>
                </a:extLst>
              </p:cNvPr>
              <p:cNvSpPr/>
              <p:nvPr/>
            </p:nvSpPr>
            <p:spPr>
              <a:xfrm>
                <a:off x="5049388" y="3901440"/>
                <a:ext cx="130628" cy="130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C3ED8903-EB6D-4EE0-BDC4-844B2B7EAAF9}"/>
                  </a:ext>
                </a:extLst>
              </p:cNvPr>
              <p:cNvSpPr/>
              <p:nvPr/>
            </p:nvSpPr>
            <p:spPr>
              <a:xfrm>
                <a:off x="5882640" y="2394858"/>
                <a:ext cx="130628" cy="130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067BA38-F0AE-439B-A069-F1F28E62E129}"/>
                  </a:ext>
                </a:extLst>
              </p:cNvPr>
              <p:cNvSpPr/>
              <p:nvPr/>
            </p:nvSpPr>
            <p:spPr>
              <a:xfrm>
                <a:off x="3095898" y="4602480"/>
                <a:ext cx="130628" cy="1306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0272A34-A1FF-47EA-AC1E-58ECFF3CC7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0983" y="1637906"/>
              <a:ext cx="6653348" cy="3056707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0519C80-5EF6-492E-A05E-989E7CF4CC61}"/>
                </a:ext>
              </a:extLst>
            </p:cNvPr>
            <p:cNvCxnSpPr>
              <a:cxnSpLocks/>
            </p:cNvCxnSpPr>
            <p:nvPr/>
          </p:nvCxnSpPr>
          <p:spPr>
            <a:xfrm>
              <a:off x="2394265" y="4148763"/>
              <a:ext cx="6680066" cy="90608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4B14F33-BAB4-4FBF-8188-E0DE83B001AE}"/>
                </a:ext>
              </a:extLst>
            </p:cNvPr>
            <p:cNvSpPr/>
            <p:nvPr/>
          </p:nvSpPr>
          <p:spPr>
            <a:xfrm>
              <a:off x="1430389" y="3271197"/>
              <a:ext cx="990594" cy="1915122"/>
            </a:xfrm>
            <a:custGeom>
              <a:avLst/>
              <a:gdLst>
                <a:gd name="connsiteX0" fmla="*/ 984068 w 990594"/>
                <a:gd name="connsiteY0" fmla="*/ 0 h 2899954"/>
                <a:gd name="connsiteX1" fmla="*/ 844731 w 990594"/>
                <a:gd name="connsiteY1" fmla="*/ 557348 h 2899954"/>
                <a:gd name="connsiteX2" fmla="*/ 0 w 990594"/>
                <a:gd name="connsiteY2" fmla="*/ 1428206 h 2899954"/>
                <a:gd name="connsiteX3" fmla="*/ 844731 w 990594"/>
                <a:gd name="connsiteY3" fmla="*/ 2351314 h 2899954"/>
                <a:gd name="connsiteX4" fmla="*/ 975360 w 990594"/>
                <a:gd name="connsiteY4" fmla="*/ 2899954 h 289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594" h="2899954">
                  <a:moveTo>
                    <a:pt x="984068" y="0"/>
                  </a:moveTo>
                  <a:cubicBezTo>
                    <a:pt x="996405" y="159657"/>
                    <a:pt x="1008742" y="319314"/>
                    <a:pt x="844731" y="557348"/>
                  </a:cubicBezTo>
                  <a:cubicBezTo>
                    <a:pt x="680720" y="795382"/>
                    <a:pt x="0" y="1129212"/>
                    <a:pt x="0" y="1428206"/>
                  </a:cubicBezTo>
                  <a:cubicBezTo>
                    <a:pt x="0" y="1727200"/>
                    <a:pt x="682171" y="2106023"/>
                    <a:pt x="844731" y="2351314"/>
                  </a:cubicBezTo>
                  <a:cubicBezTo>
                    <a:pt x="1007291" y="2596605"/>
                    <a:pt x="991325" y="2748279"/>
                    <a:pt x="975360" y="2899954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BD85753-E180-4FE2-B348-08575C1DEEE9}"/>
              </a:ext>
            </a:extLst>
          </p:cNvPr>
          <p:cNvGrpSpPr/>
          <p:nvPr/>
        </p:nvGrpSpPr>
        <p:grpSpPr>
          <a:xfrm>
            <a:off x="8805212" y="1266853"/>
            <a:ext cx="695856" cy="519416"/>
            <a:chOff x="2420983" y="1062446"/>
            <a:chExt cx="6653348" cy="3988526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3221495-F6E4-4558-976C-79B6C5192D05}"/>
                </a:ext>
              </a:extLst>
            </p:cNvPr>
            <p:cNvSpPr/>
            <p:nvPr/>
          </p:nvSpPr>
          <p:spPr>
            <a:xfrm>
              <a:off x="2420983" y="1062446"/>
              <a:ext cx="6644640" cy="39885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8756A61-B8CC-4ED8-9F47-CC854B63A6A2}"/>
                </a:ext>
              </a:extLst>
            </p:cNvPr>
            <p:cNvSpPr/>
            <p:nvPr/>
          </p:nvSpPr>
          <p:spPr>
            <a:xfrm>
              <a:off x="6958149" y="2473235"/>
              <a:ext cx="130628" cy="130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2FED72F-514B-4B71-9BE8-82288EA3F352}"/>
                </a:ext>
              </a:extLst>
            </p:cNvPr>
            <p:cNvSpPr/>
            <p:nvPr/>
          </p:nvSpPr>
          <p:spPr>
            <a:xfrm>
              <a:off x="6853646" y="1471749"/>
              <a:ext cx="130628" cy="130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9904395-1703-432F-8861-934FFDE630E9}"/>
                </a:ext>
              </a:extLst>
            </p:cNvPr>
            <p:cNvSpPr/>
            <p:nvPr/>
          </p:nvSpPr>
          <p:spPr>
            <a:xfrm>
              <a:off x="4963886" y="2473235"/>
              <a:ext cx="118753" cy="130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FF5FE7F-728C-4950-BF52-6B2562E8B1CA}"/>
                </a:ext>
              </a:extLst>
            </p:cNvPr>
            <p:cNvSpPr/>
            <p:nvPr/>
          </p:nvSpPr>
          <p:spPr>
            <a:xfrm>
              <a:off x="6096000" y="3888377"/>
              <a:ext cx="130628" cy="130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94A2E3E2-7C29-4424-ADFB-9C7B41268421}"/>
                </a:ext>
              </a:extLst>
            </p:cNvPr>
            <p:cNvSpPr/>
            <p:nvPr/>
          </p:nvSpPr>
          <p:spPr>
            <a:xfrm>
              <a:off x="3914503" y="3609704"/>
              <a:ext cx="130628" cy="130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9EB9384-08B3-4C8F-B101-4C9A3FA9B437}"/>
                </a:ext>
              </a:extLst>
            </p:cNvPr>
            <p:cNvSpPr/>
            <p:nvPr/>
          </p:nvSpPr>
          <p:spPr>
            <a:xfrm>
              <a:off x="3600994" y="2769327"/>
              <a:ext cx="130628" cy="130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E142750-3BB9-4D12-B937-3D28B6279B37}"/>
                </a:ext>
              </a:extLst>
            </p:cNvPr>
            <p:cNvSpPr/>
            <p:nvPr/>
          </p:nvSpPr>
          <p:spPr>
            <a:xfrm>
              <a:off x="7763692" y="1545772"/>
              <a:ext cx="130628" cy="130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20E23BA-D1AE-4EAC-A0C3-09BFC7ECBE05}"/>
                </a:ext>
              </a:extLst>
            </p:cNvPr>
            <p:cNvSpPr/>
            <p:nvPr/>
          </p:nvSpPr>
          <p:spPr>
            <a:xfrm>
              <a:off x="7493726" y="2991395"/>
              <a:ext cx="130628" cy="130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D4B9689-D3F6-4658-92AD-E574CD59E246}"/>
                </a:ext>
              </a:extLst>
            </p:cNvPr>
            <p:cNvSpPr/>
            <p:nvPr/>
          </p:nvSpPr>
          <p:spPr>
            <a:xfrm>
              <a:off x="5049388" y="3901440"/>
              <a:ext cx="130628" cy="130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78FB55B-5254-4D5B-A42E-E1B40EF64BDB}"/>
                </a:ext>
              </a:extLst>
            </p:cNvPr>
            <p:cNvSpPr/>
            <p:nvPr/>
          </p:nvSpPr>
          <p:spPr>
            <a:xfrm>
              <a:off x="5882640" y="2394858"/>
              <a:ext cx="130628" cy="130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785D25D-4BDD-419F-A831-CFDD1E73D658}"/>
                </a:ext>
              </a:extLst>
            </p:cNvPr>
            <p:cNvSpPr/>
            <p:nvPr/>
          </p:nvSpPr>
          <p:spPr>
            <a:xfrm>
              <a:off x="3095898" y="4602480"/>
              <a:ext cx="130628" cy="130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0C6F76C-CE0F-4931-AE0C-C78DCC327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0983" y="1471750"/>
              <a:ext cx="6653348" cy="3056707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C65460F7-44FE-4769-A6EF-0042E48EE9D5}"/>
              </a:ext>
            </a:extLst>
          </p:cNvPr>
          <p:cNvSpPr txBox="1"/>
          <p:nvPr/>
        </p:nvSpPr>
        <p:spPr>
          <a:xfrm>
            <a:off x="4196604" y="-51229"/>
            <a:ext cx="40864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*very* lay explanations help them understand the flow of the course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0F27A88-FBD7-4EB2-9E96-EAB9E1DCE8A0}"/>
              </a:ext>
            </a:extLst>
          </p:cNvPr>
          <p:cNvCxnSpPr>
            <a:cxnSpLocks/>
          </p:cNvCxnSpPr>
          <p:nvPr/>
        </p:nvCxnSpPr>
        <p:spPr>
          <a:xfrm>
            <a:off x="6620450" y="546474"/>
            <a:ext cx="0" cy="5457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704D36A-125E-4E0F-98EE-390FE8BA78E3}"/>
              </a:ext>
            </a:extLst>
          </p:cNvPr>
          <p:cNvSpPr txBox="1"/>
          <p:nvPr/>
        </p:nvSpPr>
        <p:spPr>
          <a:xfrm>
            <a:off x="8619436" y="1123"/>
            <a:ext cx="40864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If possible, provide papers showing applications in relevant research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F0EAEC8-75CF-4EE5-98E0-DDEDBACA2ECF}"/>
              </a:ext>
            </a:extLst>
          </p:cNvPr>
          <p:cNvCxnSpPr>
            <a:cxnSpLocks/>
          </p:cNvCxnSpPr>
          <p:nvPr/>
        </p:nvCxnSpPr>
        <p:spPr>
          <a:xfrm>
            <a:off x="10574383" y="646331"/>
            <a:ext cx="347617" cy="51360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244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256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Josiah King</dc:creator>
  <cp:lastModifiedBy>Josiah King</cp:lastModifiedBy>
  <cp:revision>9</cp:revision>
  <dcterms:created xsi:type="dcterms:W3CDTF">2025-02-09T10:38:15Z</dcterms:created>
  <dcterms:modified xsi:type="dcterms:W3CDTF">2025-02-09T12:41:10Z</dcterms:modified>
</cp:coreProperties>
</file>