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C3B3F99-ADCA-8F56-F64F-7B67AF23A01C}" name="Daisy Bao" initials="DB" userId="S::s1932050@ed.ac.uk::24adcc46-8e10-4d57-b14f-47d6fa482ac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862"/>
    <a:srgbClr val="DBA15C"/>
    <a:srgbClr val="94BA95"/>
    <a:srgbClr val="28968E"/>
    <a:srgbClr val="21676D"/>
    <a:srgbClr val="E23C54"/>
    <a:srgbClr val="FFFFFF"/>
    <a:srgbClr val="ACD9D6"/>
    <a:srgbClr val="E5E5E5"/>
    <a:srgbClr val="D8B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871FC-70CA-489F-B25F-D56EA6D48E9F}" v="3" dt="2024-07-22T08:28:29.054"/>
    <p1510:client id="{71DD3FB5-848B-4C9C-D3B7-B7755ECA29A4}" v="614" dt="2024-07-22T12:56:34.801"/>
    <p1510:client id="{9BF40557-4D33-41E3-9506-7DE160C6F551}" v="61" dt="2024-07-22T12:37:55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A2BEC-D740-4672-8ADA-DDD9EA53F643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19013-BE20-4906-BE30-345A68FD3B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133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4635-C4A3-EE59-BB52-FE66E1002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EC59A-AE9A-56C2-A000-91B2626D0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74E5-486E-3461-CC78-DE98D3B3D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C6D-DBA3-4D60-AAA6-427A9E4A4145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CE907-0090-53F1-823B-644AC353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34794-FC54-CACF-298E-8C539058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0BF-A7A9-4BB5-A76D-E149E19BC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93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18F9-C4C1-5231-3CF0-D2176B51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E6522-78A5-9601-DC4D-21E9654AE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0393-BCDD-8216-A057-E0D2A6A1E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C6D-DBA3-4D60-AAA6-427A9E4A4145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A0FBE-7374-A1CF-51C7-7703C017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53717-8E25-2502-1BCD-4FA2AF368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0BF-A7A9-4BB5-A76D-E149E19BC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08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F176C8-4D2B-602D-D2A6-5F48513D29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554B12-E275-B1C7-2A65-A783694FF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0EE5-1074-29C4-A67F-78C6CA15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C6D-DBA3-4D60-AAA6-427A9E4A4145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3CE5-3E86-3421-07CF-2A5044AE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AB7FE-D789-3D2E-72F4-7F0106E8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0BF-A7A9-4BB5-A76D-E149E19BC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83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F688-6E7C-2AB7-86F3-BB02925A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50497-3419-FFBC-1FEF-C1E9EE0F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7FC4-A1A1-D1EB-FC84-85DBA46F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C6D-DBA3-4D60-AAA6-427A9E4A4145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A336-B72F-DF43-9D48-DF098AE8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AC806-843E-33BB-8A36-2558CE0D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0BF-A7A9-4BB5-A76D-E149E19BC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6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D4E9-7E3C-C568-2F00-F01B4582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3A9E7-5DAD-FCD1-776B-B7C2310A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5E37-8090-EC7A-8357-9FD2B629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C6D-DBA3-4D60-AAA6-427A9E4A4145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3821D-5C85-D819-BF49-A9AA23BB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0D590-7B8F-EBD7-97A6-991570A2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0BF-A7A9-4BB5-A76D-E149E19BC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96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A793-6577-3CBC-75F8-7A09BC22E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46B52-5F59-BF85-F686-5E9F3EE3A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A0298-562D-D8E7-C344-DF41F4859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D07B0-42DF-5A43-92FA-AFE84541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C6D-DBA3-4D60-AAA6-427A9E4A4145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98DFE-49EA-17F9-5E51-EF1813939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20A13-3852-E0C6-0332-20348C9F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0BF-A7A9-4BB5-A76D-E149E19BC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659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FDCBE-1449-55CA-0B53-5F4484C9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F10EA-FCD5-981C-F8C8-E9B11ABF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4414F-7596-2844-5916-BF35CF981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09A7AB-5C90-DD79-DAF4-C1D1828DB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9E5AE-E914-A86F-CE5C-C7CDFEE2F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7C5C0-0514-4087-C5B8-12A27EC94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C6D-DBA3-4D60-AAA6-427A9E4A4145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1FE0D8-43F7-F1F6-DC4D-F1F90AE3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B4596-D515-B1B7-E667-D09C1DE1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0BF-A7A9-4BB5-A76D-E149E19BC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19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ACC8-72C4-3B1B-F290-CAF7C2F5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1A44F-7B04-CF88-155A-5E258BF7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C6D-DBA3-4D60-AAA6-427A9E4A4145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683DD-3995-8E8D-5240-AA5B9B2B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3B58D-F5D7-E140-5C1D-E2E89864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0BF-A7A9-4BB5-A76D-E149E19BC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99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CE6AC-FC71-1525-2BA7-6B557618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C6D-DBA3-4D60-AAA6-427A9E4A4145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206AED-118D-0A9E-4636-FC40633BF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F5E98-1F5D-1E5D-85D0-58737E7F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0BF-A7A9-4BB5-A76D-E149E19BC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24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CB81-FF26-7F00-A5B0-3CC266A2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9DD9-C858-7E30-756D-3D13F6FB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737AA-6BD1-ED4D-EB99-54F218D57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DB773-BB77-EDBD-488F-3529F4BC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C6D-DBA3-4D60-AAA6-427A9E4A4145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05655-CF79-945A-23CA-D6565D33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BC5D7-855F-C8C3-F46C-85358693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0BF-A7A9-4BB5-A76D-E149E19BC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587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EDC7-C3A7-469E-C164-D72AA232D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271BC-F9A9-96FB-D1A2-36975FA26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12CA7-3B89-7677-9A5E-DF403322F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F20BA-18D4-9422-5457-80858CB8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EC6D-DBA3-4D60-AAA6-427A9E4A4145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7A512-332A-2788-9E9F-6A05A355A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5710C-B815-E931-8CC5-1F410DA4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090BF-A7A9-4BB5-A76D-E149E19BC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4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B3FFE-43DF-6166-F759-78DF0D3F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E255B-EC4B-CB2D-55F1-8CA26E4E4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DCD5-BC01-D810-D842-574E51F97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7EC6D-DBA3-4D60-AAA6-427A9E4A4145}" type="datetimeFigureOut">
              <a:rPr lang="en-GB" smtClean="0"/>
              <a:t>22/07/2024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57B12-4429-4700-4F01-DC5DA43BD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4791C-695E-E880-2495-A5F0144CC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090BF-A7A9-4BB5-A76D-E149E19BC0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65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43386BE-0B8E-8742-38D3-84CE43B4E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This Week</a:t>
            </a:r>
            <a:endParaRPr lang="en-US" sz="40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95A5CCA-2C2E-8D9D-8025-EFF47AC7F42B}"/>
              </a:ext>
            </a:extLst>
          </p:cNvPr>
          <p:cNvSpPr>
            <a:spLocks/>
          </p:cNvSpPr>
          <p:nvPr/>
        </p:nvSpPr>
        <p:spPr>
          <a:xfrm>
            <a:off x="841248" y="1817251"/>
            <a:ext cx="4591564" cy="4287480"/>
          </a:xfrm>
          <a:prstGeom prst="rect">
            <a:avLst/>
          </a:prstGeom>
        </p:spPr>
        <p:txBody>
          <a:bodyPr/>
          <a:lstStyle/>
          <a:p>
            <a:pPr defTabSz="713232">
              <a:spcAft>
                <a:spcPts val="1800"/>
              </a:spcAft>
            </a:pPr>
            <a:r>
              <a:rPr lang="en-US" sz="2800" dirty="0">
                <a:solidFill>
                  <a:schemeClr val="accent2"/>
                </a:solidFill>
              </a:rPr>
              <a:t>Tasks</a:t>
            </a:r>
            <a:endParaRPr lang="en-US" sz="2800" kern="12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  <a:p>
            <a:pPr marL="285750" indent="-285750" defTabSz="713232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Attend [SESSION DETAILS]</a:t>
            </a:r>
          </a:p>
          <a:p>
            <a:pPr marL="285750" indent="-285750" defTabSz="713232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Read [READING DETAILS]</a:t>
            </a:r>
          </a:p>
          <a:p>
            <a:pPr marL="285750" indent="-285750" defTabSz="713232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Complete [ASSESSMENT DETAILS] by [DUE DATE]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10584E5-7441-5C95-C6C9-82F95672175A}"/>
              </a:ext>
            </a:extLst>
          </p:cNvPr>
          <p:cNvSpPr>
            <a:spLocks/>
          </p:cNvSpPr>
          <p:nvPr/>
        </p:nvSpPr>
        <p:spPr>
          <a:xfrm>
            <a:off x="6094476" y="1817250"/>
            <a:ext cx="5253228" cy="4825288"/>
          </a:xfrm>
          <a:prstGeom prst="rect">
            <a:avLst/>
          </a:prstGeom>
        </p:spPr>
        <p:txBody>
          <a:bodyPr/>
          <a:lstStyle/>
          <a:p>
            <a:pPr defTabSz="713232">
              <a:spcAft>
                <a:spcPts val="600"/>
              </a:spcAft>
            </a:pPr>
            <a:r>
              <a:rPr lang="en-US" sz="2800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Opportunities for support</a:t>
            </a:r>
            <a:endParaRPr lang="en-US" sz="1600" dirty="0">
              <a:solidFill>
                <a:schemeClr val="accent2"/>
              </a:solidFill>
            </a:endParaRPr>
          </a:p>
          <a:p>
            <a:pPr defTabSz="713232">
              <a:spcAft>
                <a:spcPts val="600"/>
              </a:spcAft>
            </a:pPr>
            <a:r>
              <a:rPr lang="en-US" b="1" dirty="0"/>
              <a:t>Support on the course/module content</a:t>
            </a:r>
          </a:p>
          <a:p>
            <a:pPr indent="-285750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Office hours: [DETAILS]</a:t>
            </a:r>
          </a:p>
          <a:p>
            <a:pPr indent="-285750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Discussion forum: [DETAILS]</a:t>
            </a:r>
            <a:endParaRPr lang="en-US" b="1" dirty="0"/>
          </a:p>
          <a:p>
            <a:pPr defTabSz="713232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General academic advice about your time in university</a:t>
            </a:r>
          </a:p>
          <a:p>
            <a:pPr marL="285750" indent="-285750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[Personal Tutor/Academic Advisor DETAILS]</a:t>
            </a:r>
            <a:endParaRPr lang="en-US" b="1" dirty="0"/>
          </a:p>
          <a:p>
            <a:pPr defTabSz="713232">
              <a:spcBef>
                <a:spcPts val="1200"/>
              </a:spcBef>
              <a:spcAft>
                <a:spcPts val="600"/>
              </a:spcAft>
            </a:pPr>
            <a:r>
              <a:rPr lang="en-US" b="1" dirty="0"/>
              <a:t>Wellbeing advice</a:t>
            </a:r>
          </a:p>
          <a:p>
            <a:pPr marL="285750" indent="-285750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[Wellbeing advisor]</a:t>
            </a:r>
          </a:p>
          <a:p>
            <a:pPr marL="285750" indent="-285750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[Listening service]</a:t>
            </a:r>
          </a:p>
          <a:p>
            <a:pPr marL="285750" indent="-285750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[Counselling service]</a:t>
            </a:r>
          </a:p>
          <a:p>
            <a:pPr marL="285750" indent="-285750" defTabSz="713232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[Other – please add details]</a:t>
            </a:r>
          </a:p>
        </p:txBody>
      </p:sp>
      <p:pic>
        <p:nvPicPr>
          <p:cNvPr id="21" name="Graphic 20" descr="Clipboard Ticked with solid fill">
            <a:extLst>
              <a:ext uri="{FF2B5EF4-FFF2-40B4-BE49-F238E27FC236}">
                <a16:creationId xmlns:a16="http://schemas.microsoft.com/office/drawing/2014/main" id="{301CC583-A55D-4D43-64C4-BCC61A7FA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7351" y="1817250"/>
            <a:ext cx="675461" cy="675461"/>
          </a:xfrm>
          <a:prstGeom prst="rect">
            <a:avLst/>
          </a:prstGeom>
        </p:spPr>
      </p:pic>
      <p:pic>
        <p:nvPicPr>
          <p:cNvPr id="24" name="Graphic 23" descr="Open hand with solid fill">
            <a:extLst>
              <a:ext uri="{FF2B5EF4-FFF2-40B4-BE49-F238E27FC236}">
                <a16:creationId xmlns:a16="http://schemas.microsoft.com/office/drawing/2014/main" id="{BFB6FE3A-DC1E-1100-3259-F174D48423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96" y="1746202"/>
            <a:ext cx="822960" cy="8229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6BF252-1547-8285-85DF-1029A553D741}"/>
              </a:ext>
            </a:extLst>
          </p:cNvPr>
          <p:cNvSpPr txBox="1"/>
          <p:nvPr/>
        </p:nvSpPr>
        <p:spPr>
          <a:xfrm>
            <a:off x="4309242" y="688435"/>
            <a:ext cx="387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Edit as appropriate for your course!</a:t>
            </a:r>
          </a:p>
        </p:txBody>
      </p:sp>
    </p:spTree>
    <p:extLst>
      <p:ext uri="{BB962C8B-B14F-4D97-AF65-F5344CB8AC3E}">
        <p14:creationId xmlns:p14="http://schemas.microsoft.com/office/powerpoint/2010/main" val="421424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89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xiuxiu bao</dc:creator>
  <cp:lastModifiedBy>Josiah King</cp:lastModifiedBy>
  <cp:revision>183</cp:revision>
  <dcterms:created xsi:type="dcterms:W3CDTF">2024-07-21T14:50:59Z</dcterms:created>
  <dcterms:modified xsi:type="dcterms:W3CDTF">2024-07-22T13:03:39Z</dcterms:modified>
</cp:coreProperties>
</file>