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6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0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0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2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2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46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26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0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60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7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3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06DF5-5191-4BBE-9F76-368288054EDA}" type="datetimeFigureOut">
              <a:rPr lang="en-GB" smtClean="0"/>
              <a:t>22/06/2022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C4D53-D152-4D15-AC2E-656BA7A3E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0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6"/>
          <p:cNvSpPr>
            <a:spLocks/>
          </p:cNvSpPr>
          <p:nvPr/>
        </p:nvSpPr>
        <p:spPr bwMode="auto">
          <a:xfrm>
            <a:off x="3153719" y="297923"/>
            <a:ext cx="4368504" cy="2522777"/>
          </a:xfrm>
          <a:custGeom>
            <a:avLst/>
            <a:gdLst>
              <a:gd name="T0" fmla="*/ 7 w 678"/>
              <a:gd name="T1" fmla="*/ 296 h 297"/>
              <a:gd name="T2" fmla="*/ 21 w 678"/>
              <a:gd name="T3" fmla="*/ 294 h 297"/>
              <a:gd name="T4" fmla="*/ 34 w 678"/>
              <a:gd name="T5" fmla="*/ 292 h 297"/>
              <a:gd name="T6" fmla="*/ 48 w 678"/>
              <a:gd name="T7" fmla="*/ 289 h 297"/>
              <a:gd name="T8" fmla="*/ 61 w 678"/>
              <a:gd name="T9" fmla="*/ 285 h 297"/>
              <a:gd name="T10" fmla="*/ 75 w 678"/>
              <a:gd name="T11" fmla="*/ 281 h 297"/>
              <a:gd name="T12" fmla="*/ 88 w 678"/>
              <a:gd name="T13" fmla="*/ 275 h 297"/>
              <a:gd name="T14" fmla="*/ 102 w 678"/>
              <a:gd name="T15" fmla="*/ 267 h 297"/>
              <a:gd name="T16" fmla="*/ 116 w 678"/>
              <a:gd name="T17" fmla="*/ 258 h 297"/>
              <a:gd name="T18" fmla="*/ 129 w 678"/>
              <a:gd name="T19" fmla="*/ 247 h 297"/>
              <a:gd name="T20" fmla="*/ 143 w 678"/>
              <a:gd name="T21" fmla="*/ 234 h 297"/>
              <a:gd name="T22" fmla="*/ 156 w 678"/>
              <a:gd name="T23" fmla="*/ 219 h 297"/>
              <a:gd name="T24" fmla="*/ 170 w 678"/>
              <a:gd name="T25" fmla="*/ 203 h 297"/>
              <a:gd name="T26" fmla="*/ 183 w 678"/>
              <a:gd name="T27" fmla="*/ 184 h 297"/>
              <a:gd name="T28" fmla="*/ 197 w 678"/>
              <a:gd name="T29" fmla="*/ 164 h 297"/>
              <a:gd name="T30" fmla="*/ 210 w 678"/>
              <a:gd name="T31" fmla="*/ 143 h 297"/>
              <a:gd name="T32" fmla="*/ 224 w 678"/>
              <a:gd name="T33" fmla="*/ 122 h 297"/>
              <a:gd name="T34" fmla="*/ 238 w 678"/>
              <a:gd name="T35" fmla="*/ 100 h 297"/>
              <a:gd name="T36" fmla="*/ 251 w 678"/>
              <a:gd name="T37" fmla="*/ 79 h 297"/>
              <a:gd name="T38" fmla="*/ 265 w 678"/>
              <a:gd name="T39" fmla="*/ 59 h 297"/>
              <a:gd name="T40" fmla="*/ 278 w 678"/>
              <a:gd name="T41" fmla="*/ 41 h 297"/>
              <a:gd name="T42" fmla="*/ 292 w 678"/>
              <a:gd name="T43" fmla="*/ 25 h 297"/>
              <a:gd name="T44" fmla="*/ 305 w 678"/>
              <a:gd name="T45" fmla="*/ 13 h 297"/>
              <a:gd name="T46" fmla="*/ 319 w 678"/>
              <a:gd name="T47" fmla="*/ 5 h 297"/>
              <a:gd name="T48" fmla="*/ 332 w 678"/>
              <a:gd name="T49" fmla="*/ 1 h 297"/>
              <a:gd name="T50" fmla="*/ 346 w 678"/>
              <a:gd name="T51" fmla="*/ 1 h 297"/>
              <a:gd name="T52" fmla="*/ 360 w 678"/>
              <a:gd name="T53" fmla="*/ 5 h 297"/>
              <a:gd name="T54" fmla="*/ 373 w 678"/>
              <a:gd name="T55" fmla="*/ 13 h 297"/>
              <a:gd name="T56" fmla="*/ 387 w 678"/>
              <a:gd name="T57" fmla="*/ 25 h 297"/>
              <a:gd name="T58" fmla="*/ 400 w 678"/>
              <a:gd name="T59" fmla="*/ 41 h 297"/>
              <a:gd name="T60" fmla="*/ 414 w 678"/>
              <a:gd name="T61" fmla="*/ 59 h 297"/>
              <a:gd name="T62" fmla="*/ 427 w 678"/>
              <a:gd name="T63" fmla="*/ 79 h 297"/>
              <a:gd name="T64" fmla="*/ 441 w 678"/>
              <a:gd name="T65" fmla="*/ 100 h 297"/>
              <a:gd name="T66" fmla="*/ 454 w 678"/>
              <a:gd name="T67" fmla="*/ 122 h 297"/>
              <a:gd name="T68" fmla="*/ 468 w 678"/>
              <a:gd name="T69" fmla="*/ 143 h 297"/>
              <a:gd name="T70" fmla="*/ 482 w 678"/>
              <a:gd name="T71" fmla="*/ 164 h 297"/>
              <a:gd name="T72" fmla="*/ 495 w 678"/>
              <a:gd name="T73" fmla="*/ 184 h 297"/>
              <a:gd name="T74" fmla="*/ 509 w 678"/>
              <a:gd name="T75" fmla="*/ 203 h 297"/>
              <a:gd name="T76" fmla="*/ 522 w 678"/>
              <a:gd name="T77" fmla="*/ 219 h 297"/>
              <a:gd name="T78" fmla="*/ 536 w 678"/>
              <a:gd name="T79" fmla="*/ 234 h 297"/>
              <a:gd name="T80" fmla="*/ 549 w 678"/>
              <a:gd name="T81" fmla="*/ 247 h 297"/>
              <a:gd name="T82" fmla="*/ 563 w 678"/>
              <a:gd name="T83" fmla="*/ 258 h 297"/>
              <a:gd name="T84" fmla="*/ 576 w 678"/>
              <a:gd name="T85" fmla="*/ 267 h 297"/>
              <a:gd name="T86" fmla="*/ 590 w 678"/>
              <a:gd name="T87" fmla="*/ 275 h 297"/>
              <a:gd name="T88" fmla="*/ 604 w 678"/>
              <a:gd name="T89" fmla="*/ 281 h 297"/>
              <a:gd name="T90" fmla="*/ 617 w 678"/>
              <a:gd name="T91" fmla="*/ 285 h 297"/>
              <a:gd name="T92" fmla="*/ 631 w 678"/>
              <a:gd name="T93" fmla="*/ 289 h 297"/>
              <a:gd name="T94" fmla="*/ 644 w 678"/>
              <a:gd name="T95" fmla="*/ 292 h 297"/>
              <a:gd name="T96" fmla="*/ 658 w 678"/>
              <a:gd name="T97" fmla="*/ 294 h 297"/>
              <a:gd name="T98" fmla="*/ 671 w 678"/>
              <a:gd name="T99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8" h="297">
                <a:moveTo>
                  <a:pt x="0" y="297"/>
                </a:moveTo>
                <a:lnTo>
                  <a:pt x="7" y="296"/>
                </a:lnTo>
                <a:lnTo>
                  <a:pt x="14" y="295"/>
                </a:lnTo>
                <a:lnTo>
                  <a:pt x="21" y="294"/>
                </a:lnTo>
                <a:lnTo>
                  <a:pt x="27" y="293"/>
                </a:lnTo>
                <a:lnTo>
                  <a:pt x="34" y="292"/>
                </a:lnTo>
                <a:lnTo>
                  <a:pt x="41" y="291"/>
                </a:lnTo>
                <a:lnTo>
                  <a:pt x="48" y="289"/>
                </a:lnTo>
                <a:lnTo>
                  <a:pt x="55" y="288"/>
                </a:lnTo>
                <a:lnTo>
                  <a:pt x="61" y="285"/>
                </a:lnTo>
                <a:lnTo>
                  <a:pt x="68" y="283"/>
                </a:lnTo>
                <a:lnTo>
                  <a:pt x="75" y="281"/>
                </a:lnTo>
                <a:lnTo>
                  <a:pt x="82" y="278"/>
                </a:lnTo>
                <a:lnTo>
                  <a:pt x="88" y="275"/>
                </a:lnTo>
                <a:lnTo>
                  <a:pt x="95" y="271"/>
                </a:lnTo>
                <a:lnTo>
                  <a:pt x="102" y="267"/>
                </a:lnTo>
                <a:lnTo>
                  <a:pt x="109" y="263"/>
                </a:lnTo>
                <a:lnTo>
                  <a:pt x="116" y="258"/>
                </a:lnTo>
                <a:lnTo>
                  <a:pt x="122" y="253"/>
                </a:lnTo>
                <a:lnTo>
                  <a:pt x="129" y="247"/>
                </a:lnTo>
                <a:lnTo>
                  <a:pt x="136" y="241"/>
                </a:lnTo>
                <a:lnTo>
                  <a:pt x="143" y="234"/>
                </a:lnTo>
                <a:lnTo>
                  <a:pt x="149" y="227"/>
                </a:lnTo>
                <a:lnTo>
                  <a:pt x="156" y="219"/>
                </a:lnTo>
                <a:lnTo>
                  <a:pt x="163" y="211"/>
                </a:lnTo>
                <a:lnTo>
                  <a:pt x="170" y="203"/>
                </a:lnTo>
                <a:lnTo>
                  <a:pt x="177" y="194"/>
                </a:lnTo>
                <a:lnTo>
                  <a:pt x="183" y="184"/>
                </a:lnTo>
                <a:lnTo>
                  <a:pt x="190" y="175"/>
                </a:lnTo>
                <a:lnTo>
                  <a:pt x="197" y="164"/>
                </a:lnTo>
                <a:lnTo>
                  <a:pt x="204" y="154"/>
                </a:lnTo>
                <a:lnTo>
                  <a:pt x="210" y="143"/>
                </a:lnTo>
                <a:lnTo>
                  <a:pt x="217" y="133"/>
                </a:lnTo>
                <a:lnTo>
                  <a:pt x="224" y="122"/>
                </a:lnTo>
                <a:lnTo>
                  <a:pt x="231" y="111"/>
                </a:lnTo>
                <a:lnTo>
                  <a:pt x="238" y="100"/>
                </a:lnTo>
                <a:lnTo>
                  <a:pt x="244" y="89"/>
                </a:lnTo>
                <a:lnTo>
                  <a:pt x="251" y="79"/>
                </a:lnTo>
                <a:lnTo>
                  <a:pt x="258" y="69"/>
                </a:lnTo>
                <a:lnTo>
                  <a:pt x="265" y="59"/>
                </a:lnTo>
                <a:lnTo>
                  <a:pt x="271" y="49"/>
                </a:lnTo>
                <a:lnTo>
                  <a:pt x="278" y="41"/>
                </a:lnTo>
                <a:lnTo>
                  <a:pt x="285" y="33"/>
                </a:lnTo>
                <a:lnTo>
                  <a:pt x="292" y="25"/>
                </a:lnTo>
                <a:lnTo>
                  <a:pt x="299" y="19"/>
                </a:lnTo>
                <a:lnTo>
                  <a:pt x="305" y="13"/>
                </a:lnTo>
                <a:lnTo>
                  <a:pt x="312" y="9"/>
                </a:lnTo>
                <a:lnTo>
                  <a:pt x="319" y="5"/>
                </a:lnTo>
                <a:lnTo>
                  <a:pt x="326" y="2"/>
                </a:lnTo>
                <a:lnTo>
                  <a:pt x="332" y="1"/>
                </a:lnTo>
                <a:lnTo>
                  <a:pt x="339" y="0"/>
                </a:lnTo>
                <a:lnTo>
                  <a:pt x="346" y="1"/>
                </a:lnTo>
                <a:lnTo>
                  <a:pt x="353" y="2"/>
                </a:lnTo>
                <a:lnTo>
                  <a:pt x="360" y="5"/>
                </a:lnTo>
                <a:lnTo>
                  <a:pt x="366" y="9"/>
                </a:lnTo>
                <a:lnTo>
                  <a:pt x="373" y="13"/>
                </a:lnTo>
                <a:lnTo>
                  <a:pt x="380" y="19"/>
                </a:lnTo>
                <a:lnTo>
                  <a:pt x="387" y="25"/>
                </a:lnTo>
                <a:lnTo>
                  <a:pt x="393" y="33"/>
                </a:lnTo>
                <a:lnTo>
                  <a:pt x="400" y="41"/>
                </a:lnTo>
                <a:lnTo>
                  <a:pt x="407" y="49"/>
                </a:lnTo>
                <a:lnTo>
                  <a:pt x="414" y="59"/>
                </a:lnTo>
                <a:lnTo>
                  <a:pt x="421" y="69"/>
                </a:lnTo>
                <a:lnTo>
                  <a:pt x="427" y="79"/>
                </a:lnTo>
                <a:lnTo>
                  <a:pt x="434" y="89"/>
                </a:lnTo>
                <a:lnTo>
                  <a:pt x="441" y="100"/>
                </a:lnTo>
                <a:lnTo>
                  <a:pt x="448" y="111"/>
                </a:lnTo>
                <a:lnTo>
                  <a:pt x="454" y="122"/>
                </a:lnTo>
                <a:lnTo>
                  <a:pt x="461" y="133"/>
                </a:lnTo>
                <a:lnTo>
                  <a:pt x="468" y="143"/>
                </a:lnTo>
                <a:lnTo>
                  <a:pt x="475" y="154"/>
                </a:lnTo>
                <a:lnTo>
                  <a:pt x="482" y="164"/>
                </a:lnTo>
                <a:lnTo>
                  <a:pt x="488" y="175"/>
                </a:lnTo>
                <a:lnTo>
                  <a:pt x="495" y="184"/>
                </a:lnTo>
                <a:lnTo>
                  <a:pt x="502" y="194"/>
                </a:lnTo>
                <a:lnTo>
                  <a:pt x="509" y="203"/>
                </a:lnTo>
                <a:lnTo>
                  <a:pt x="515" y="211"/>
                </a:lnTo>
                <a:lnTo>
                  <a:pt x="522" y="219"/>
                </a:lnTo>
                <a:lnTo>
                  <a:pt x="529" y="227"/>
                </a:lnTo>
                <a:lnTo>
                  <a:pt x="536" y="234"/>
                </a:lnTo>
                <a:lnTo>
                  <a:pt x="543" y="241"/>
                </a:lnTo>
                <a:lnTo>
                  <a:pt x="549" y="247"/>
                </a:lnTo>
                <a:lnTo>
                  <a:pt x="556" y="253"/>
                </a:lnTo>
                <a:lnTo>
                  <a:pt x="563" y="258"/>
                </a:lnTo>
                <a:lnTo>
                  <a:pt x="570" y="263"/>
                </a:lnTo>
                <a:lnTo>
                  <a:pt x="576" y="267"/>
                </a:lnTo>
                <a:lnTo>
                  <a:pt x="583" y="271"/>
                </a:lnTo>
                <a:lnTo>
                  <a:pt x="590" y="275"/>
                </a:lnTo>
                <a:lnTo>
                  <a:pt x="597" y="278"/>
                </a:lnTo>
                <a:lnTo>
                  <a:pt x="604" y="281"/>
                </a:lnTo>
                <a:lnTo>
                  <a:pt x="610" y="283"/>
                </a:lnTo>
                <a:lnTo>
                  <a:pt x="617" y="285"/>
                </a:lnTo>
                <a:lnTo>
                  <a:pt x="624" y="288"/>
                </a:lnTo>
                <a:lnTo>
                  <a:pt x="631" y="289"/>
                </a:lnTo>
                <a:lnTo>
                  <a:pt x="637" y="291"/>
                </a:lnTo>
                <a:lnTo>
                  <a:pt x="644" y="292"/>
                </a:lnTo>
                <a:lnTo>
                  <a:pt x="651" y="293"/>
                </a:lnTo>
                <a:lnTo>
                  <a:pt x="658" y="294"/>
                </a:lnTo>
                <a:lnTo>
                  <a:pt x="665" y="295"/>
                </a:lnTo>
                <a:lnTo>
                  <a:pt x="671" y="296"/>
                </a:lnTo>
                <a:lnTo>
                  <a:pt x="678" y="297"/>
                </a:lnTo>
              </a:path>
            </a:pathLst>
          </a:cu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2" name="Line 7"/>
          <p:cNvSpPr>
            <a:spLocks noChangeShapeType="1"/>
          </p:cNvSpPr>
          <p:nvPr/>
        </p:nvSpPr>
        <p:spPr bwMode="auto">
          <a:xfrm>
            <a:off x="3153719" y="2922403"/>
            <a:ext cx="4368504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3" name="Line 22"/>
          <p:cNvSpPr>
            <a:spLocks noChangeShapeType="1"/>
          </p:cNvSpPr>
          <p:nvPr/>
        </p:nvSpPr>
        <p:spPr bwMode="auto">
          <a:xfrm flipV="1">
            <a:off x="2979965" y="289448"/>
            <a:ext cx="0" cy="255667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4" name="Rectangle 35"/>
          <p:cNvSpPr>
            <a:spLocks noChangeArrowheads="1"/>
          </p:cNvSpPr>
          <p:nvPr/>
        </p:nvSpPr>
        <p:spPr bwMode="auto">
          <a:xfrm rot="16200000">
            <a:off x="2013622" y="1492692"/>
            <a:ext cx="1106827" cy="12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Probability density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5" name="Straight Connector 104"/>
          <p:cNvCxnSpPr>
            <a:endCxn id="101" idx="16"/>
          </p:cNvCxnSpPr>
          <p:nvPr/>
        </p:nvCxnSpPr>
        <p:spPr>
          <a:xfrm flipH="1" flipV="1">
            <a:off x="4597001" y="1334215"/>
            <a:ext cx="12171" cy="15881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153718" y="289448"/>
            <a:ext cx="1595665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GB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chemeClr val="accent6"/>
                </a:solidFill>
                <a:cs typeface="Courier New" panose="02070309020205020404" pitchFamily="49" charset="0"/>
              </a:rPr>
              <a:t>q</a:t>
            </a:r>
            <a:r>
              <a:rPr lang="en-GB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GB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p1</a:t>
            </a:r>
            <a:endParaRPr lang="en-GB" sz="16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76552" y="284612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/>
                </a:solidFill>
                <a:cs typeface="Courier New" panose="02070309020205020404" pitchFamily="49" charset="0"/>
              </a:rPr>
              <a:t>q</a:t>
            </a:r>
            <a:endParaRPr lang="en-GB" sz="16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98675" y="2264031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p1</a:t>
            </a:r>
            <a:endParaRPr lang="en-GB" sz="16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93962" y="289448"/>
            <a:ext cx="3045296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GB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smtClean="0">
                <a:solidFill>
                  <a:schemeClr val="accent6"/>
                </a:solidFill>
                <a:cs typeface="Courier New" panose="02070309020205020404" pitchFamily="49" charset="0"/>
              </a:rPr>
              <a:t>q</a:t>
            </a:r>
            <a:r>
              <a:rPr lang="en-GB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, </a:t>
            </a:r>
            <a:r>
              <a:rPr lang="en-GB" sz="1600" dirty="0" err="1" smtClean="0">
                <a:solidFill>
                  <a:srgbClr val="00B0F0"/>
                </a:solidFill>
                <a:cs typeface="Courier New" panose="02070309020205020404" pitchFamily="49" charset="0"/>
              </a:rPr>
              <a:t>lower.tail</a:t>
            </a:r>
            <a:r>
              <a:rPr lang="en-GB" sz="1600" dirty="0" smtClean="0">
                <a:solidFill>
                  <a:srgbClr val="00B0F0"/>
                </a:solidFill>
                <a:cs typeface="Courier New" panose="02070309020205020404" pitchFamily="49" charset="0"/>
              </a:rPr>
              <a:t>=FALSE</a:t>
            </a:r>
            <a:r>
              <a:rPr lang="en-GB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GB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p2</a:t>
            </a:r>
            <a:endParaRPr lang="en-GB" sz="16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19558" y="1679831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p2</a:t>
            </a:r>
            <a:endParaRPr lang="en-GB" sz="16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504653" y="3587529"/>
            <a:ext cx="6634605" cy="2895232"/>
            <a:chOff x="155321" y="3549480"/>
            <a:chExt cx="6634605" cy="2895232"/>
          </a:xfrm>
        </p:grpSpPr>
        <p:sp>
          <p:nvSpPr>
            <p:cNvPr id="112" name="Freeform 6"/>
            <p:cNvSpPr>
              <a:spLocks/>
            </p:cNvSpPr>
            <p:nvPr/>
          </p:nvSpPr>
          <p:spPr bwMode="auto">
            <a:xfrm>
              <a:off x="804387" y="3557955"/>
              <a:ext cx="4368504" cy="2522777"/>
            </a:xfrm>
            <a:custGeom>
              <a:avLst/>
              <a:gdLst>
                <a:gd name="T0" fmla="*/ 7 w 678"/>
                <a:gd name="T1" fmla="*/ 296 h 297"/>
                <a:gd name="T2" fmla="*/ 21 w 678"/>
                <a:gd name="T3" fmla="*/ 294 h 297"/>
                <a:gd name="T4" fmla="*/ 34 w 678"/>
                <a:gd name="T5" fmla="*/ 292 h 297"/>
                <a:gd name="T6" fmla="*/ 48 w 678"/>
                <a:gd name="T7" fmla="*/ 289 h 297"/>
                <a:gd name="T8" fmla="*/ 61 w 678"/>
                <a:gd name="T9" fmla="*/ 285 h 297"/>
                <a:gd name="T10" fmla="*/ 75 w 678"/>
                <a:gd name="T11" fmla="*/ 281 h 297"/>
                <a:gd name="T12" fmla="*/ 88 w 678"/>
                <a:gd name="T13" fmla="*/ 275 h 297"/>
                <a:gd name="T14" fmla="*/ 102 w 678"/>
                <a:gd name="T15" fmla="*/ 267 h 297"/>
                <a:gd name="T16" fmla="*/ 116 w 678"/>
                <a:gd name="T17" fmla="*/ 258 h 297"/>
                <a:gd name="T18" fmla="*/ 129 w 678"/>
                <a:gd name="T19" fmla="*/ 247 h 297"/>
                <a:gd name="T20" fmla="*/ 143 w 678"/>
                <a:gd name="T21" fmla="*/ 234 h 297"/>
                <a:gd name="T22" fmla="*/ 156 w 678"/>
                <a:gd name="T23" fmla="*/ 219 h 297"/>
                <a:gd name="T24" fmla="*/ 170 w 678"/>
                <a:gd name="T25" fmla="*/ 203 h 297"/>
                <a:gd name="T26" fmla="*/ 183 w 678"/>
                <a:gd name="T27" fmla="*/ 184 h 297"/>
                <a:gd name="T28" fmla="*/ 197 w 678"/>
                <a:gd name="T29" fmla="*/ 164 h 297"/>
                <a:gd name="T30" fmla="*/ 210 w 678"/>
                <a:gd name="T31" fmla="*/ 143 h 297"/>
                <a:gd name="T32" fmla="*/ 224 w 678"/>
                <a:gd name="T33" fmla="*/ 122 h 297"/>
                <a:gd name="T34" fmla="*/ 238 w 678"/>
                <a:gd name="T35" fmla="*/ 100 h 297"/>
                <a:gd name="T36" fmla="*/ 251 w 678"/>
                <a:gd name="T37" fmla="*/ 79 h 297"/>
                <a:gd name="T38" fmla="*/ 265 w 678"/>
                <a:gd name="T39" fmla="*/ 59 h 297"/>
                <a:gd name="T40" fmla="*/ 278 w 678"/>
                <a:gd name="T41" fmla="*/ 41 h 297"/>
                <a:gd name="T42" fmla="*/ 292 w 678"/>
                <a:gd name="T43" fmla="*/ 25 h 297"/>
                <a:gd name="T44" fmla="*/ 305 w 678"/>
                <a:gd name="T45" fmla="*/ 13 h 297"/>
                <a:gd name="T46" fmla="*/ 319 w 678"/>
                <a:gd name="T47" fmla="*/ 5 h 297"/>
                <a:gd name="T48" fmla="*/ 332 w 678"/>
                <a:gd name="T49" fmla="*/ 1 h 297"/>
                <a:gd name="T50" fmla="*/ 346 w 678"/>
                <a:gd name="T51" fmla="*/ 1 h 297"/>
                <a:gd name="T52" fmla="*/ 360 w 678"/>
                <a:gd name="T53" fmla="*/ 5 h 297"/>
                <a:gd name="T54" fmla="*/ 373 w 678"/>
                <a:gd name="T55" fmla="*/ 13 h 297"/>
                <a:gd name="T56" fmla="*/ 387 w 678"/>
                <a:gd name="T57" fmla="*/ 25 h 297"/>
                <a:gd name="T58" fmla="*/ 400 w 678"/>
                <a:gd name="T59" fmla="*/ 41 h 297"/>
                <a:gd name="T60" fmla="*/ 414 w 678"/>
                <a:gd name="T61" fmla="*/ 59 h 297"/>
                <a:gd name="T62" fmla="*/ 427 w 678"/>
                <a:gd name="T63" fmla="*/ 79 h 297"/>
                <a:gd name="T64" fmla="*/ 441 w 678"/>
                <a:gd name="T65" fmla="*/ 100 h 297"/>
                <a:gd name="T66" fmla="*/ 454 w 678"/>
                <a:gd name="T67" fmla="*/ 122 h 297"/>
                <a:gd name="T68" fmla="*/ 468 w 678"/>
                <a:gd name="T69" fmla="*/ 143 h 297"/>
                <a:gd name="T70" fmla="*/ 482 w 678"/>
                <a:gd name="T71" fmla="*/ 164 h 297"/>
                <a:gd name="T72" fmla="*/ 495 w 678"/>
                <a:gd name="T73" fmla="*/ 184 h 297"/>
                <a:gd name="T74" fmla="*/ 509 w 678"/>
                <a:gd name="T75" fmla="*/ 203 h 297"/>
                <a:gd name="T76" fmla="*/ 522 w 678"/>
                <a:gd name="T77" fmla="*/ 219 h 297"/>
                <a:gd name="T78" fmla="*/ 536 w 678"/>
                <a:gd name="T79" fmla="*/ 234 h 297"/>
                <a:gd name="T80" fmla="*/ 549 w 678"/>
                <a:gd name="T81" fmla="*/ 247 h 297"/>
                <a:gd name="T82" fmla="*/ 563 w 678"/>
                <a:gd name="T83" fmla="*/ 258 h 297"/>
                <a:gd name="T84" fmla="*/ 576 w 678"/>
                <a:gd name="T85" fmla="*/ 267 h 297"/>
                <a:gd name="T86" fmla="*/ 590 w 678"/>
                <a:gd name="T87" fmla="*/ 275 h 297"/>
                <a:gd name="T88" fmla="*/ 604 w 678"/>
                <a:gd name="T89" fmla="*/ 281 h 297"/>
                <a:gd name="T90" fmla="*/ 617 w 678"/>
                <a:gd name="T91" fmla="*/ 285 h 297"/>
                <a:gd name="T92" fmla="*/ 631 w 678"/>
                <a:gd name="T93" fmla="*/ 289 h 297"/>
                <a:gd name="T94" fmla="*/ 644 w 678"/>
                <a:gd name="T95" fmla="*/ 292 h 297"/>
                <a:gd name="T96" fmla="*/ 658 w 678"/>
                <a:gd name="T97" fmla="*/ 294 h 297"/>
                <a:gd name="T98" fmla="*/ 671 w 678"/>
                <a:gd name="T9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8" h="297">
                  <a:moveTo>
                    <a:pt x="0" y="297"/>
                  </a:moveTo>
                  <a:lnTo>
                    <a:pt x="7" y="296"/>
                  </a:lnTo>
                  <a:lnTo>
                    <a:pt x="14" y="295"/>
                  </a:lnTo>
                  <a:lnTo>
                    <a:pt x="21" y="294"/>
                  </a:lnTo>
                  <a:lnTo>
                    <a:pt x="27" y="293"/>
                  </a:lnTo>
                  <a:lnTo>
                    <a:pt x="34" y="292"/>
                  </a:lnTo>
                  <a:lnTo>
                    <a:pt x="41" y="291"/>
                  </a:lnTo>
                  <a:lnTo>
                    <a:pt x="48" y="289"/>
                  </a:lnTo>
                  <a:lnTo>
                    <a:pt x="55" y="288"/>
                  </a:lnTo>
                  <a:lnTo>
                    <a:pt x="61" y="285"/>
                  </a:lnTo>
                  <a:lnTo>
                    <a:pt x="68" y="283"/>
                  </a:lnTo>
                  <a:lnTo>
                    <a:pt x="75" y="281"/>
                  </a:lnTo>
                  <a:lnTo>
                    <a:pt x="82" y="278"/>
                  </a:lnTo>
                  <a:lnTo>
                    <a:pt x="88" y="275"/>
                  </a:lnTo>
                  <a:lnTo>
                    <a:pt x="95" y="271"/>
                  </a:lnTo>
                  <a:lnTo>
                    <a:pt x="102" y="267"/>
                  </a:lnTo>
                  <a:lnTo>
                    <a:pt x="109" y="263"/>
                  </a:lnTo>
                  <a:lnTo>
                    <a:pt x="116" y="258"/>
                  </a:lnTo>
                  <a:lnTo>
                    <a:pt x="122" y="253"/>
                  </a:lnTo>
                  <a:lnTo>
                    <a:pt x="129" y="247"/>
                  </a:lnTo>
                  <a:lnTo>
                    <a:pt x="136" y="241"/>
                  </a:lnTo>
                  <a:lnTo>
                    <a:pt x="143" y="234"/>
                  </a:lnTo>
                  <a:lnTo>
                    <a:pt x="149" y="227"/>
                  </a:lnTo>
                  <a:lnTo>
                    <a:pt x="156" y="219"/>
                  </a:lnTo>
                  <a:lnTo>
                    <a:pt x="163" y="211"/>
                  </a:lnTo>
                  <a:lnTo>
                    <a:pt x="170" y="203"/>
                  </a:lnTo>
                  <a:lnTo>
                    <a:pt x="177" y="194"/>
                  </a:lnTo>
                  <a:lnTo>
                    <a:pt x="183" y="184"/>
                  </a:lnTo>
                  <a:lnTo>
                    <a:pt x="190" y="175"/>
                  </a:lnTo>
                  <a:lnTo>
                    <a:pt x="197" y="164"/>
                  </a:lnTo>
                  <a:lnTo>
                    <a:pt x="204" y="154"/>
                  </a:lnTo>
                  <a:lnTo>
                    <a:pt x="210" y="143"/>
                  </a:lnTo>
                  <a:lnTo>
                    <a:pt x="217" y="133"/>
                  </a:lnTo>
                  <a:lnTo>
                    <a:pt x="224" y="122"/>
                  </a:lnTo>
                  <a:lnTo>
                    <a:pt x="231" y="111"/>
                  </a:lnTo>
                  <a:lnTo>
                    <a:pt x="238" y="100"/>
                  </a:lnTo>
                  <a:lnTo>
                    <a:pt x="244" y="89"/>
                  </a:lnTo>
                  <a:lnTo>
                    <a:pt x="251" y="79"/>
                  </a:lnTo>
                  <a:lnTo>
                    <a:pt x="258" y="69"/>
                  </a:lnTo>
                  <a:lnTo>
                    <a:pt x="265" y="59"/>
                  </a:lnTo>
                  <a:lnTo>
                    <a:pt x="271" y="49"/>
                  </a:lnTo>
                  <a:lnTo>
                    <a:pt x="278" y="41"/>
                  </a:lnTo>
                  <a:lnTo>
                    <a:pt x="285" y="33"/>
                  </a:lnTo>
                  <a:lnTo>
                    <a:pt x="292" y="25"/>
                  </a:lnTo>
                  <a:lnTo>
                    <a:pt x="299" y="19"/>
                  </a:lnTo>
                  <a:lnTo>
                    <a:pt x="305" y="13"/>
                  </a:lnTo>
                  <a:lnTo>
                    <a:pt x="312" y="9"/>
                  </a:lnTo>
                  <a:lnTo>
                    <a:pt x="319" y="5"/>
                  </a:lnTo>
                  <a:lnTo>
                    <a:pt x="326" y="2"/>
                  </a:lnTo>
                  <a:lnTo>
                    <a:pt x="332" y="1"/>
                  </a:lnTo>
                  <a:lnTo>
                    <a:pt x="339" y="0"/>
                  </a:lnTo>
                  <a:lnTo>
                    <a:pt x="346" y="1"/>
                  </a:lnTo>
                  <a:lnTo>
                    <a:pt x="353" y="2"/>
                  </a:lnTo>
                  <a:lnTo>
                    <a:pt x="360" y="5"/>
                  </a:lnTo>
                  <a:lnTo>
                    <a:pt x="366" y="9"/>
                  </a:lnTo>
                  <a:lnTo>
                    <a:pt x="373" y="13"/>
                  </a:lnTo>
                  <a:lnTo>
                    <a:pt x="380" y="19"/>
                  </a:lnTo>
                  <a:lnTo>
                    <a:pt x="387" y="25"/>
                  </a:lnTo>
                  <a:lnTo>
                    <a:pt x="393" y="33"/>
                  </a:lnTo>
                  <a:lnTo>
                    <a:pt x="400" y="41"/>
                  </a:lnTo>
                  <a:lnTo>
                    <a:pt x="407" y="49"/>
                  </a:lnTo>
                  <a:lnTo>
                    <a:pt x="414" y="59"/>
                  </a:lnTo>
                  <a:lnTo>
                    <a:pt x="421" y="69"/>
                  </a:lnTo>
                  <a:lnTo>
                    <a:pt x="427" y="79"/>
                  </a:lnTo>
                  <a:lnTo>
                    <a:pt x="434" y="89"/>
                  </a:lnTo>
                  <a:lnTo>
                    <a:pt x="441" y="100"/>
                  </a:lnTo>
                  <a:lnTo>
                    <a:pt x="448" y="111"/>
                  </a:lnTo>
                  <a:lnTo>
                    <a:pt x="454" y="122"/>
                  </a:lnTo>
                  <a:lnTo>
                    <a:pt x="461" y="133"/>
                  </a:lnTo>
                  <a:lnTo>
                    <a:pt x="468" y="143"/>
                  </a:lnTo>
                  <a:lnTo>
                    <a:pt x="475" y="154"/>
                  </a:lnTo>
                  <a:lnTo>
                    <a:pt x="482" y="164"/>
                  </a:lnTo>
                  <a:lnTo>
                    <a:pt x="488" y="175"/>
                  </a:lnTo>
                  <a:lnTo>
                    <a:pt x="495" y="184"/>
                  </a:lnTo>
                  <a:lnTo>
                    <a:pt x="502" y="194"/>
                  </a:lnTo>
                  <a:lnTo>
                    <a:pt x="509" y="203"/>
                  </a:lnTo>
                  <a:lnTo>
                    <a:pt x="515" y="211"/>
                  </a:lnTo>
                  <a:lnTo>
                    <a:pt x="522" y="219"/>
                  </a:lnTo>
                  <a:lnTo>
                    <a:pt x="529" y="227"/>
                  </a:lnTo>
                  <a:lnTo>
                    <a:pt x="536" y="234"/>
                  </a:lnTo>
                  <a:lnTo>
                    <a:pt x="543" y="241"/>
                  </a:lnTo>
                  <a:lnTo>
                    <a:pt x="549" y="247"/>
                  </a:lnTo>
                  <a:lnTo>
                    <a:pt x="556" y="253"/>
                  </a:lnTo>
                  <a:lnTo>
                    <a:pt x="563" y="258"/>
                  </a:lnTo>
                  <a:lnTo>
                    <a:pt x="570" y="263"/>
                  </a:lnTo>
                  <a:lnTo>
                    <a:pt x="576" y="267"/>
                  </a:lnTo>
                  <a:lnTo>
                    <a:pt x="583" y="271"/>
                  </a:lnTo>
                  <a:lnTo>
                    <a:pt x="590" y="275"/>
                  </a:lnTo>
                  <a:lnTo>
                    <a:pt x="597" y="278"/>
                  </a:lnTo>
                  <a:lnTo>
                    <a:pt x="604" y="281"/>
                  </a:lnTo>
                  <a:lnTo>
                    <a:pt x="610" y="283"/>
                  </a:lnTo>
                  <a:lnTo>
                    <a:pt x="617" y="285"/>
                  </a:lnTo>
                  <a:lnTo>
                    <a:pt x="624" y="288"/>
                  </a:lnTo>
                  <a:lnTo>
                    <a:pt x="631" y="289"/>
                  </a:lnTo>
                  <a:lnTo>
                    <a:pt x="637" y="291"/>
                  </a:lnTo>
                  <a:lnTo>
                    <a:pt x="644" y="292"/>
                  </a:lnTo>
                  <a:lnTo>
                    <a:pt x="651" y="293"/>
                  </a:lnTo>
                  <a:lnTo>
                    <a:pt x="658" y="294"/>
                  </a:lnTo>
                  <a:lnTo>
                    <a:pt x="665" y="295"/>
                  </a:lnTo>
                  <a:lnTo>
                    <a:pt x="671" y="296"/>
                  </a:lnTo>
                  <a:lnTo>
                    <a:pt x="678" y="29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Line 7"/>
            <p:cNvSpPr>
              <a:spLocks noChangeShapeType="1"/>
            </p:cNvSpPr>
            <p:nvPr/>
          </p:nvSpPr>
          <p:spPr bwMode="auto">
            <a:xfrm>
              <a:off x="804387" y="6182435"/>
              <a:ext cx="436850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Line 22"/>
            <p:cNvSpPr>
              <a:spLocks noChangeShapeType="1"/>
            </p:cNvSpPr>
            <p:nvPr/>
          </p:nvSpPr>
          <p:spPr bwMode="auto">
            <a:xfrm flipV="1">
              <a:off x="630633" y="3549480"/>
              <a:ext cx="0" cy="255667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Rectangle 35"/>
            <p:cNvSpPr>
              <a:spLocks noChangeArrowheads="1"/>
            </p:cNvSpPr>
            <p:nvPr/>
          </p:nvSpPr>
          <p:spPr bwMode="auto">
            <a:xfrm rot="16200000">
              <a:off x="-335710" y="4752724"/>
              <a:ext cx="1106827" cy="12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Probability density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6" name="Straight Connector 115"/>
            <p:cNvCxnSpPr>
              <a:endCxn id="112" idx="16"/>
            </p:cNvCxnSpPr>
            <p:nvPr/>
          </p:nvCxnSpPr>
          <p:spPr>
            <a:xfrm flipH="1" flipV="1">
              <a:off x="2247669" y="4594247"/>
              <a:ext cx="12171" cy="1588187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804386" y="3549480"/>
              <a:ext cx="1595665" cy="58477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sz="1600" dirty="0" err="1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qnorm</a:t>
              </a:r>
              <a:r>
                <a:rPr lang="en-GB" sz="1600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sz="16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p</a:t>
              </a:r>
              <a:r>
                <a:rPr lang="en-GB" sz="1600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1600" dirty="0" smtClean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GB" sz="1600" dirty="0">
                  <a:solidFill>
                    <a:schemeClr val="accent6"/>
                  </a:solidFill>
                  <a:cs typeface="Courier New" panose="02070309020205020404" pitchFamily="49" charset="0"/>
                </a:rPr>
                <a:t>q</a:t>
              </a:r>
              <a:r>
                <a:rPr lang="en-GB" sz="1600" dirty="0" smtClean="0">
                  <a:solidFill>
                    <a:schemeClr val="accent6"/>
                  </a:solidFill>
                  <a:cs typeface="Courier New" panose="02070309020205020404" pitchFamily="49" charset="0"/>
                </a:rPr>
                <a:t>1</a:t>
              </a:r>
              <a:endParaRPr lang="en-GB" sz="1600" dirty="0">
                <a:solidFill>
                  <a:schemeClr val="accent6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060136" y="610615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6"/>
                  </a:solidFill>
                  <a:cs typeface="Courier New" panose="02070309020205020404" pitchFamily="49" charset="0"/>
                </a:rPr>
                <a:t>q1</a:t>
              </a:r>
              <a:endParaRPr lang="en-GB" sz="1600" dirty="0">
                <a:solidFill>
                  <a:srgbClr val="FF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744630" y="3549480"/>
              <a:ext cx="3045296" cy="58477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sz="1600" dirty="0" err="1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qnorm</a:t>
              </a:r>
              <a:r>
                <a:rPr lang="en-GB" sz="1600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sz="16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p</a:t>
              </a:r>
              <a:r>
                <a:rPr lang="en-GB" sz="1600" dirty="0" smtClean="0">
                  <a:solidFill>
                    <a:srgbClr val="00B0F0"/>
                  </a:solidFill>
                  <a:cs typeface="Courier New" panose="02070309020205020404" pitchFamily="49" charset="0"/>
                </a:rPr>
                <a:t>, </a:t>
              </a:r>
              <a:r>
                <a:rPr lang="en-GB" sz="1600" dirty="0" err="1" smtClean="0">
                  <a:solidFill>
                    <a:srgbClr val="00B0F0"/>
                  </a:solidFill>
                  <a:cs typeface="Courier New" panose="02070309020205020404" pitchFamily="49" charset="0"/>
                </a:rPr>
                <a:t>lower.tail</a:t>
              </a:r>
              <a:r>
                <a:rPr lang="en-GB" sz="1600" dirty="0" smtClean="0">
                  <a:solidFill>
                    <a:srgbClr val="00B0F0"/>
                  </a:solidFill>
                  <a:cs typeface="Courier New" panose="02070309020205020404" pitchFamily="49" charset="0"/>
                </a:rPr>
                <a:t>=FALSE</a:t>
              </a:r>
              <a:r>
                <a:rPr lang="en-GB" sz="1600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1600" dirty="0" smtClean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GB" sz="1600" dirty="0">
                  <a:solidFill>
                    <a:schemeClr val="accent6"/>
                  </a:solidFill>
                  <a:cs typeface="Courier New" panose="02070309020205020404" pitchFamily="49" charset="0"/>
                </a:rPr>
                <a:t>q</a:t>
              </a:r>
              <a:r>
                <a:rPr lang="en-GB" sz="1600" dirty="0" smtClean="0">
                  <a:solidFill>
                    <a:schemeClr val="accent6"/>
                  </a:solidFill>
                  <a:cs typeface="Courier New" panose="02070309020205020404" pitchFamily="49" charset="0"/>
                </a:rPr>
                <a:t>2</a:t>
              </a:r>
              <a:endParaRPr lang="en-GB" sz="1600" dirty="0">
                <a:solidFill>
                  <a:schemeClr val="accent6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20" name="Straight Connector 119"/>
            <p:cNvCxnSpPr>
              <a:stCxn id="112" idx="33"/>
            </p:cNvCxnSpPr>
            <p:nvPr/>
          </p:nvCxnSpPr>
          <p:spPr>
            <a:xfrm>
              <a:off x="3729609" y="4594247"/>
              <a:ext cx="0" cy="1588187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3531478" y="6106158"/>
              <a:ext cx="396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6"/>
                  </a:solidFill>
                  <a:cs typeface="Courier New" panose="02070309020205020404" pitchFamily="49" charset="0"/>
                </a:rPr>
                <a:t>q2</a:t>
              </a:r>
              <a:endParaRPr lang="en-GB" sz="1600" dirty="0">
                <a:solidFill>
                  <a:srgbClr val="FF0000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60651" y="55494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</a:t>
            </a:r>
            <a:endParaRPr lang="en-GB" sz="16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6207" y="554337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</a:t>
            </a:r>
            <a:endParaRPr lang="en-GB" sz="1600" dirty="0">
              <a:solidFill>
                <a:srgbClr val="FF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8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55321" y="153988"/>
            <a:ext cx="5017570" cy="2895232"/>
            <a:chOff x="155321" y="153988"/>
            <a:chExt cx="5017570" cy="2895232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04387" y="162463"/>
              <a:ext cx="4368504" cy="2522777"/>
            </a:xfrm>
            <a:custGeom>
              <a:avLst/>
              <a:gdLst>
                <a:gd name="T0" fmla="*/ 7 w 678"/>
                <a:gd name="T1" fmla="*/ 296 h 297"/>
                <a:gd name="T2" fmla="*/ 21 w 678"/>
                <a:gd name="T3" fmla="*/ 294 h 297"/>
                <a:gd name="T4" fmla="*/ 34 w 678"/>
                <a:gd name="T5" fmla="*/ 292 h 297"/>
                <a:gd name="T6" fmla="*/ 48 w 678"/>
                <a:gd name="T7" fmla="*/ 289 h 297"/>
                <a:gd name="T8" fmla="*/ 61 w 678"/>
                <a:gd name="T9" fmla="*/ 285 h 297"/>
                <a:gd name="T10" fmla="*/ 75 w 678"/>
                <a:gd name="T11" fmla="*/ 281 h 297"/>
                <a:gd name="T12" fmla="*/ 88 w 678"/>
                <a:gd name="T13" fmla="*/ 275 h 297"/>
                <a:gd name="T14" fmla="*/ 102 w 678"/>
                <a:gd name="T15" fmla="*/ 267 h 297"/>
                <a:gd name="T16" fmla="*/ 116 w 678"/>
                <a:gd name="T17" fmla="*/ 258 h 297"/>
                <a:gd name="T18" fmla="*/ 129 w 678"/>
                <a:gd name="T19" fmla="*/ 247 h 297"/>
                <a:gd name="T20" fmla="*/ 143 w 678"/>
                <a:gd name="T21" fmla="*/ 234 h 297"/>
                <a:gd name="T22" fmla="*/ 156 w 678"/>
                <a:gd name="T23" fmla="*/ 219 h 297"/>
                <a:gd name="T24" fmla="*/ 170 w 678"/>
                <a:gd name="T25" fmla="*/ 203 h 297"/>
                <a:gd name="T26" fmla="*/ 183 w 678"/>
                <a:gd name="T27" fmla="*/ 184 h 297"/>
                <a:gd name="T28" fmla="*/ 197 w 678"/>
                <a:gd name="T29" fmla="*/ 164 h 297"/>
                <a:gd name="T30" fmla="*/ 210 w 678"/>
                <a:gd name="T31" fmla="*/ 143 h 297"/>
                <a:gd name="T32" fmla="*/ 224 w 678"/>
                <a:gd name="T33" fmla="*/ 122 h 297"/>
                <a:gd name="T34" fmla="*/ 238 w 678"/>
                <a:gd name="T35" fmla="*/ 100 h 297"/>
                <a:gd name="T36" fmla="*/ 251 w 678"/>
                <a:gd name="T37" fmla="*/ 79 h 297"/>
                <a:gd name="T38" fmla="*/ 265 w 678"/>
                <a:gd name="T39" fmla="*/ 59 h 297"/>
                <a:gd name="T40" fmla="*/ 278 w 678"/>
                <a:gd name="T41" fmla="*/ 41 h 297"/>
                <a:gd name="T42" fmla="*/ 292 w 678"/>
                <a:gd name="T43" fmla="*/ 25 h 297"/>
                <a:gd name="T44" fmla="*/ 305 w 678"/>
                <a:gd name="T45" fmla="*/ 13 h 297"/>
                <a:gd name="T46" fmla="*/ 319 w 678"/>
                <a:gd name="T47" fmla="*/ 5 h 297"/>
                <a:gd name="T48" fmla="*/ 332 w 678"/>
                <a:gd name="T49" fmla="*/ 1 h 297"/>
                <a:gd name="T50" fmla="*/ 346 w 678"/>
                <a:gd name="T51" fmla="*/ 1 h 297"/>
                <a:gd name="T52" fmla="*/ 360 w 678"/>
                <a:gd name="T53" fmla="*/ 5 h 297"/>
                <a:gd name="T54" fmla="*/ 373 w 678"/>
                <a:gd name="T55" fmla="*/ 13 h 297"/>
                <a:gd name="T56" fmla="*/ 387 w 678"/>
                <a:gd name="T57" fmla="*/ 25 h 297"/>
                <a:gd name="T58" fmla="*/ 400 w 678"/>
                <a:gd name="T59" fmla="*/ 41 h 297"/>
                <a:gd name="T60" fmla="*/ 414 w 678"/>
                <a:gd name="T61" fmla="*/ 59 h 297"/>
                <a:gd name="T62" fmla="*/ 427 w 678"/>
                <a:gd name="T63" fmla="*/ 79 h 297"/>
                <a:gd name="T64" fmla="*/ 441 w 678"/>
                <a:gd name="T65" fmla="*/ 100 h 297"/>
                <a:gd name="T66" fmla="*/ 454 w 678"/>
                <a:gd name="T67" fmla="*/ 122 h 297"/>
                <a:gd name="T68" fmla="*/ 468 w 678"/>
                <a:gd name="T69" fmla="*/ 143 h 297"/>
                <a:gd name="T70" fmla="*/ 482 w 678"/>
                <a:gd name="T71" fmla="*/ 164 h 297"/>
                <a:gd name="T72" fmla="*/ 495 w 678"/>
                <a:gd name="T73" fmla="*/ 184 h 297"/>
                <a:gd name="T74" fmla="*/ 509 w 678"/>
                <a:gd name="T75" fmla="*/ 203 h 297"/>
                <a:gd name="T76" fmla="*/ 522 w 678"/>
                <a:gd name="T77" fmla="*/ 219 h 297"/>
                <a:gd name="T78" fmla="*/ 536 w 678"/>
                <a:gd name="T79" fmla="*/ 234 h 297"/>
                <a:gd name="T80" fmla="*/ 549 w 678"/>
                <a:gd name="T81" fmla="*/ 247 h 297"/>
                <a:gd name="T82" fmla="*/ 563 w 678"/>
                <a:gd name="T83" fmla="*/ 258 h 297"/>
                <a:gd name="T84" fmla="*/ 576 w 678"/>
                <a:gd name="T85" fmla="*/ 267 h 297"/>
                <a:gd name="T86" fmla="*/ 590 w 678"/>
                <a:gd name="T87" fmla="*/ 275 h 297"/>
                <a:gd name="T88" fmla="*/ 604 w 678"/>
                <a:gd name="T89" fmla="*/ 281 h 297"/>
                <a:gd name="T90" fmla="*/ 617 w 678"/>
                <a:gd name="T91" fmla="*/ 285 h 297"/>
                <a:gd name="T92" fmla="*/ 631 w 678"/>
                <a:gd name="T93" fmla="*/ 289 h 297"/>
                <a:gd name="T94" fmla="*/ 644 w 678"/>
                <a:gd name="T95" fmla="*/ 292 h 297"/>
                <a:gd name="T96" fmla="*/ 658 w 678"/>
                <a:gd name="T97" fmla="*/ 294 h 297"/>
                <a:gd name="T98" fmla="*/ 671 w 678"/>
                <a:gd name="T99" fmla="*/ 29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78" h="297">
                  <a:moveTo>
                    <a:pt x="0" y="297"/>
                  </a:moveTo>
                  <a:lnTo>
                    <a:pt x="7" y="296"/>
                  </a:lnTo>
                  <a:lnTo>
                    <a:pt x="14" y="295"/>
                  </a:lnTo>
                  <a:lnTo>
                    <a:pt x="21" y="294"/>
                  </a:lnTo>
                  <a:lnTo>
                    <a:pt x="27" y="293"/>
                  </a:lnTo>
                  <a:lnTo>
                    <a:pt x="34" y="292"/>
                  </a:lnTo>
                  <a:lnTo>
                    <a:pt x="41" y="291"/>
                  </a:lnTo>
                  <a:lnTo>
                    <a:pt x="48" y="289"/>
                  </a:lnTo>
                  <a:lnTo>
                    <a:pt x="55" y="288"/>
                  </a:lnTo>
                  <a:lnTo>
                    <a:pt x="61" y="285"/>
                  </a:lnTo>
                  <a:lnTo>
                    <a:pt x="68" y="283"/>
                  </a:lnTo>
                  <a:lnTo>
                    <a:pt x="75" y="281"/>
                  </a:lnTo>
                  <a:lnTo>
                    <a:pt x="82" y="278"/>
                  </a:lnTo>
                  <a:lnTo>
                    <a:pt x="88" y="275"/>
                  </a:lnTo>
                  <a:lnTo>
                    <a:pt x="95" y="271"/>
                  </a:lnTo>
                  <a:lnTo>
                    <a:pt x="102" y="267"/>
                  </a:lnTo>
                  <a:lnTo>
                    <a:pt x="109" y="263"/>
                  </a:lnTo>
                  <a:lnTo>
                    <a:pt x="116" y="258"/>
                  </a:lnTo>
                  <a:lnTo>
                    <a:pt x="122" y="253"/>
                  </a:lnTo>
                  <a:lnTo>
                    <a:pt x="129" y="247"/>
                  </a:lnTo>
                  <a:lnTo>
                    <a:pt x="136" y="241"/>
                  </a:lnTo>
                  <a:lnTo>
                    <a:pt x="143" y="234"/>
                  </a:lnTo>
                  <a:lnTo>
                    <a:pt x="149" y="227"/>
                  </a:lnTo>
                  <a:lnTo>
                    <a:pt x="156" y="219"/>
                  </a:lnTo>
                  <a:lnTo>
                    <a:pt x="163" y="211"/>
                  </a:lnTo>
                  <a:lnTo>
                    <a:pt x="170" y="203"/>
                  </a:lnTo>
                  <a:lnTo>
                    <a:pt x="177" y="194"/>
                  </a:lnTo>
                  <a:lnTo>
                    <a:pt x="183" y="184"/>
                  </a:lnTo>
                  <a:lnTo>
                    <a:pt x="190" y="175"/>
                  </a:lnTo>
                  <a:lnTo>
                    <a:pt x="197" y="164"/>
                  </a:lnTo>
                  <a:lnTo>
                    <a:pt x="204" y="154"/>
                  </a:lnTo>
                  <a:lnTo>
                    <a:pt x="210" y="143"/>
                  </a:lnTo>
                  <a:lnTo>
                    <a:pt x="217" y="133"/>
                  </a:lnTo>
                  <a:lnTo>
                    <a:pt x="224" y="122"/>
                  </a:lnTo>
                  <a:lnTo>
                    <a:pt x="231" y="111"/>
                  </a:lnTo>
                  <a:lnTo>
                    <a:pt x="238" y="100"/>
                  </a:lnTo>
                  <a:lnTo>
                    <a:pt x="244" y="89"/>
                  </a:lnTo>
                  <a:lnTo>
                    <a:pt x="251" y="79"/>
                  </a:lnTo>
                  <a:lnTo>
                    <a:pt x="258" y="69"/>
                  </a:lnTo>
                  <a:lnTo>
                    <a:pt x="265" y="59"/>
                  </a:lnTo>
                  <a:lnTo>
                    <a:pt x="271" y="49"/>
                  </a:lnTo>
                  <a:lnTo>
                    <a:pt x="278" y="41"/>
                  </a:lnTo>
                  <a:lnTo>
                    <a:pt x="285" y="33"/>
                  </a:lnTo>
                  <a:lnTo>
                    <a:pt x="292" y="25"/>
                  </a:lnTo>
                  <a:lnTo>
                    <a:pt x="299" y="19"/>
                  </a:lnTo>
                  <a:lnTo>
                    <a:pt x="305" y="13"/>
                  </a:lnTo>
                  <a:lnTo>
                    <a:pt x="312" y="9"/>
                  </a:lnTo>
                  <a:lnTo>
                    <a:pt x="319" y="5"/>
                  </a:lnTo>
                  <a:lnTo>
                    <a:pt x="326" y="2"/>
                  </a:lnTo>
                  <a:lnTo>
                    <a:pt x="332" y="1"/>
                  </a:lnTo>
                  <a:lnTo>
                    <a:pt x="339" y="0"/>
                  </a:lnTo>
                  <a:lnTo>
                    <a:pt x="346" y="1"/>
                  </a:lnTo>
                  <a:lnTo>
                    <a:pt x="353" y="2"/>
                  </a:lnTo>
                  <a:lnTo>
                    <a:pt x="360" y="5"/>
                  </a:lnTo>
                  <a:lnTo>
                    <a:pt x="366" y="9"/>
                  </a:lnTo>
                  <a:lnTo>
                    <a:pt x="373" y="13"/>
                  </a:lnTo>
                  <a:lnTo>
                    <a:pt x="380" y="19"/>
                  </a:lnTo>
                  <a:lnTo>
                    <a:pt x="387" y="25"/>
                  </a:lnTo>
                  <a:lnTo>
                    <a:pt x="393" y="33"/>
                  </a:lnTo>
                  <a:lnTo>
                    <a:pt x="400" y="41"/>
                  </a:lnTo>
                  <a:lnTo>
                    <a:pt x="407" y="49"/>
                  </a:lnTo>
                  <a:lnTo>
                    <a:pt x="414" y="59"/>
                  </a:lnTo>
                  <a:lnTo>
                    <a:pt x="421" y="69"/>
                  </a:lnTo>
                  <a:lnTo>
                    <a:pt x="427" y="79"/>
                  </a:lnTo>
                  <a:lnTo>
                    <a:pt x="434" y="89"/>
                  </a:lnTo>
                  <a:lnTo>
                    <a:pt x="441" y="100"/>
                  </a:lnTo>
                  <a:lnTo>
                    <a:pt x="448" y="111"/>
                  </a:lnTo>
                  <a:lnTo>
                    <a:pt x="454" y="122"/>
                  </a:lnTo>
                  <a:lnTo>
                    <a:pt x="461" y="133"/>
                  </a:lnTo>
                  <a:lnTo>
                    <a:pt x="468" y="143"/>
                  </a:lnTo>
                  <a:lnTo>
                    <a:pt x="475" y="154"/>
                  </a:lnTo>
                  <a:lnTo>
                    <a:pt x="482" y="164"/>
                  </a:lnTo>
                  <a:lnTo>
                    <a:pt x="488" y="175"/>
                  </a:lnTo>
                  <a:lnTo>
                    <a:pt x="495" y="184"/>
                  </a:lnTo>
                  <a:lnTo>
                    <a:pt x="502" y="194"/>
                  </a:lnTo>
                  <a:lnTo>
                    <a:pt x="509" y="203"/>
                  </a:lnTo>
                  <a:lnTo>
                    <a:pt x="515" y="211"/>
                  </a:lnTo>
                  <a:lnTo>
                    <a:pt x="522" y="219"/>
                  </a:lnTo>
                  <a:lnTo>
                    <a:pt x="529" y="227"/>
                  </a:lnTo>
                  <a:lnTo>
                    <a:pt x="536" y="234"/>
                  </a:lnTo>
                  <a:lnTo>
                    <a:pt x="543" y="241"/>
                  </a:lnTo>
                  <a:lnTo>
                    <a:pt x="549" y="247"/>
                  </a:lnTo>
                  <a:lnTo>
                    <a:pt x="556" y="253"/>
                  </a:lnTo>
                  <a:lnTo>
                    <a:pt x="563" y="258"/>
                  </a:lnTo>
                  <a:lnTo>
                    <a:pt x="570" y="263"/>
                  </a:lnTo>
                  <a:lnTo>
                    <a:pt x="576" y="267"/>
                  </a:lnTo>
                  <a:lnTo>
                    <a:pt x="583" y="271"/>
                  </a:lnTo>
                  <a:lnTo>
                    <a:pt x="590" y="275"/>
                  </a:lnTo>
                  <a:lnTo>
                    <a:pt x="597" y="278"/>
                  </a:lnTo>
                  <a:lnTo>
                    <a:pt x="604" y="281"/>
                  </a:lnTo>
                  <a:lnTo>
                    <a:pt x="610" y="283"/>
                  </a:lnTo>
                  <a:lnTo>
                    <a:pt x="617" y="285"/>
                  </a:lnTo>
                  <a:lnTo>
                    <a:pt x="624" y="288"/>
                  </a:lnTo>
                  <a:lnTo>
                    <a:pt x="631" y="289"/>
                  </a:lnTo>
                  <a:lnTo>
                    <a:pt x="637" y="291"/>
                  </a:lnTo>
                  <a:lnTo>
                    <a:pt x="644" y="292"/>
                  </a:lnTo>
                  <a:lnTo>
                    <a:pt x="651" y="293"/>
                  </a:lnTo>
                  <a:lnTo>
                    <a:pt x="658" y="294"/>
                  </a:lnTo>
                  <a:lnTo>
                    <a:pt x="665" y="295"/>
                  </a:lnTo>
                  <a:lnTo>
                    <a:pt x="671" y="296"/>
                  </a:lnTo>
                  <a:lnTo>
                    <a:pt x="678" y="297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804387" y="2786943"/>
              <a:ext cx="4368504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630633" y="153988"/>
              <a:ext cx="0" cy="255667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 rot="16200000">
              <a:off x="-335710" y="1357232"/>
              <a:ext cx="1106827" cy="124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Probability density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Straight Connector 38"/>
            <p:cNvCxnSpPr>
              <a:endCxn id="8" idx="16"/>
            </p:cNvCxnSpPr>
            <p:nvPr/>
          </p:nvCxnSpPr>
          <p:spPr>
            <a:xfrm flipH="1" flipV="1">
              <a:off x="2247669" y="1198755"/>
              <a:ext cx="12171" cy="15881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8" idx="16"/>
            </p:cNvCxnSpPr>
            <p:nvPr/>
          </p:nvCxnSpPr>
          <p:spPr>
            <a:xfrm flipH="1" flipV="1">
              <a:off x="630633" y="1193173"/>
              <a:ext cx="1617035" cy="558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04387" y="153988"/>
              <a:ext cx="1494086" cy="58477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 </a:t>
              </a:r>
              <a:r>
                <a:rPr lang="en-GB" sz="1600" dirty="0" err="1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dnorm</a:t>
              </a:r>
              <a:r>
                <a:rPr lang="en-GB" sz="1600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sz="1600" dirty="0" smtClean="0">
                  <a:solidFill>
                    <a:schemeClr val="accent6"/>
                  </a:solidFill>
                  <a:cs typeface="Courier New" panose="02070309020205020404" pitchFamily="49" charset="0"/>
                </a:rPr>
                <a:t>x</a:t>
              </a:r>
              <a:r>
                <a:rPr lang="en-GB" sz="1600" dirty="0" smtClean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GB" sz="1600" dirty="0" smtClean="0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[1] </a:t>
              </a:r>
              <a:r>
                <a:rPr lang="en-GB" sz="1600" dirty="0" smtClean="0">
                  <a:solidFill>
                    <a:schemeClr val="accent4"/>
                  </a:solidFill>
                  <a:cs typeface="Courier New" panose="02070309020205020404" pitchFamily="49" charset="0"/>
                </a:rPr>
                <a:t>d</a:t>
              </a:r>
              <a:endParaRPr lang="en-GB" sz="1600" dirty="0">
                <a:solidFill>
                  <a:schemeClr val="accent4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127220" y="2710666"/>
              <a:ext cx="272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6"/>
                  </a:solidFill>
                  <a:cs typeface="Courier New" panose="02070309020205020404" pitchFamily="49" charset="0"/>
                </a:rPr>
                <a:t>x</a:t>
              </a:r>
              <a:endParaRPr lang="en-GB" sz="1600" dirty="0">
                <a:solidFill>
                  <a:srgbClr val="FF0000"/>
                </a:solidFill>
                <a:cs typeface="Courier New" panose="02070309020205020404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1146" y="1018228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schemeClr val="accent4"/>
                  </a:solidFill>
                  <a:cs typeface="Courier New" panose="02070309020205020404" pitchFamily="49" charset="0"/>
                </a:rPr>
                <a:t>d</a:t>
              </a:r>
              <a:endParaRPr lang="en-GB" sz="1600" dirty="0">
                <a:solidFill>
                  <a:schemeClr val="accent4"/>
                </a:solidFill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93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KING Josiah</cp:lastModifiedBy>
  <cp:revision>9</cp:revision>
  <dcterms:created xsi:type="dcterms:W3CDTF">2022-06-21T11:57:37Z</dcterms:created>
  <dcterms:modified xsi:type="dcterms:W3CDTF">2022-06-22T09:26:35Z</dcterms:modified>
</cp:coreProperties>
</file>