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9907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5"/>
    <p:restoredTop sz="94668"/>
  </p:normalViewPr>
  <p:slideViewPr>
    <p:cSldViewPr snapToGrid="0" snapToObjects="1">
      <p:cViewPr>
        <p:scale>
          <a:sx n="163" d="100"/>
          <a:sy n="163" d="100"/>
        </p:scale>
        <p:origin x="1928" y="-3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F637-D04D-4640-80B1-6CF5165C058B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3FE3-85FD-8446-96DF-AE7E7CF7C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4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F637-D04D-4640-80B1-6CF5165C058B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3FE3-85FD-8446-96DF-AE7E7CF7C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7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F637-D04D-4640-80B1-6CF5165C058B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3FE3-85FD-8446-96DF-AE7E7CF7C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9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F637-D04D-4640-80B1-6CF5165C058B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3FE3-85FD-8446-96DF-AE7E7CF7C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3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F637-D04D-4640-80B1-6CF5165C058B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3FE3-85FD-8446-96DF-AE7E7CF7C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F637-D04D-4640-80B1-6CF5165C058B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3FE3-85FD-8446-96DF-AE7E7CF7C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2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F637-D04D-4640-80B1-6CF5165C058B}" type="datetimeFigureOut">
              <a:rPr lang="en-US" smtClean="0"/>
              <a:t>2/23/21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3FE3-85FD-8446-96DF-AE7E7CF7C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9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F637-D04D-4640-80B1-6CF5165C058B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3FE3-85FD-8446-96DF-AE7E7CF7C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F637-D04D-4640-80B1-6CF5165C058B}" type="datetimeFigureOut">
              <a:rPr lang="en-US" smtClean="0"/>
              <a:t>2/23/21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3FE3-85FD-8446-96DF-AE7E7CF7C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4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F637-D04D-4640-80B1-6CF5165C058B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3FE3-85FD-8446-96DF-AE7E7CF7C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5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F637-D04D-4640-80B1-6CF5165C058B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3FE3-85FD-8446-96DF-AE7E7CF7C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7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DF637-D04D-4640-80B1-6CF5165C058B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A3FE3-85FD-8446-96DF-AE7E7CF7C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7BFD2DD-7371-7D4B-8F53-3617CC67611A}"/>
              </a:ext>
            </a:extLst>
          </p:cNvPr>
          <p:cNvSpPr/>
          <p:nvPr/>
        </p:nvSpPr>
        <p:spPr>
          <a:xfrm>
            <a:off x="203200" y="187570"/>
            <a:ext cx="6455508" cy="429846"/>
          </a:xfrm>
          <a:prstGeom prst="roundRect">
            <a:avLst>
              <a:gd name="adj" fmla="val 8602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9AB7BF-EBE9-124A-8DAB-EB6D429810B9}"/>
              </a:ext>
            </a:extLst>
          </p:cNvPr>
          <p:cNvSpPr txBox="1"/>
          <p:nvPr/>
        </p:nvSpPr>
        <p:spPr>
          <a:xfrm>
            <a:off x="275688" y="248139"/>
            <a:ext cx="630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Summary box: Independent two samples t-test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3D0B2BE-2C1E-5B43-951C-FB6260191163}"/>
              </a:ext>
            </a:extLst>
          </p:cNvPr>
          <p:cNvSpPr/>
          <p:nvPr/>
        </p:nvSpPr>
        <p:spPr>
          <a:xfrm>
            <a:off x="203200" y="746369"/>
            <a:ext cx="6455508" cy="1191845"/>
          </a:xfrm>
          <a:prstGeom prst="roundRect">
            <a:avLst>
              <a:gd name="adj" fmla="val 8602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ED6D80-29A6-874A-A200-D6173EABFDF6}"/>
              </a:ext>
            </a:extLst>
          </p:cNvPr>
          <p:cNvSpPr txBox="1"/>
          <p:nvPr/>
        </p:nvSpPr>
        <p:spPr>
          <a:xfrm>
            <a:off x="275688" y="769815"/>
            <a:ext cx="63066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Usage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AB0543-F710-5640-9041-69799CE3A849}"/>
                  </a:ext>
                </a:extLst>
              </p:cNvPr>
              <p:cNvSpPr txBox="1"/>
              <p:nvPr/>
            </p:nvSpPr>
            <p:spPr>
              <a:xfrm>
                <a:off x="275688" y="1156546"/>
                <a:ext cx="63791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Suppose you wish to test for the significance of the difference between two population means 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/>
                  <a:t> and, if the difference is significant, you wish to quantify the magnitude of the difference using a confidence interval.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AB0543-F710-5640-9041-69799CE3A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88" y="1156546"/>
                <a:ext cx="6379112" cy="646331"/>
              </a:xfrm>
              <a:prstGeom prst="rect">
                <a:avLst/>
              </a:prstGeom>
              <a:blipFill>
                <a:blip r:embed="rId2"/>
                <a:stretch>
                  <a:fillRect t="-1923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3D6B15F-A034-6B47-92A0-2F43AFC58B60}"/>
              </a:ext>
            </a:extLst>
          </p:cNvPr>
          <p:cNvSpPr/>
          <p:nvPr/>
        </p:nvSpPr>
        <p:spPr>
          <a:xfrm>
            <a:off x="199292" y="2067166"/>
            <a:ext cx="6455508" cy="5670855"/>
          </a:xfrm>
          <a:prstGeom prst="roundRect">
            <a:avLst>
              <a:gd name="adj" fmla="val 239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D0446F-3D05-C846-BAAF-20E42D991B82}"/>
              </a:ext>
            </a:extLst>
          </p:cNvPr>
          <p:cNvSpPr txBox="1"/>
          <p:nvPr/>
        </p:nvSpPr>
        <p:spPr>
          <a:xfrm>
            <a:off x="271780" y="2090613"/>
            <a:ext cx="630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Test of significance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4AB73F-B42D-214B-A11E-25E5677AE643}"/>
                  </a:ext>
                </a:extLst>
              </p:cNvPr>
              <p:cNvSpPr txBox="1"/>
              <p:nvPr/>
            </p:nvSpPr>
            <p:spPr>
              <a:xfrm>
                <a:off x="267872" y="2720865"/>
                <a:ext cx="315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/>
                  <a:t>    or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4AB73F-B42D-214B-A11E-25E5677AE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72" y="2720865"/>
                <a:ext cx="3153312" cy="276999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E6FFE1F-163D-FD4A-AD13-7D1DCCA6DD32}"/>
              </a:ext>
            </a:extLst>
          </p:cNvPr>
          <p:cNvSpPr/>
          <p:nvPr/>
        </p:nvSpPr>
        <p:spPr>
          <a:xfrm>
            <a:off x="195384" y="7894746"/>
            <a:ext cx="6455508" cy="1835740"/>
          </a:xfrm>
          <a:prstGeom prst="roundRect">
            <a:avLst>
              <a:gd name="adj" fmla="val 8602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004457-C66D-414F-A86C-7A4CDF0DBB3A}"/>
              </a:ext>
            </a:extLst>
          </p:cNvPr>
          <p:cNvSpPr txBox="1"/>
          <p:nvPr/>
        </p:nvSpPr>
        <p:spPr>
          <a:xfrm>
            <a:off x="267872" y="7980869"/>
            <a:ext cx="630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Confidence interval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7183AF-2A43-E241-BBF3-452DCFACCE0C}"/>
                  </a:ext>
                </a:extLst>
              </p:cNvPr>
              <p:cNvSpPr txBox="1"/>
              <p:nvPr/>
            </p:nvSpPr>
            <p:spPr>
              <a:xfrm>
                <a:off x="275688" y="8367600"/>
                <a:ext cx="637911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 95% confidence interval for the population difference in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dirty="0"/>
              </a:p>
              <a:p>
                <a:endParaRPr lang="en-US" sz="1200" dirty="0"/>
              </a:p>
              <a:p>
                <a:pPr algn="ctr"/>
                <a:r>
                  <a:rPr lang="en-US" sz="1200" b="1" dirty="0"/>
                  <a:t>goes from     </a:t>
                </a:r>
                <a:r>
                  <a:rPr lang="en-US" sz="12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0.975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𝑆𝐸</m:t>
                    </m:r>
                  </m:oMath>
                </a14:m>
                <a:r>
                  <a:rPr lang="en-US" sz="1200" dirty="0"/>
                  <a:t>     </a:t>
                </a:r>
                <a:r>
                  <a:rPr lang="en-US" sz="1200" b="1" dirty="0"/>
                  <a:t>to</a:t>
                </a:r>
                <a:r>
                  <a:rPr lang="en-US" sz="1200" dirty="0"/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.97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𝑆𝐸</m:t>
                    </m:r>
                  </m:oMath>
                </a14:m>
                <a:endParaRPr lang="en-US" sz="1200" dirty="0"/>
              </a:p>
              <a:p>
                <a:pPr algn="ctr"/>
                <a:endParaRPr lang="en-US" sz="1200" dirty="0"/>
              </a:p>
              <a:p>
                <a:r>
                  <a:rPr lang="en-US" sz="12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0.975</m:t>
                        </m:r>
                      </m:sub>
                    </m:sSub>
                  </m:oMath>
                </a14:m>
                <a:r>
                  <a:rPr lang="en-US" sz="1200" dirty="0"/>
                  <a:t> is the 0.975-quantile of a t-distribution with appropriate degrees of freedom. Also note that because the t-distribution is symmetric,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0.025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0.975</m:t>
                        </m:r>
                      </m:sub>
                    </m:sSub>
                  </m:oMath>
                </a14:m>
                <a:r>
                  <a:rPr lang="en-US" sz="1200" dirty="0"/>
                  <a:t>.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7183AF-2A43-E241-BBF3-452DCFACC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88" y="8367600"/>
                <a:ext cx="6379112" cy="1200329"/>
              </a:xfrm>
              <a:prstGeom prst="rect">
                <a:avLst/>
              </a:prstGeom>
              <a:blipFill>
                <a:blip r:embed="rId4"/>
                <a:stretch>
                  <a:fillRect t="-1053" b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7676F55-F6E9-9745-9F79-181BFF5ACEE1}"/>
              </a:ext>
            </a:extLst>
          </p:cNvPr>
          <p:cNvSpPr txBox="1"/>
          <p:nvPr/>
        </p:nvSpPr>
        <p:spPr>
          <a:xfrm>
            <a:off x="267872" y="2457653"/>
            <a:ext cx="3014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NULL HYPOTHESIS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2D238D0-EF91-E84F-8534-729F5276C8DC}"/>
                  </a:ext>
                </a:extLst>
              </p:cNvPr>
              <p:cNvSpPr txBox="1"/>
              <p:nvPr/>
            </p:nvSpPr>
            <p:spPr>
              <a:xfrm>
                <a:off x="3421184" y="2701725"/>
                <a:ext cx="31533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/>
                  <a:t>    or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200" dirty="0"/>
              </a:p>
              <a:p>
                <a:pPr marL="228600" indent="-2286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/>
                  <a:t>    or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200" dirty="0"/>
              </a:p>
              <a:p>
                <a:pPr marL="228600" indent="-2286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/>
                  <a:t>    or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200" dirty="0"/>
              </a:p>
              <a:p>
                <a:pPr marL="228600" indent="-228600">
                  <a:buFont typeface="+mj-lt"/>
                  <a:buAutoNum type="arabicPeriod"/>
                </a:pPr>
                <a:endParaRPr lang="en-US" sz="12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2D238D0-EF91-E84F-8534-729F5276C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184" y="2701725"/>
                <a:ext cx="3153312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90777DC-E1EB-D24A-927E-132BF4A015BC}"/>
              </a:ext>
            </a:extLst>
          </p:cNvPr>
          <p:cNvSpPr txBox="1"/>
          <p:nvPr/>
        </p:nvSpPr>
        <p:spPr>
          <a:xfrm>
            <a:off x="3421184" y="2438513"/>
            <a:ext cx="3168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ALTERNATIVE HYPOTHESIS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3141AC-C1F2-2548-AA07-DD1FAD6291B2}"/>
                  </a:ext>
                </a:extLst>
              </p:cNvPr>
              <p:cNvSpPr txBox="1"/>
              <p:nvPr/>
            </p:nvSpPr>
            <p:spPr>
              <a:xfrm>
                <a:off x="275688" y="3776794"/>
                <a:ext cx="3006774" cy="433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3141AC-C1F2-2548-AA07-DD1FAD629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88" y="3776794"/>
                <a:ext cx="3006774" cy="4334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7EDB498-80E9-3D4F-814A-87EC9731643D}"/>
              </a:ext>
            </a:extLst>
          </p:cNvPr>
          <p:cNvSpPr txBox="1"/>
          <p:nvPr/>
        </p:nvSpPr>
        <p:spPr>
          <a:xfrm>
            <a:off x="275688" y="3442336"/>
            <a:ext cx="3129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TEST STATISTIC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4F4DC3-B8D1-1448-B1A2-215C604DC524}"/>
                  </a:ext>
                </a:extLst>
              </p:cNvPr>
              <p:cNvSpPr txBox="1"/>
              <p:nvPr/>
            </p:nvSpPr>
            <p:spPr>
              <a:xfrm>
                <a:off x="275688" y="4331758"/>
                <a:ext cx="30067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P-VALUE (Depending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200" b="1" dirty="0"/>
                  <a:t>)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4F4DC3-B8D1-1448-B1A2-215C604DC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88" y="4331758"/>
                <a:ext cx="3006774" cy="276999"/>
              </a:xfrm>
              <a:prstGeom prst="rect">
                <a:avLst/>
              </a:prstGeom>
              <a:blipFill>
                <a:blip r:embed="rId7"/>
                <a:stretch>
                  <a:fillRect t="-454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BEEFC81-81E8-3D4D-944E-13EBD6F4B5D2}"/>
                  </a:ext>
                </a:extLst>
              </p:cNvPr>
              <p:cNvSpPr txBox="1"/>
              <p:nvPr/>
            </p:nvSpPr>
            <p:spPr>
              <a:xfrm>
                <a:off x="267872" y="4632203"/>
                <a:ext cx="30145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200" b="0" dirty="0"/>
              </a:p>
              <a:p>
                <a:pPr marL="228600" indent="-2286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200" dirty="0"/>
              </a:p>
              <a:p>
                <a:pPr marL="228600" indent="-2286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2 ∗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BEEFC81-81E8-3D4D-944E-13EBD6F4B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72" y="4632203"/>
                <a:ext cx="3014590" cy="646331"/>
              </a:xfrm>
              <a:prstGeom prst="rect">
                <a:avLst/>
              </a:prstGeom>
              <a:blipFill>
                <a:blip r:embed="rId8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2E631C75-A39A-4C4A-B152-73F15985434A}"/>
              </a:ext>
            </a:extLst>
          </p:cNvPr>
          <p:cNvSpPr txBox="1"/>
          <p:nvPr/>
        </p:nvSpPr>
        <p:spPr>
          <a:xfrm>
            <a:off x="283504" y="5382998"/>
            <a:ext cx="3284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ERROR AND DEGREES OF FREEDOM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DCC4C8-A6CE-E142-94E5-CEB2989D7F37}"/>
                  </a:ext>
                </a:extLst>
              </p:cNvPr>
              <p:cNvSpPr txBox="1"/>
              <p:nvPr/>
            </p:nvSpPr>
            <p:spPr>
              <a:xfrm>
                <a:off x="275688" y="5767471"/>
                <a:ext cx="6314440" cy="837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Case 1. </a:t>
                </a:r>
                <a:r>
                  <a:rPr lang="en-US" sz="1200" dirty="0"/>
                  <a:t>Population variances unknown and equal.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Degrees of freedom: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sz="1200" dirty="0"/>
                  <a:t>    where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e>
                    </m:rad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DCC4C8-A6CE-E142-94E5-CEB2989D7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88" y="5767471"/>
                <a:ext cx="6314440" cy="8374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F9ADB4-3497-5A4F-A672-414D911A9261}"/>
                  </a:ext>
                </a:extLst>
              </p:cNvPr>
              <p:cNvSpPr txBox="1"/>
              <p:nvPr/>
            </p:nvSpPr>
            <p:spPr>
              <a:xfrm>
                <a:off x="271780" y="6726377"/>
                <a:ext cx="6314440" cy="837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Case 2. </a:t>
                </a:r>
                <a:r>
                  <a:rPr lang="en-US" sz="1200" dirty="0"/>
                  <a:t>Population variances unknown and not equal.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Degrees of freedom: Very difficult, let the R function t.test() calculate them.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F9ADB4-3497-5A4F-A672-414D911A9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80" y="6726377"/>
                <a:ext cx="6314440" cy="8374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48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56DD875-8A15-924B-B833-DC4D760BB8EA}"/>
              </a:ext>
            </a:extLst>
          </p:cNvPr>
          <p:cNvGrpSpPr/>
          <p:nvPr/>
        </p:nvGrpSpPr>
        <p:grpSpPr>
          <a:xfrm>
            <a:off x="0" y="0"/>
            <a:ext cx="6858000" cy="10014603"/>
            <a:chOff x="0" y="0"/>
            <a:chExt cx="6858000" cy="1001460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EB66AAA-E19E-6244-8A8B-2415B5902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858000" cy="537583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D341449-6F61-774A-9293-45023F558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5375839"/>
              <a:ext cx="6858000" cy="4638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77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257</Words>
  <Application>Microsoft Macintosh PowerPoint</Application>
  <PresentationFormat>Custom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 Umberto</dc:creator>
  <cp:lastModifiedBy>NOE Umberto</cp:lastModifiedBy>
  <cp:revision>12</cp:revision>
  <dcterms:created xsi:type="dcterms:W3CDTF">2021-02-23T19:21:35Z</dcterms:created>
  <dcterms:modified xsi:type="dcterms:W3CDTF">2021-02-23T21:57:08Z</dcterms:modified>
</cp:coreProperties>
</file>