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93" d="100"/>
          <a:sy n="93" d="100"/>
        </p:scale>
        <p:origin x="13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4CF7-85C8-DA47-A330-964E91D9F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F7509-9B37-6F44-BB5A-9EC2F621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6FAB-9054-214B-BE2E-AD138DFE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9F17-2343-3942-B084-3EA9CBCC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EE83-EBD1-A64C-9C5F-C273C0F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CAD4-647E-FF48-A2D5-D95EC954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AB7CE-C1AA-144C-BF4D-BDA8C19E8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F0BE-4206-9145-944B-A32893AF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713C-E046-044E-AF2A-9FB1F37C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C8E-2CF5-0145-9ABE-2BA464DB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4988D-31E6-4C4E-9029-25833860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D305-46BE-CD4E-950B-8498750B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847D-578B-9A44-BF98-AE93E4F7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4948-641A-A547-9A16-6B8BD7A9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0F7E-9629-6D4E-AF90-1EDD89FD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780A-A0A1-1843-83CD-F5C068CA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8A57-191E-0644-92D8-9A1321C6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D2A7-6BB3-DC42-B1C9-6499AAC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5902-0A50-FA44-A05E-8E152C3F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AA9A-B04B-D142-B82B-1DABBC01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0312-F265-014A-87F7-41F5CFA0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8D6EF-475D-224F-811B-98E4EF9C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BD8B8-28BB-C54E-9730-674D7748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B6BE-3799-C342-BB3C-0DEC2E4C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1EBE-4367-9F42-98AF-DCCD5A29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AB25-F83D-844E-9C1F-7BEB3C4E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BB3D-00C4-9342-B5AD-AD11E1BC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E4B06-D4AE-604A-A170-C0718A34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CF30-7792-1748-AE68-68573D81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8386-B672-344E-ABE5-993D9A0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652BB-DD3D-A04E-8B92-AC70A57E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E545-E944-4E42-BAE8-D7F38644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D473-F4CC-2944-8016-D5493C6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35AB3-1AB3-F14B-872C-BF280DB4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2C0C7-3FCA-DC44-8D0F-29F316754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7DA8A-0CCD-1349-9970-8EE3D5B70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1D369-A59C-6043-BBA2-62D0DE18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D1A0-01F8-0B47-B349-13BC50E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036E-76C4-EC49-941D-3B7ADAA3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A4B3-BD96-774F-8739-2A8A8AB5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1C6C1-BC0A-0949-B076-1DB71759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4C9DF-8814-F148-99FE-FBDE1516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A1FF-BD1F-EC40-B3AB-A76AFDFE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04636-A3D0-5440-9339-A489DDA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BC79D-2654-2F45-9754-5144EE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86AF-CFD1-F841-ACFF-A70249F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AAC1-7536-0947-B33B-C99016F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B7A6-EB66-D244-A928-969C91FA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32E06-8AFE-7943-9A38-B4FA18E4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6815-747E-E34E-9B94-319746AB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0CFA0-6A02-A643-972E-F096D387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79B0-A9BE-FB41-A0DC-FDAA998C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34BA-50B2-C44E-8EC9-1044578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346B4-73E5-8646-AD4D-C4CCAED85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3E909-A0E6-8443-AE60-75C9E55BB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05EC-46C7-3944-AC1B-423F55EB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CABE-D3D5-A948-8D26-E01AA237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F567-2CE9-7B42-B79A-280FEFAA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F89EA-E037-6943-A5F4-80343245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0A21-E36E-2349-86C4-E56EAC32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CBBC-6E17-AB46-9044-B133B9013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85C4-53A3-0849-9417-446511E79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0309-793C-EC4E-B61B-E86F27670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n abstract genetic concept">
            <a:extLst>
              <a:ext uri="{FF2B5EF4-FFF2-40B4-BE49-F238E27FC236}">
                <a16:creationId xmlns:a16="http://schemas.microsoft.com/office/drawing/2014/main" id="{E250B0CA-1CCA-6BAF-2305-4519AE6DA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21" r="9089" b="85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D9E83-2EF4-394C-A460-8AF1A423E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Little Study on recognizing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314E-40D0-E14C-80F1-D60CB30E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Chowdhry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Sara Sereno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1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FFC3-2500-8E4A-80AF-A32A1ADF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to word recognition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E361-1E1E-5445-80B0-20E89B06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effectLst/>
                <a:latin typeface="TimesNewRomanPSMT"/>
              </a:rPr>
              <a:t>debate over what, when, where, and how visual word recognition occurs, focusing on the nature of printed word representations and the mechanisms by which they are processed (</a:t>
            </a:r>
            <a:r>
              <a:rPr lang="en-GB" sz="2000" dirty="0" err="1">
                <a:effectLst/>
                <a:latin typeface="TimesNewRomanPSMT"/>
              </a:rPr>
              <a:t>Carreiras</a:t>
            </a:r>
            <a:r>
              <a:rPr lang="en-GB" sz="2000" dirty="0">
                <a:effectLst/>
                <a:latin typeface="TimesNewRomanPSMT"/>
              </a:rPr>
              <a:t> et al., 2014).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effectLst/>
                <a:latin typeface="TimesNewRomanPSMT"/>
              </a:rPr>
              <a:t>Visual word recognition has been investigated using numerous methods such as neuroimaging (Hauk et al., 2006), behavioural studies (</a:t>
            </a:r>
            <a:r>
              <a:rPr lang="en-GB" sz="2000" dirty="0" err="1">
                <a:effectLst/>
                <a:latin typeface="TimesNewRomanPSMT"/>
              </a:rPr>
              <a:t>Schröter</a:t>
            </a:r>
            <a:r>
              <a:rPr lang="en-GB" sz="2000" dirty="0">
                <a:effectLst/>
                <a:latin typeface="TimesNewRomanPSMT"/>
              </a:rPr>
              <a:t> &amp; Schroeder, 2017), and computational studies (</a:t>
            </a:r>
            <a:r>
              <a:rPr lang="en-GB" sz="2000" dirty="0" err="1">
                <a:effectLst/>
                <a:latin typeface="TimesNewRomanPSMT"/>
              </a:rPr>
              <a:t>Shillcock</a:t>
            </a:r>
            <a:r>
              <a:rPr lang="en-GB" sz="2000" dirty="0">
                <a:effectLst/>
                <a:latin typeface="TimesNewRomanPSMT"/>
              </a:rPr>
              <a:t> &amp; Monaghan, 2001). </a:t>
            </a:r>
            <a:endParaRPr lang="en-GB" sz="20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latin typeface="TimesNewRomanPSMT"/>
              </a:rPr>
              <a:t>Variety of models related to word recognition which have been </a:t>
            </a:r>
            <a:r>
              <a:rPr lang="en-GB" sz="2000" dirty="0">
                <a:effectLst/>
                <a:latin typeface="TimesNewRomanPSMT"/>
              </a:rPr>
              <a:t>developed to incorporate various tasks like masked priming, lexical decision, eye-movement control and reading aloud.</a:t>
            </a:r>
            <a:endParaRPr lang="en-GB" sz="20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latin typeface="TimesNewRomanPSMT"/>
              </a:rPr>
              <a:t>I</a:t>
            </a:r>
            <a:r>
              <a:rPr lang="en-GB" sz="2000" dirty="0">
                <a:effectLst/>
                <a:latin typeface="TimesNewRomanPSMT"/>
              </a:rPr>
              <a:t>n recent research, tasks involving masked priming, lexical decision or word naming have been employed more.</a:t>
            </a:r>
            <a:endParaRPr lang="en-GB" sz="2000" dirty="0">
              <a:latin typeface="TimesNewRomanPSMT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20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7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2111B-1FA0-E54A-82FF-CC4B6201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word recognition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2E1A-5A0C-8743-A1DD-85493EE8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effectLst/>
                <a:latin typeface="TimesNewRomanPSMT"/>
              </a:rPr>
              <a:t>The usage of tasks such as lexical decision and masked priming, has shown promising results when it comes to what factors influence visual word recognition.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latin typeface="TimesNewRomanPSMT"/>
              </a:rPr>
              <a:t>F</a:t>
            </a:r>
            <a:r>
              <a:rPr lang="en-GB" sz="1700" dirty="0">
                <a:effectLst/>
                <a:latin typeface="TimesNewRomanPSMT"/>
              </a:rPr>
              <a:t>actors like word length, word frequency, age of acquisition, imageability, gender, concreteness, can have a varying degree of contribution to visual word recognition. 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effectLst/>
                <a:latin typeface="TimesNewRomanPSMT"/>
              </a:rPr>
              <a:t>Effects of imageability and age of acquisition have been studied in disyllabic word recognition to show that age of acquisition and imageability effects were larger for words that have a low frequency than high frequency (Cortese &amp; </a:t>
            </a:r>
            <a:r>
              <a:rPr lang="en-GB" sz="1700" dirty="0" err="1">
                <a:effectLst/>
                <a:latin typeface="TimesNewRomanPSMT"/>
              </a:rPr>
              <a:t>Schock</a:t>
            </a:r>
            <a:r>
              <a:rPr lang="en-GB" sz="1700" dirty="0">
                <a:effectLst/>
                <a:latin typeface="TimesNewRomanPSMT"/>
              </a:rPr>
              <a:t>, 2013).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latin typeface="TimesNewRomanPSMT"/>
              </a:rPr>
              <a:t>W</a:t>
            </a:r>
            <a:r>
              <a:rPr lang="en-GB" sz="1700" dirty="0">
                <a:effectLst/>
                <a:latin typeface="TimesNewRomanPSMT"/>
              </a:rPr>
              <a:t>ith factors such as frequency, familiarity, phonological similarity controlled, in serial recall of disyllabic word tasks, long words were recalled better than short words (</a:t>
            </a:r>
            <a:r>
              <a:rPr lang="en-GB" sz="1700" dirty="0" err="1">
                <a:effectLst/>
                <a:latin typeface="TimesNewRomanPSMT"/>
              </a:rPr>
              <a:t>Lovatt</a:t>
            </a:r>
            <a:r>
              <a:rPr lang="en-GB" sz="1700" dirty="0">
                <a:effectLst/>
                <a:latin typeface="TimesNewRomanPSMT"/>
              </a:rPr>
              <a:t> et al., 2010). </a:t>
            </a:r>
            <a:endParaRPr lang="en-GB" sz="17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latin typeface="TimesNewRomanPSMT"/>
              </a:rPr>
              <a:t>C</a:t>
            </a:r>
            <a:r>
              <a:rPr lang="en-GB" sz="1700" dirty="0">
                <a:effectLst/>
                <a:latin typeface="TimesNewRomanPSMT"/>
              </a:rPr>
              <a:t>oncrete words have a processing advantage over abstract words (</a:t>
            </a:r>
            <a:r>
              <a:rPr lang="en-GB" sz="1700" dirty="0" err="1">
                <a:effectLst/>
                <a:latin typeface="TimesNewRomanPSMT"/>
              </a:rPr>
              <a:t>Fliessbach</a:t>
            </a:r>
            <a:r>
              <a:rPr lang="en-GB" sz="1700" dirty="0">
                <a:effectLst/>
                <a:latin typeface="TimesNewRomanPSMT"/>
              </a:rPr>
              <a:t> et al., 2006; Sandberg &amp; Kiran, 2014) using fMRI and training tasks that promote generalisation from trained to untrained items in language therapy.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700" dirty="0">
                <a:latin typeface="TimesNewRomanPSMT"/>
              </a:rPr>
              <a:t>T</a:t>
            </a:r>
            <a:r>
              <a:rPr lang="en-GB" sz="1700" dirty="0">
                <a:effectLst/>
                <a:latin typeface="TimesNewRomanPSMT"/>
              </a:rPr>
              <a:t>hrough a lexical decision study, it was found that some variables, such as age of acquisition, show significant effects on the reaction time of participants regardless of the type of words used (</a:t>
            </a:r>
            <a:r>
              <a:rPr lang="en-GB" sz="1700" dirty="0" err="1">
                <a:effectLst/>
                <a:latin typeface="TimesNewRomanPSMT"/>
              </a:rPr>
              <a:t>González-Nosti</a:t>
            </a:r>
            <a:r>
              <a:rPr lang="en-GB" sz="1700" dirty="0">
                <a:effectLst/>
                <a:latin typeface="TimesNewRomanPSMT"/>
              </a:rPr>
              <a:t> et al., 2013). </a:t>
            </a:r>
            <a:endParaRPr lang="en-GB" sz="17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17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17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17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644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87417-421D-7E48-9D72-7763DF9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study about?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60C9F88-B3F6-D84D-A91C-06AF3132D8CA}"/>
              </a:ext>
            </a:extLst>
          </p:cNvPr>
          <p:cNvSpPr txBox="1">
            <a:spLocks/>
          </p:cNvSpPr>
          <p:nvPr/>
        </p:nvSpPr>
        <p:spPr>
          <a:xfrm>
            <a:off x="810490" y="2268979"/>
            <a:ext cx="10515600" cy="4119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en-US" sz="2000" dirty="0">
                <a:latin typeface="TimesNewRomanPSMT"/>
              </a:rPr>
              <a:t>Age of acquisition? Concreteness?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en-US" sz="2000" dirty="0">
                <a:latin typeface="TimesNewRomanPSMT"/>
              </a:rPr>
              <a:t>The aim is to investigate if there are effects of the factors of age of acquisition and concreteness on visual word recognition in native English speakers </a:t>
            </a:r>
            <a:r>
              <a:rPr lang="en-GB" sz="2000" dirty="0">
                <a:latin typeface="TimesNewRomanPSMT"/>
              </a:rPr>
              <a:t>when other factors of word length, frequency and the proportion they are known by are controlled.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latin typeface="TimesNewRomanPSMT"/>
              </a:rPr>
              <a:t>It is hypothesized that age of acquisition and concreteness will influence conceptual processing as seen through the lexical decision task in line with existing literature. </a:t>
            </a:r>
            <a:endParaRPr lang="en-GB" sz="20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dirty="0">
                <a:latin typeface="TimesNewRomanPSMT"/>
              </a:rPr>
              <a:t>Understanding if there is an interaction between these variables. </a:t>
            </a:r>
          </a:p>
        </p:txBody>
      </p:sp>
    </p:spTree>
    <p:extLst>
      <p:ext uri="{BB962C8B-B14F-4D97-AF65-F5344CB8AC3E}">
        <p14:creationId xmlns:p14="http://schemas.microsoft.com/office/powerpoint/2010/main" val="28996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87417-421D-7E48-9D72-7763DF9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3C8C-44B7-BF44-9E75-F8FCA24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986" y="2230971"/>
            <a:ext cx="4768014" cy="3945992"/>
          </a:xfrm>
        </p:spPr>
        <p:txBody>
          <a:bodyPr/>
          <a:lstStyle/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Repeated measures design 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IVs: Concreteness (concrete &amp; abstract) and Age of acquisition (early &amp; late)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DV: Reaction time of word recognition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45 participants (35 female, 10 male) recruited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Completed a lexical decision task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Stimuli for the task were selected using the </a:t>
            </a:r>
            <a:r>
              <a:rPr lang="en-GB" sz="1620" kern="1200" dirty="0" err="1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LexOPS</a:t>
            </a: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 interface (existing norms used to select concreteness and age of acquisition of words and match them for length, frequency and proportion known)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30 early abstract words, 30 early concrete words, 30 late abstract words and 30 late concrete words along with 120 pseudowords and 10 practice words 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0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620" kern="1200" dirty="0">
              <a:solidFill>
                <a:schemeClr val="tx1"/>
              </a:solidFill>
              <a:latin typeface="TimesNewRomanPSM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620" kern="1200" dirty="0">
              <a:solidFill>
                <a:schemeClr val="tx1"/>
              </a:solidFill>
              <a:latin typeface="TimesNewRomanPSM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25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053BB8-4C76-D34A-AF41-DDC57BAC8E11}"/>
              </a:ext>
            </a:extLst>
          </p:cNvPr>
          <p:cNvSpPr txBox="1">
            <a:spLocks/>
          </p:cNvSpPr>
          <p:nvPr/>
        </p:nvSpPr>
        <p:spPr>
          <a:xfrm>
            <a:off x="6096000" y="2228087"/>
            <a:ext cx="4768014" cy="394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For lexical decision task, participants were presented with a string of letters where they were required to answer as quickly as possible if the string is a word (e.g., </a:t>
            </a:r>
            <a:r>
              <a:rPr lang="en-GB" sz="1620" i="1" kern="1200" dirty="0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potpourri</a:t>
            </a: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) or a non-word (e.g., </a:t>
            </a:r>
            <a:r>
              <a:rPr lang="en-GB" sz="1620" i="1" kern="1200" dirty="0" err="1">
                <a:solidFill>
                  <a:schemeClr val="tx1"/>
                </a:solidFill>
                <a:latin typeface="TimesNewRomanPS"/>
                <a:ea typeface="+mn-ea"/>
                <a:cs typeface="+mn-cs"/>
              </a:rPr>
              <a:t>entrophite</a:t>
            </a: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).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 The participants used the right and left control keys to indicate whether the string of letters was a word or non-word respectively. 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If they answered incorrectly, the software would flash “INCORRECT” before moving on to the next string of letters. </a:t>
            </a:r>
          </a:p>
          <a:p>
            <a:pPr marL="205740" indent="-205740" defTabSz="822960">
              <a:spcBef>
                <a:spcPts val="900"/>
              </a:spcBef>
            </a:pPr>
            <a:r>
              <a:rPr lang="en-GB" sz="1620" kern="1200" dirty="0">
                <a:solidFill>
                  <a:schemeClr val="tx1"/>
                </a:solidFill>
                <a:latin typeface="TimesNewRomanPSMT"/>
                <a:ea typeface="+mn-ea"/>
                <a:cs typeface="+mn-cs"/>
              </a:rPr>
              <a:t>Participants completed an initial practice block to familiarise them with the procedure of the study followed by four main experimental blocks. 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0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620" kern="1200" dirty="0">
              <a:solidFill>
                <a:schemeClr val="tx1"/>
              </a:solidFill>
              <a:latin typeface="TimesNewRomanPSM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1620" kern="1200" dirty="0">
              <a:solidFill>
                <a:schemeClr val="tx1"/>
              </a:solidFill>
              <a:latin typeface="TimesNewRomanPSMT"/>
              <a:ea typeface="+mn-ea"/>
              <a:cs typeface="+mn-cs"/>
            </a:endParaRPr>
          </a:p>
          <a:p>
            <a:pPr marL="205740" indent="-205740" defTabSz="822960">
              <a:spcBef>
                <a:spcPts val="900"/>
              </a:spcBef>
            </a:pPr>
            <a:endParaRPr lang="en-GB" sz="25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6E83D-0CB7-2146-ABAB-ECA3D485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7280-A5DF-444B-9B3F-0521C74E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78" y="2642616"/>
            <a:ext cx="4818888" cy="1824229"/>
          </a:xfrm>
        </p:spPr>
        <p:txBody>
          <a:bodyPr anchor="t">
            <a:normAutofit/>
          </a:bodyPr>
          <a:lstStyle/>
          <a:p>
            <a:r>
              <a:rPr lang="en-GB" sz="1800" dirty="0">
                <a:effectLst/>
                <a:latin typeface="TimesNewRomanPSMT"/>
              </a:rPr>
              <a:t>A 2 (AoA: Early, Late) x 2 (</a:t>
            </a:r>
            <a:r>
              <a:rPr lang="en-GB" sz="1800" dirty="0" err="1">
                <a:effectLst/>
                <a:latin typeface="TimesNewRomanPSMT"/>
              </a:rPr>
              <a:t>Cnc</a:t>
            </a:r>
            <a:r>
              <a:rPr lang="en-GB" sz="1800" dirty="0">
                <a:effectLst/>
                <a:latin typeface="TimesNewRomanPSMT"/>
              </a:rPr>
              <a:t>: Concrete, Abstract) analysis of variance (ANOVA) was performed on the data of the participants for their reaction times (RTs).</a:t>
            </a:r>
          </a:p>
          <a:p>
            <a:r>
              <a:rPr lang="en-GB" sz="1800" dirty="0">
                <a:effectLst/>
                <a:latin typeface="TimesNewRomanPSMT"/>
              </a:rPr>
              <a:t>Crosstabulation of RT means (with SDs in parentheses) across conditions.</a:t>
            </a:r>
            <a:endParaRPr lang="en-GB" sz="1800" dirty="0"/>
          </a:p>
          <a:p>
            <a:endParaRPr lang="en-GB" sz="2200" dirty="0">
              <a:effectLst/>
              <a:latin typeface="TimesNewRomanPSMT"/>
            </a:endParaRPr>
          </a:p>
          <a:p>
            <a:endParaRPr lang="en-GB" sz="2200" dirty="0"/>
          </a:p>
          <a:p>
            <a:endParaRPr lang="en-US" sz="22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DB629B-E2EA-7C48-9515-17269865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10" y="1476451"/>
            <a:ext cx="5895212" cy="364029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B278A5E-DC90-C746-812D-E8E9EB76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1884"/>
              </p:ext>
            </p:extLst>
          </p:nvPr>
        </p:nvGraphicFramePr>
        <p:xfrm>
          <a:off x="630279" y="4519080"/>
          <a:ext cx="481888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296">
                  <a:extLst>
                    <a:ext uri="{9D8B030D-6E8A-4147-A177-3AD203B41FA5}">
                      <a16:colId xmlns:a16="http://schemas.microsoft.com/office/drawing/2014/main" val="2676591876"/>
                    </a:ext>
                  </a:extLst>
                </a:gridCol>
                <a:gridCol w="1606296">
                  <a:extLst>
                    <a:ext uri="{9D8B030D-6E8A-4147-A177-3AD203B41FA5}">
                      <a16:colId xmlns:a16="http://schemas.microsoft.com/office/drawing/2014/main" val="2740714123"/>
                    </a:ext>
                  </a:extLst>
                </a:gridCol>
                <a:gridCol w="1606296">
                  <a:extLst>
                    <a:ext uri="{9D8B030D-6E8A-4147-A177-3AD203B41FA5}">
                      <a16:colId xmlns:a16="http://schemas.microsoft.com/office/drawing/2014/main" val="3202385788"/>
                    </a:ext>
                  </a:extLst>
                </a:gridCol>
              </a:tblGrid>
              <a:tr h="188065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91905"/>
                  </a:ext>
                </a:extLst>
              </a:tr>
              <a:tr h="190677">
                <a:tc>
                  <a:txBody>
                    <a:bodyPr/>
                    <a:lstStyle/>
                    <a:p>
                      <a:r>
                        <a:rPr lang="en-US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676.04 (86.39)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691.29 (91.72)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94762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767.32 (86.23)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760.68 (100.62)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503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02C3AF-D910-F045-B9C4-85444C19FB40}"/>
              </a:ext>
            </a:extLst>
          </p:cNvPr>
          <p:cNvSpPr txBox="1"/>
          <p:nvPr/>
        </p:nvSpPr>
        <p:spPr>
          <a:xfrm>
            <a:off x="5882779" y="5204880"/>
            <a:ext cx="546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TimesNewRomanPS"/>
              </a:rPr>
              <a:t>Visualisation of the RT condition means (with standard error bars).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6E83D-0CB7-2146-ABAB-ECA3D485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07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7280-A5DF-444B-9B3F-0521C74E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2005307"/>
          </a:xfrm>
        </p:spPr>
        <p:txBody>
          <a:bodyPr anchor="t">
            <a:normAutofit/>
          </a:bodyPr>
          <a:lstStyle/>
          <a:p>
            <a:r>
              <a:rPr lang="en-GB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mean reaction time for each subject across early and late acquired words to show robust effect of AoA.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/>
          </a:p>
          <a:p>
            <a:endParaRPr lang="en-GB" sz="2200" dirty="0">
              <a:effectLst/>
              <a:latin typeface="TimesNewRomanPSMT"/>
            </a:endParaRPr>
          </a:p>
          <a:p>
            <a:endParaRPr lang="en-GB" sz="2200" dirty="0"/>
          </a:p>
          <a:p>
            <a:endParaRPr lang="en-US" sz="2200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DD27530-7E1D-BC4A-BB1D-89B30E00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78" y="1311331"/>
            <a:ext cx="6307143" cy="38946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0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414F-E3A5-0B4D-8D21-6AFF2B9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Where do we go from here?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C331-E706-4C47-BF15-CDF96EEC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900" dirty="0">
                <a:latin typeface="TimesNewRomanPSMT"/>
              </a:rPr>
              <a:t>A</a:t>
            </a:r>
            <a:r>
              <a:rPr lang="en-GB" sz="1900" dirty="0">
                <a:effectLst/>
                <a:latin typeface="TimesNewRomanPSMT"/>
              </a:rPr>
              <a:t>ge of acquisition has a significant influence on word recognition suggesting that words that are acquired early are recognized faster than words that are acquired late. </a:t>
            </a:r>
          </a:p>
          <a:p>
            <a:r>
              <a:rPr lang="en-GB" sz="1900" dirty="0">
                <a:latin typeface="TimesNewRomanPSMT"/>
              </a:rPr>
              <a:t>C</a:t>
            </a:r>
            <a:r>
              <a:rPr lang="en-GB" sz="1900" dirty="0">
                <a:effectLst/>
                <a:latin typeface="TimesNewRomanPSMT"/>
              </a:rPr>
              <a:t>oncreteness did not have a significant effect on word recognition. </a:t>
            </a:r>
          </a:p>
          <a:p>
            <a:r>
              <a:rPr lang="en-GB" sz="1900" dirty="0">
                <a:latin typeface="TimesNewRomanPSMT"/>
              </a:rPr>
              <a:t>M</a:t>
            </a:r>
            <a:r>
              <a:rPr lang="en-GB" sz="1900" dirty="0">
                <a:effectLst/>
                <a:latin typeface="TimesNewRomanPSMT"/>
              </a:rPr>
              <a:t>arginal effect of the interaction. </a:t>
            </a:r>
          </a:p>
          <a:p>
            <a:r>
              <a:rPr lang="en-GB" sz="1900" dirty="0">
                <a:latin typeface="TimesNewRomanPSMT"/>
              </a:rPr>
              <a:t>M</a:t>
            </a:r>
            <a:r>
              <a:rPr lang="en-GB" sz="1900" dirty="0">
                <a:effectLst/>
                <a:latin typeface="TimesNewRomanPSMT"/>
              </a:rPr>
              <a:t>ay be possible to observe a significant effect for this interaction in a larger sample which can be explored in future research.</a:t>
            </a:r>
          </a:p>
          <a:p>
            <a:r>
              <a:rPr lang="en-GB" sz="1900" dirty="0">
                <a:latin typeface="TimesNewRomanPSMT"/>
              </a:rPr>
              <a:t>C</a:t>
            </a:r>
            <a:r>
              <a:rPr lang="en-GB" sz="1900" dirty="0">
                <a:effectLst/>
                <a:latin typeface="TimesNewRomanPSMT"/>
              </a:rPr>
              <a:t>ontrolling for the variables of word length, frequency and proportion known has had an effect on the results not showing a concreteness advantage. </a:t>
            </a:r>
          </a:p>
          <a:p>
            <a:r>
              <a:rPr lang="en-GB" sz="1900" dirty="0">
                <a:latin typeface="TimesNewRomanPSMT"/>
              </a:rPr>
              <a:t>A future area of research: Conducting study in second language English speakers and other languages.</a:t>
            </a:r>
            <a:r>
              <a:rPr lang="en-GB" sz="1900" dirty="0">
                <a:effectLst/>
                <a:latin typeface="TimesNewRomanPSMT"/>
              </a:rPr>
              <a:t> Studies show that bilinguals have also shown stronger effects of word frequency in their second language as compared to their first language (Cop et al., 2015).</a:t>
            </a:r>
          </a:p>
          <a:p>
            <a:r>
              <a:rPr lang="en-GB" sz="1900" dirty="0">
                <a:latin typeface="TimesNewRomanPSMT"/>
              </a:rPr>
              <a:t>M</a:t>
            </a:r>
            <a:r>
              <a:rPr lang="en-GB" sz="1900" dirty="0">
                <a:effectLst/>
                <a:latin typeface="TimesNewRomanPSMT"/>
              </a:rPr>
              <a:t>ethodology can be paired with other non-behavioural investigations which can provide a deeper insight into how the different underlying representations are activated at the time of lexical processing.</a:t>
            </a:r>
            <a:endParaRPr lang="en-GB" sz="1900" dirty="0"/>
          </a:p>
          <a:p>
            <a:endParaRPr lang="en-GB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0989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1E61-DC70-464B-8839-D5719CB9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959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TimesNewRomanPS</vt:lpstr>
      <vt:lpstr>TimesNewRomanPSMT</vt:lpstr>
      <vt:lpstr>Office Theme</vt:lpstr>
      <vt:lpstr>A Little Study on recognizing words</vt:lpstr>
      <vt:lpstr>Background to word recognition</vt:lpstr>
      <vt:lpstr>Factors influencing word recognition</vt:lpstr>
      <vt:lpstr>What is this study about?</vt:lpstr>
      <vt:lpstr>Methodology</vt:lpstr>
      <vt:lpstr>Results</vt:lpstr>
      <vt:lpstr>Results</vt:lpstr>
      <vt:lpstr>Where do we go from here?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Little Study on recognizing words</dc:title>
  <dc:creator>Akansha Chowdhry (student)</dc:creator>
  <cp:lastModifiedBy>Akansha Chowdhry (student)</cp:lastModifiedBy>
  <cp:revision>3</cp:revision>
  <dcterms:created xsi:type="dcterms:W3CDTF">2023-03-20T23:49:33Z</dcterms:created>
  <dcterms:modified xsi:type="dcterms:W3CDTF">2023-03-22T12:03:05Z</dcterms:modified>
</cp:coreProperties>
</file>