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60"/>
  </p:normalViewPr>
  <p:slideViewPr>
    <p:cSldViewPr snapToGrid="0">
      <p:cViewPr varScale="1">
        <p:scale>
          <a:sx n="91" d="100"/>
          <a:sy n="91" d="100"/>
        </p:scale>
        <p:origin x="2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3/21/2023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359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2655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606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4182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2880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130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464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2637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866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2854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8803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9618287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80/02699931.2017.1345721" TargetMode="External"/><Relationship Id="rId2" Type="http://schemas.openxmlformats.org/officeDocument/2006/relationships/hyperlink" Target="https://doi.org/10.1371/journal.pone.0257409" TargetMode="External"/><Relationship Id="rId1" Type="http://schemas.openxmlformats.org/officeDocument/2006/relationships/slideLayout" Target="../slideLayouts/slideLayout2.xml"/><Relationship Id="rId5" Type="http://schemas.openxmlformats.org/officeDocument/2006/relationships/hyperlink" Target="https://doi.org/10.1080/02699931.2022.2071236" TargetMode="External"/><Relationship Id="rId4" Type="http://schemas.openxmlformats.org/officeDocument/2006/relationships/hyperlink" Target="https://doi.org/10.1080/17470218.2015.10139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7AF00B-3D1D-F4EE-52D1-17A9A9D0B854}"/>
              </a:ext>
            </a:extLst>
          </p:cNvPr>
          <p:cNvSpPr>
            <a:spLocks noGrp="1"/>
          </p:cNvSpPr>
          <p:nvPr>
            <p:ph type="ctrTitle"/>
          </p:nvPr>
        </p:nvSpPr>
        <p:spPr>
          <a:xfrm>
            <a:off x="612648" y="557783"/>
            <a:ext cx="3901736" cy="3130807"/>
          </a:xfrm>
        </p:spPr>
        <p:txBody>
          <a:bodyPr>
            <a:normAutofit/>
          </a:bodyPr>
          <a:lstStyle/>
          <a:p>
            <a:pPr>
              <a:lnSpc>
                <a:spcPct val="90000"/>
              </a:lnSpc>
            </a:pPr>
            <a:r>
              <a:rPr lang="en-GB" sz="3400" dirty="0"/>
              <a:t>An investigation into Psychological Predictors of </a:t>
            </a:r>
            <a:r>
              <a:rPr lang="en-GB" sz="3400" dirty="0" err="1"/>
              <a:t>Trypophobia</a:t>
            </a:r>
            <a:r>
              <a:rPr lang="en-GB" sz="3400" dirty="0"/>
              <a:t> Severity</a:t>
            </a:r>
          </a:p>
        </p:txBody>
      </p:sp>
      <p:sp>
        <p:nvSpPr>
          <p:cNvPr id="3" name="Subtitle 2">
            <a:extLst>
              <a:ext uri="{FF2B5EF4-FFF2-40B4-BE49-F238E27FC236}">
                <a16:creationId xmlns:a16="http://schemas.microsoft.com/office/drawing/2014/main" id="{6F6BCA4A-9A80-D61A-22A1-9BD621362720}"/>
              </a:ext>
            </a:extLst>
          </p:cNvPr>
          <p:cNvSpPr>
            <a:spLocks noGrp="1"/>
          </p:cNvSpPr>
          <p:nvPr>
            <p:ph type="subTitle" idx="1"/>
          </p:nvPr>
        </p:nvSpPr>
        <p:spPr>
          <a:xfrm>
            <a:off x="612648" y="3902206"/>
            <a:ext cx="3901736" cy="2240529"/>
          </a:xfrm>
        </p:spPr>
        <p:txBody>
          <a:bodyPr>
            <a:normAutofit/>
          </a:bodyPr>
          <a:lstStyle/>
          <a:p>
            <a:endParaRPr lang="en-GB"/>
          </a:p>
        </p:txBody>
      </p:sp>
      <p:pic>
        <p:nvPicPr>
          <p:cNvPr id="4" name="Picture 3">
            <a:extLst>
              <a:ext uri="{FF2B5EF4-FFF2-40B4-BE49-F238E27FC236}">
                <a16:creationId xmlns:a16="http://schemas.microsoft.com/office/drawing/2014/main" id="{97D42AFD-4298-6E06-3801-99DE9969C67A}"/>
              </a:ext>
            </a:extLst>
          </p:cNvPr>
          <p:cNvPicPr>
            <a:picLocks noChangeAspect="1"/>
          </p:cNvPicPr>
          <p:nvPr/>
        </p:nvPicPr>
        <p:blipFill rotWithShape="1">
          <a:blip r:embed="rId2"/>
          <a:srcRect l="15586" r="-1"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75157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2D49-3F09-7302-5676-547EA24C82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2E8635B-6E1E-B6AE-5378-3FF0C08D88E4}"/>
              </a:ext>
            </a:extLst>
          </p:cNvPr>
          <p:cNvSpPr>
            <a:spLocks noGrp="1"/>
          </p:cNvSpPr>
          <p:nvPr>
            <p:ph idx="1"/>
          </p:nvPr>
        </p:nvSpPr>
        <p:spPr/>
        <p:txBody>
          <a:bodyPr>
            <a:normAutofit/>
          </a:bodyPr>
          <a:lstStyle/>
          <a:p>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200" dirty="0">
                <a:effectLst/>
                <a:latin typeface="Times New Roman" panose="02020603050405020304" pitchFamily="18" charset="0"/>
                <a:ea typeface="Calibri" panose="020F0502020204030204" pitchFamily="34" charset="0"/>
                <a:cs typeface="Times New Roman" panose="02020603050405020304" pitchFamily="18" charset="0"/>
              </a:rPr>
              <a:t>Mayor, E., Meyer, A.,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Miani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 &amp;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Lieb</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R. (2021). An exploration of the nomological network of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trypophobia</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i="1" dirty="0" err="1">
                <a:effectLst/>
                <a:latin typeface="Times New Roman" panose="02020603050405020304" pitchFamily="18" charset="0"/>
                <a:ea typeface="Calibri" panose="020F0502020204030204" pitchFamily="34" charset="0"/>
                <a:cs typeface="Times New Roman" panose="02020603050405020304" pitchFamily="18" charset="0"/>
              </a:rPr>
              <a:t>PLoS</a:t>
            </a:r>
            <a:r>
              <a:rPr lang="en-GB" sz="1200" i="1" dirty="0">
                <a:effectLst/>
                <a:latin typeface="Times New Roman" panose="02020603050405020304" pitchFamily="18" charset="0"/>
                <a:ea typeface="Calibri" panose="020F0502020204030204" pitchFamily="34" charset="0"/>
                <a:cs typeface="Times New Roman" panose="02020603050405020304" pitchFamily="18" charset="0"/>
              </a:rPr>
              <a:t> ONE, 16</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(9), 1–15. </a:t>
            </a:r>
            <a:r>
              <a:rPr lang="en-GB"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https://doi.org/10.1371/journal.pone.0257409</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Imaizumi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S., Furuno, M., Hibino, H., &amp; Koyama, S. (2016).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Trypophobia</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is predicted by disgust sensitivity, empathic traits, and visual discomfort.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SpringerPlus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5(1449), 1–5.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https://doi.org/10.1186/s40064-016-3149-6</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400" dirty="0">
                <a:effectLst/>
                <a:latin typeface="Times New Roman" panose="02020603050405020304" pitchFamily="18" charset="0"/>
                <a:ea typeface="Calibri" panose="020F0502020204030204" pitchFamily="34" charset="0"/>
                <a:cs typeface="Times New Roman" panose="02020603050405020304" pitchFamily="18" charset="0"/>
              </a:rPr>
              <a:t>Kupfer, T. R., &amp; Le, A. T. D. (2018). Disgusting clusters: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Trypophobia</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as an overgeneralised disease avoidance response. </a:t>
            </a:r>
            <a:r>
              <a:rPr lang="en-GB" sz="1400" i="1" dirty="0">
                <a:effectLst/>
                <a:latin typeface="Times New Roman" panose="02020603050405020304" pitchFamily="18" charset="0"/>
                <a:ea typeface="Calibri" panose="020F0502020204030204" pitchFamily="34" charset="0"/>
                <a:cs typeface="Times New Roman" panose="02020603050405020304" pitchFamily="18" charset="0"/>
              </a:rPr>
              <a:t>Cognition and Emotion, 32</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(4), 729–741.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https://doi.org/10.1080/02699931.2017.1345721</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a:p>
            <a:r>
              <a:rPr lang="en-GB" sz="1400" dirty="0">
                <a:effectLst/>
                <a:latin typeface="Times New Roman" panose="02020603050405020304" pitchFamily="18" charset="0"/>
                <a:ea typeface="Calibri" panose="020F0502020204030204" pitchFamily="34" charset="0"/>
                <a:cs typeface="Times New Roman" panose="02020603050405020304" pitchFamily="18" charset="0"/>
              </a:rPr>
              <a:t>Le, A. T. D., Cole, G. G., &amp; Wilkins, A. J. (2015). Assessment of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trypophobia</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and an analysis of its visual precipitation. </a:t>
            </a:r>
            <a:r>
              <a:rPr lang="en-GB" sz="1400" i="1" dirty="0">
                <a:effectLst/>
                <a:latin typeface="Times New Roman" panose="02020603050405020304" pitchFamily="18" charset="0"/>
                <a:ea typeface="Calibri" panose="020F0502020204030204" pitchFamily="34" charset="0"/>
                <a:cs typeface="Times New Roman" panose="02020603050405020304" pitchFamily="18" charset="0"/>
              </a:rPr>
              <a:t>The Quarterly Journal of Experimental Psychology, 68</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(11), 2304–2322. </a:t>
            </a:r>
            <a:r>
              <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https://doi.org/10.1080/17470218.2015.1013970</a:t>
            </a:r>
            <a:endParaRPr lang="en-GB"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R. Nathan </a:t>
            </a:r>
            <a:r>
              <a:rPr lang="en-GB" sz="1400" dirty="0" err="1">
                <a:latin typeface="Times New Roman" panose="02020603050405020304" pitchFamily="18" charset="0"/>
                <a:cs typeface="Times New Roman" panose="02020603050405020304" pitchFamily="18" charset="0"/>
              </a:rPr>
              <a:t>Pipitone</a:t>
            </a:r>
            <a:r>
              <a:rPr lang="en-GB" sz="1400" dirty="0">
                <a:latin typeface="Times New Roman" panose="02020603050405020304" pitchFamily="18" charset="0"/>
                <a:cs typeface="Times New Roman" panose="02020603050405020304" pitchFamily="18" charset="0"/>
              </a:rPr>
              <a:t>, Christopher </a:t>
            </a:r>
            <a:r>
              <a:rPr lang="en-GB" sz="1400" dirty="0" err="1">
                <a:latin typeface="Times New Roman" panose="02020603050405020304" pitchFamily="18" charset="0"/>
                <a:cs typeface="Times New Roman" panose="02020603050405020304" pitchFamily="18" charset="0"/>
              </a:rPr>
              <a:t>DiMattina</a:t>
            </a:r>
            <a:r>
              <a:rPr lang="en-GB" sz="1400" dirty="0">
                <a:latin typeface="Times New Roman" panose="02020603050405020304" pitchFamily="18" charset="0"/>
                <a:cs typeface="Times New Roman" panose="02020603050405020304" pitchFamily="18" charset="0"/>
              </a:rPr>
              <a:t>, Emily Renae Martin, Irena </a:t>
            </a:r>
            <a:r>
              <a:rPr lang="en-GB" sz="1400" dirty="0" err="1">
                <a:latin typeface="Times New Roman" panose="02020603050405020304" pitchFamily="18" charset="0"/>
                <a:cs typeface="Times New Roman" panose="02020603050405020304" pitchFamily="18" charset="0"/>
              </a:rPr>
              <a:t>Pavela</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Banai</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KaLynn</a:t>
            </a:r>
            <a:r>
              <a:rPr lang="en-GB" sz="1400" dirty="0">
                <a:latin typeface="Times New Roman" panose="02020603050405020304" pitchFamily="18" charset="0"/>
                <a:cs typeface="Times New Roman" panose="02020603050405020304" pitchFamily="18" charset="0"/>
              </a:rPr>
              <a:t> Bellmore &amp; Michelle De Angelis (2022) Evaluating the ‘skin disease-avoidance’ and ‘dangerous animal’ frameworks for understanding </a:t>
            </a:r>
            <a:r>
              <a:rPr lang="en-GB" sz="1400" dirty="0" err="1">
                <a:latin typeface="Times New Roman" panose="02020603050405020304" pitchFamily="18" charset="0"/>
                <a:cs typeface="Times New Roman" panose="02020603050405020304" pitchFamily="18" charset="0"/>
              </a:rPr>
              <a:t>trypophobia</a:t>
            </a:r>
            <a:r>
              <a:rPr lang="en-GB" sz="1400" dirty="0">
                <a:latin typeface="Times New Roman" panose="02020603050405020304" pitchFamily="18" charset="0"/>
                <a:cs typeface="Times New Roman" panose="02020603050405020304" pitchFamily="18" charset="0"/>
              </a:rPr>
              <a:t>, Cognition and Emotion, 36:5, 943-956, DOI</a:t>
            </a:r>
            <a:r>
              <a:rPr lang="en-GB" sz="1400" b="0" i="0" dirty="0">
                <a:solidFill>
                  <a:srgbClr val="333333"/>
                </a:solidFill>
                <a:effectLst/>
                <a:latin typeface="Open Sans" panose="020B0606030504020204" pitchFamily="34" charset="0"/>
              </a:rPr>
              <a:t>: </a:t>
            </a:r>
            <a:r>
              <a:rPr lang="en-GB" sz="1400" b="0" i="0" u="sng" dirty="0">
                <a:solidFill>
                  <a:srgbClr val="333333"/>
                </a:solidFill>
                <a:effectLst/>
                <a:latin typeface="Open Sans" panose="020B0606030504020204" pitchFamily="34" charset="0"/>
                <a:hlinkClick r:id="rId5"/>
              </a:rPr>
              <a:t>10.1080/02699931.2022.2071236</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3472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BCCE37-6DA6-DB87-FE03-11EBA4AF36FD}"/>
              </a:ext>
            </a:extLst>
          </p:cNvPr>
          <p:cNvSpPr>
            <a:spLocks noGrp="1"/>
          </p:cNvSpPr>
          <p:nvPr>
            <p:ph type="title"/>
          </p:nvPr>
        </p:nvSpPr>
        <p:spPr>
          <a:xfrm>
            <a:off x="841248" y="810562"/>
            <a:ext cx="8197977" cy="890419"/>
          </a:xfrm>
        </p:spPr>
        <p:txBody>
          <a:bodyPr>
            <a:normAutofit/>
          </a:bodyPr>
          <a:lstStyle/>
          <a:p>
            <a:r>
              <a:rPr lang="en-GB" dirty="0"/>
              <a:t>Background of </a:t>
            </a:r>
            <a:r>
              <a:rPr lang="en-GB" dirty="0" err="1"/>
              <a:t>trypophobia</a:t>
            </a:r>
            <a:endParaRPr lang="en-GB" dirty="0"/>
          </a:p>
        </p:txBody>
      </p:sp>
      <p:sp>
        <p:nvSpPr>
          <p:cNvPr id="3" name="Content Placeholder 2">
            <a:extLst>
              <a:ext uri="{FF2B5EF4-FFF2-40B4-BE49-F238E27FC236}">
                <a16:creationId xmlns:a16="http://schemas.microsoft.com/office/drawing/2014/main" id="{64911AFA-7456-A3F4-0F65-83CD65A10E83}"/>
              </a:ext>
            </a:extLst>
          </p:cNvPr>
          <p:cNvSpPr>
            <a:spLocks noGrp="1"/>
          </p:cNvSpPr>
          <p:nvPr>
            <p:ph idx="1"/>
          </p:nvPr>
        </p:nvSpPr>
        <p:spPr>
          <a:xfrm>
            <a:off x="457200" y="1786574"/>
            <a:ext cx="10632295" cy="3284852"/>
          </a:xfrm>
        </p:spPr>
        <p:txBody>
          <a:bodyPr anchor="b">
            <a:noAutofit/>
          </a:bodyPr>
          <a:lstStyle/>
          <a:p>
            <a:pPr marL="342900" indent="-342900">
              <a:buFont typeface="Courier New" panose="02070309020205020404" pitchFamily="49" charset="0"/>
              <a:buChar char="o"/>
            </a:pPr>
            <a:r>
              <a:rPr lang="en-GB" dirty="0" err="1"/>
              <a:t>Trypophobia</a:t>
            </a:r>
            <a:r>
              <a:rPr lang="en-GB" dirty="0"/>
              <a:t> is defined as the fear of holes – sufferers report feelings of aversion and disgust towards clusters towards patterns of holes or dots, such as those on a honeycomb, lotus pod or sponge.</a:t>
            </a:r>
          </a:p>
          <a:p>
            <a:pPr marL="342900" indent="-342900">
              <a:buFont typeface="Courier New" panose="02070309020205020404" pitchFamily="49" charset="0"/>
              <a:buChar char="o"/>
            </a:pPr>
            <a:r>
              <a:rPr lang="en-GB" dirty="0"/>
              <a:t>This is not classified as a disorder or phobia in the DSM-5, regardless of the detrimental effects it can have on one’s life.</a:t>
            </a:r>
          </a:p>
          <a:p>
            <a:pPr marL="342900" indent="-342900">
              <a:buFont typeface="Courier New" panose="02070309020205020404" pitchFamily="49" charset="0"/>
              <a:buChar char="o"/>
            </a:pPr>
            <a:r>
              <a:rPr lang="en-GB" dirty="0"/>
              <a:t>A case study of a 12 year old female presented feelings of extreme fear and discomfort towards deeded bread, polka dot patterned clothing and perforated concrete walls, which increased heart and breathing rate as well as feelings of nausea.</a:t>
            </a:r>
          </a:p>
        </p:txBody>
      </p:sp>
      <p:sp>
        <p:nvSpPr>
          <p:cNvPr id="16"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426946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E78F-10FB-A448-C943-515FA3766F83}"/>
              </a:ext>
            </a:extLst>
          </p:cNvPr>
          <p:cNvSpPr>
            <a:spLocks noGrp="1"/>
          </p:cNvSpPr>
          <p:nvPr>
            <p:ph type="title"/>
          </p:nvPr>
        </p:nvSpPr>
        <p:spPr>
          <a:xfrm>
            <a:off x="734786" y="1143000"/>
            <a:ext cx="10847614" cy="740347"/>
          </a:xfrm>
        </p:spPr>
        <p:txBody>
          <a:bodyPr>
            <a:normAutofit fontScale="90000"/>
          </a:bodyPr>
          <a:lstStyle/>
          <a:p>
            <a:r>
              <a:rPr lang="en-GB" dirty="0"/>
              <a:t>The behavioural immune system</a:t>
            </a:r>
          </a:p>
        </p:txBody>
      </p:sp>
      <p:sp>
        <p:nvSpPr>
          <p:cNvPr id="3" name="Content Placeholder 2">
            <a:extLst>
              <a:ext uri="{FF2B5EF4-FFF2-40B4-BE49-F238E27FC236}">
                <a16:creationId xmlns:a16="http://schemas.microsoft.com/office/drawing/2014/main" id="{27D852FA-BD47-45EB-0DA4-A5AE60E247AE}"/>
              </a:ext>
            </a:extLst>
          </p:cNvPr>
          <p:cNvSpPr>
            <a:spLocks noGrp="1"/>
          </p:cNvSpPr>
          <p:nvPr>
            <p:ph idx="1"/>
          </p:nvPr>
        </p:nvSpPr>
        <p:spPr/>
        <p:txBody>
          <a:bodyPr>
            <a:normAutofit/>
          </a:bodyPr>
          <a:lstStyle/>
          <a:p>
            <a:pPr marL="342900" indent="-342900">
              <a:buFont typeface="Courier New" panose="02070309020205020404" pitchFamily="49" charset="0"/>
              <a:buChar char="o"/>
            </a:pPr>
            <a:r>
              <a:rPr lang="en-GB" dirty="0"/>
              <a:t>This system responds to disease cues in the environment and produced feelings of disgust, which indicates an avoidance behaviour should occur.</a:t>
            </a:r>
          </a:p>
          <a:p>
            <a:pPr marL="342900" indent="-342900">
              <a:buFont typeface="Courier New" panose="02070309020205020404" pitchFamily="49" charset="0"/>
              <a:buChar char="o"/>
            </a:pPr>
            <a:r>
              <a:rPr lang="en-GB" dirty="0"/>
              <a:t>There are certain disease cues that display clusters of approximately circular shapes, such as maggots on rotten meat or the appearance of clusters related to skin diseases e.g. leprosy and smallpox.</a:t>
            </a:r>
          </a:p>
          <a:p>
            <a:pPr marL="342900" indent="-342900">
              <a:buFont typeface="Courier New" panose="02070309020205020404" pitchFamily="49" charset="0"/>
              <a:buChar char="o"/>
            </a:pPr>
            <a:r>
              <a:rPr lang="en-GB" dirty="0" err="1"/>
              <a:t>Trypophobia</a:t>
            </a:r>
            <a:r>
              <a:rPr lang="en-GB" dirty="0"/>
              <a:t> can be thought of as an overgeneralised response of the behavioural immune system towards disease-irrelevant cluster stimuli with shared characteristics as the disease cues previously described.</a:t>
            </a:r>
          </a:p>
          <a:p>
            <a:pPr marL="342900" indent="-342900">
              <a:buFont typeface="Courier New" panose="02070309020205020404" pitchFamily="49" charset="0"/>
              <a:buChar char="o"/>
            </a:pPr>
            <a:r>
              <a:rPr lang="en-GB" dirty="0"/>
              <a:t>This theory has initiated investigation of the relationship between disgust sensitivity towards the spread of disease and </a:t>
            </a:r>
            <a:r>
              <a:rPr lang="en-GB" dirty="0" err="1"/>
              <a:t>trypophobia</a:t>
            </a:r>
            <a:r>
              <a:rPr lang="en-GB" dirty="0"/>
              <a:t>.</a:t>
            </a:r>
          </a:p>
        </p:txBody>
      </p:sp>
    </p:spTree>
    <p:extLst>
      <p:ext uri="{BB962C8B-B14F-4D97-AF65-F5344CB8AC3E}">
        <p14:creationId xmlns:p14="http://schemas.microsoft.com/office/powerpoint/2010/main" val="5731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538D-0686-9A8A-90C1-7F3FB1095388}"/>
              </a:ext>
            </a:extLst>
          </p:cNvPr>
          <p:cNvSpPr>
            <a:spLocks noGrp="1"/>
          </p:cNvSpPr>
          <p:nvPr>
            <p:ph type="title"/>
          </p:nvPr>
        </p:nvSpPr>
        <p:spPr/>
        <p:txBody>
          <a:bodyPr/>
          <a:lstStyle/>
          <a:p>
            <a:r>
              <a:rPr lang="en-GB" dirty="0"/>
              <a:t>Previous literature</a:t>
            </a:r>
          </a:p>
        </p:txBody>
      </p:sp>
      <p:sp>
        <p:nvSpPr>
          <p:cNvPr id="3" name="Content Placeholder 2">
            <a:extLst>
              <a:ext uri="{FF2B5EF4-FFF2-40B4-BE49-F238E27FC236}">
                <a16:creationId xmlns:a16="http://schemas.microsoft.com/office/drawing/2014/main" id="{231A60A8-A1AA-1394-2E04-E2950E0E5C4D}"/>
              </a:ext>
            </a:extLst>
          </p:cNvPr>
          <p:cNvSpPr>
            <a:spLocks noGrp="1"/>
          </p:cNvSpPr>
          <p:nvPr>
            <p:ph idx="1"/>
          </p:nvPr>
        </p:nvSpPr>
        <p:spPr/>
        <p:txBody>
          <a:bodyPr/>
          <a:lstStyle/>
          <a:p>
            <a:pPr marL="342900" indent="-342900">
              <a:buFont typeface="Courier New" panose="02070309020205020404" pitchFamily="49" charset="0"/>
              <a:buChar char="o"/>
            </a:pPr>
            <a:r>
              <a:rPr lang="en-GB" b="1" dirty="0" err="1"/>
              <a:t>Imaizumi</a:t>
            </a:r>
            <a:r>
              <a:rPr lang="en-GB" b="1" dirty="0"/>
              <a:t> et al. (2016)</a:t>
            </a:r>
          </a:p>
          <a:p>
            <a:pPr marL="342900" indent="-342900">
              <a:buFontTx/>
              <a:buChar char="-"/>
            </a:pPr>
            <a:r>
              <a:rPr lang="en-GB" dirty="0"/>
              <a:t>Used the </a:t>
            </a:r>
            <a:r>
              <a:rPr lang="en-GB" dirty="0" err="1"/>
              <a:t>Trypophobia</a:t>
            </a:r>
            <a:r>
              <a:rPr lang="en-GB" dirty="0"/>
              <a:t> Questionnaire (TQ) to assess </a:t>
            </a:r>
            <a:r>
              <a:rPr lang="en-GB" dirty="0" err="1"/>
              <a:t>trypophobia</a:t>
            </a:r>
            <a:r>
              <a:rPr lang="en-GB" dirty="0"/>
              <a:t> severity, and the disgust-scale revised (DS-R) and found that core disgust scores significantly predicted </a:t>
            </a:r>
            <a:r>
              <a:rPr lang="en-GB" dirty="0" err="1"/>
              <a:t>trypophobia</a:t>
            </a:r>
            <a:r>
              <a:rPr lang="en-GB" dirty="0"/>
              <a:t> severity.</a:t>
            </a:r>
          </a:p>
          <a:p>
            <a:pPr marL="342900" indent="-342900">
              <a:buFont typeface="Courier New" panose="02070309020205020404" pitchFamily="49" charset="0"/>
              <a:buChar char="o"/>
            </a:pPr>
            <a:r>
              <a:rPr lang="en-GB" b="1" dirty="0"/>
              <a:t>Kupfer and Le. (2017)</a:t>
            </a:r>
          </a:p>
          <a:p>
            <a:r>
              <a:rPr lang="en-GB" dirty="0"/>
              <a:t>- Found a correlation between pathogen disgust sensitivity from the Three Domain Disgust Scale (TDDS) and </a:t>
            </a:r>
            <a:r>
              <a:rPr lang="en-GB" dirty="0" err="1"/>
              <a:t>trypophobia</a:t>
            </a:r>
            <a:r>
              <a:rPr lang="en-GB" dirty="0"/>
              <a:t> severity, but not the moral or sexual domains.</a:t>
            </a:r>
          </a:p>
        </p:txBody>
      </p:sp>
    </p:spTree>
    <p:extLst>
      <p:ext uri="{BB962C8B-B14F-4D97-AF65-F5344CB8AC3E}">
        <p14:creationId xmlns:p14="http://schemas.microsoft.com/office/powerpoint/2010/main" val="276089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A823-3E4C-D005-78C6-038B5B5427A1}"/>
              </a:ext>
            </a:extLst>
          </p:cNvPr>
          <p:cNvSpPr>
            <a:spLocks noGrp="1"/>
          </p:cNvSpPr>
          <p:nvPr>
            <p:ph type="title"/>
          </p:nvPr>
        </p:nvSpPr>
        <p:spPr/>
        <p:txBody>
          <a:bodyPr/>
          <a:lstStyle/>
          <a:p>
            <a:r>
              <a:rPr lang="en-GB" dirty="0"/>
              <a:t>This current study</a:t>
            </a:r>
          </a:p>
        </p:txBody>
      </p:sp>
      <p:sp>
        <p:nvSpPr>
          <p:cNvPr id="3" name="Content Placeholder 2">
            <a:extLst>
              <a:ext uri="{FF2B5EF4-FFF2-40B4-BE49-F238E27FC236}">
                <a16:creationId xmlns:a16="http://schemas.microsoft.com/office/drawing/2014/main" id="{1D271520-00EB-21BD-F302-E90BA2319571}"/>
              </a:ext>
            </a:extLst>
          </p:cNvPr>
          <p:cNvSpPr>
            <a:spLocks noGrp="1"/>
          </p:cNvSpPr>
          <p:nvPr>
            <p:ph idx="1"/>
          </p:nvPr>
        </p:nvSpPr>
        <p:spPr/>
        <p:txBody>
          <a:bodyPr/>
          <a:lstStyle/>
          <a:p>
            <a:pPr marL="342900" indent="-342900">
              <a:buFont typeface="Courier New" panose="02070309020205020404" pitchFamily="49" charset="0"/>
              <a:buChar char="o"/>
            </a:pPr>
            <a:r>
              <a:rPr lang="en-GB" dirty="0"/>
              <a:t>Investigating the disease-avoidance framework further, the perceived vulnerability to disease scale (PVD) was used as a disease-avoidance measure, which has a ‘germ aversion’ and ‘perceived infectability’ subscale, against the TQ.  I hypothesised that the germ aversion subscale would significantly predict </a:t>
            </a:r>
            <a:r>
              <a:rPr lang="en-GB" dirty="0" err="1"/>
              <a:t>trypophobia</a:t>
            </a:r>
            <a:r>
              <a:rPr lang="en-GB" dirty="0"/>
              <a:t> severity.</a:t>
            </a:r>
          </a:p>
          <a:p>
            <a:pPr marL="342900" indent="-342900">
              <a:buFont typeface="Courier New" panose="02070309020205020404" pitchFamily="49" charset="0"/>
              <a:buChar char="o"/>
            </a:pPr>
            <a:r>
              <a:rPr lang="en-GB" dirty="0"/>
              <a:t>The PVD has been utilised in only one prior </a:t>
            </a:r>
            <a:r>
              <a:rPr lang="en-GB" dirty="0" err="1"/>
              <a:t>trypophobia</a:t>
            </a:r>
            <a:r>
              <a:rPr lang="en-GB" dirty="0"/>
              <a:t> study, which found no relationship between the PVD and TQ (</a:t>
            </a:r>
            <a:r>
              <a:rPr lang="en-GB" dirty="0" err="1"/>
              <a:t>Pipitone</a:t>
            </a:r>
            <a:r>
              <a:rPr lang="en-GB" dirty="0"/>
              <a:t> et al., 2022).</a:t>
            </a:r>
          </a:p>
          <a:p>
            <a:pPr marL="342900" indent="-342900">
              <a:buFont typeface="Courier New" panose="02070309020205020404" pitchFamily="49" charset="0"/>
              <a:buChar char="o"/>
            </a:pPr>
            <a:r>
              <a:rPr lang="en-GB" dirty="0"/>
              <a:t>No relationship regardless of the correlation between the germ aversion subscale and disgust sensitivity subscales; contamination and interpersonal disgust.</a:t>
            </a:r>
          </a:p>
          <a:p>
            <a:pPr marL="342900" indent="-342900">
              <a:buFont typeface="Courier New" panose="02070309020205020404" pitchFamily="49" charset="0"/>
              <a:buChar char="o"/>
            </a:pPr>
            <a:r>
              <a:rPr lang="en-GB" dirty="0"/>
              <a:t>The findings from this project also found no relationship between the PVD and TQ.</a:t>
            </a:r>
          </a:p>
        </p:txBody>
      </p:sp>
    </p:spTree>
    <p:extLst>
      <p:ext uri="{BB962C8B-B14F-4D97-AF65-F5344CB8AC3E}">
        <p14:creationId xmlns:p14="http://schemas.microsoft.com/office/powerpoint/2010/main" val="65774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46AEF57C-2039-6A6C-D7E6-C6A46F2FB41A}"/>
              </a:ext>
            </a:extLst>
          </p:cNvPr>
          <p:cNvSpPr>
            <a:spLocks noGrp="1"/>
          </p:cNvSpPr>
          <p:nvPr>
            <p:ph type="title"/>
          </p:nvPr>
        </p:nvSpPr>
        <p:spPr>
          <a:xfrm>
            <a:off x="609600" y="4297329"/>
            <a:ext cx="5934075" cy="1922496"/>
          </a:xfrm>
        </p:spPr>
        <p:txBody>
          <a:bodyPr anchor="ctr">
            <a:normAutofit/>
          </a:bodyPr>
          <a:lstStyle/>
          <a:p>
            <a:r>
              <a:rPr lang="en-GB" dirty="0"/>
              <a:t>TQ </a:t>
            </a:r>
            <a:r>
              <a:rPr lang="en-GB" dirty="0" err="1"/>
              <a:t>trypophobic</a:t>
            </a:r>
            <a:r>
              <a:rPr lang="en-GB" dirty="0"/>
              <a:t> stimuli </a:t>
            </a:r>
          </a:p>
        </p:txBody>
      </p:sp>
      <p:pic>
        <p:nvPicPr>
          <p:cNvPr id="5" name="Content Placeholder 4" descr="A watermelon with water droplets on it">
            <a:extLst>
              <a:ext uri="{FF2B5EF4-FFF2-40B4-BE49-F238E27FC236}">
                <a16:creationId xmlns:a16="http://schemas.microsoft.com/office/drawing/2014/main" id="{66437209-A696-8D62-C98D-C6661B45F419}"/>
              </a:ext>
            </a:extLst>
          </p:cNvPr>
          <p:cNvPicPr>
            <a:picLocks noChangeAspect="1"/>
          </p:cNvPicPr>
          <p:nvPr/>
        </p:nvPicPr>
        <p:blipFill rotWithShape="1">
          <a:blip r:embed="rId2">
            <a:extLst>
              <a:ext uri="{28A0092B-C50C-407E-A947-70E740481C1C}">
                <a14:useLocalDpi xmlns:a14="http://schemas.microsoft.com/office/drawing/2010/main" val="0"/>
              </a:ext>
            </a:extLst>
          </a:blip>
          <a:srcRect t="16664" b="13331"/>
          <a:stretch/>
        </p:blipFill>
        <p:spPr>
          <a:xfrm>
            <a:off x="20" y="1"/>
            <a:ext cx="12191980" cy="4160803"/>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
        <p:nvSpPr>
          <p:cNvPr id="9" name="Content Placeholder 8">
            <a:extLst>
              <a:ext uri="{FF2B5EF4-FFF2-40B4-BE49-F238E27FC236}">
                <a16:creationId xmlns:a16="http://schemas.microsoft.com/office/drawing/2014/main" id="{37E24A95-1C0D-A4F1-8433-EE5E2A87F4FE}"/>
              </a:ext>
            </a:extLst>
          </p:cNvPr>
          <p:cNvSpPr>
            <a:spLocks noGrp="1"/>
          </p:cNvSpPr>
          <p:nvPr>
            <p:ph idx="1"/>
          </p:nvPr>
        </p:nvSpPr>
        <p:spPr>
          <a:xfrm>
            <a:off x="6912404" y="4297329"/>
            <a:ext cx="4669996" cy="1922496"/>
          </a:xfrm>
        </p:spPr>
        <p:txBody>
          <a:bodyPr anchor="ctr">
            <a:normAutofit/>
          </a:bodyPr>
          <a:lstStyle/>
          <a:p>
            <a:r>
              <a:rPr lang="en-US" dirty="0"/>
              <a:t>(Le et al., 2015)</a:t>
            </a:r>
          </a:p>
        </p:txBody>
      </p:sp>
    </p:spTree>
    <p:extLst>
      <p:ext uri="{BB962C8B-B14F-4D97-AF65-F5344CB8AC3E}">
        <p14:creationId xmlns:p14="http://schemas.microsoft.com/office/powerpoint/2010/main" val="30289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B104-41C6-E1B6-19DA-644E6F698494}"/>
              </a:ext>
            </a:extLst>
          </p:cNvPr>
          <p:cNvSpPr>
            <a:spLocks noGrp="1"/>
          </p:cNvSpPr>
          <p:nvPr>
            <p:ph type="title"/>
          </p:nvPr>
        </p:nvSpPr>
        <p:spPr/>
        <p:txBody>
          <a:bodyPr/>
          <a:lstStyle/>
          <a:p>
            <a:r>
              <a:rPr lang="en-GB" dirty="0"/>
              <a:t>Discussion points</a:t>
            </a:r>
          </a:p>
        </p:txBody>
      </p:sp>
      <p:sp>
        <p:nvSpPr>
          <p:cNvPr id="3" name="Content Placeholder 2">
            <a:extLst>
              <a:ext uri="{FF2B5EF4-FFF2-40B4-BE49-F238E27FC236}">
                <a16:creationId xmlns:a16="http://schemas.microsoft.com/office/drawing/2014/main" id="{A10B2163-AE41-B6C8-9659-EDD0C21C33AB}"/>
              </a:ext>
            </a:extLst>
          </p:cNvPr>
          <p:cNvSpPr>
            <a:spLocks noGrp="1"/>
          </p:cNvSpPr>
          <p:nvPr>
            <p:ph idx="1"/>
          </p:nvPr>
        </p:nvSpPr>
        <p:spPr/>
        <p:txBody>
          <a:bodyPr/>
          <a:lstStyle/>
          <a:p>
            <a:pPr marL="342900" indent="-342900">
              <a:buFont typeface="Courier New" panose="02070309020205020404" pitchFamily="49" charset="0"/>
              <a:buChar char="o"/>
            </a:pPr>
            <a:r>
              <a:rPr lang="en-GB" dirty="0"/>
              <a:t>The PVD may be measuring a more general fear of infection as it uses statement such as “it really bothers me when people sneeze without covering their mouths”, which is not directly related to the disgust elicited by the transmission of infection.</a:t>
            </a:r>
          </a:p>
          <a:p>
            <a:pPr marL="342900" indent="-342900">
              <a:buFont typeface="Courier New" panose="02070309020205020404" pitchFamily="49" charset="0"/>
              <a:buChar char="o"/>
            </a:pPr>
            <a:r>
              <a:rPr lang="en-GB" dirty="0" err="1"/>
              <a:t>Trypophobic</a:t>
            </a:r>
            <a:r>
              <a:rPr lang="en-GB" dirty="0"/>
              <a:t> individuals have previously reported more feelings of disgust over fear (</a:t>
            </a:r>
            <a:r>
              <a:rPr lang="en-GB" dirty="0" err="1"/>
              <a:t>Vlok</a:t>
            </a:r>
            <a:r>
              <a:rPr lang="en-GB" dirty="0"/>
              <a:t>-Barnard &amp; Stein, 2017), hence the PVD more closely measured feelings of fear which are less associated with </a:t>
            </a:r>
            <a:r>
              <a:rPr lang="en-GB" dirty="0" err="1"/>
              <a:t>trypophobia</a:t>
            </a:r>
            <a:r>
              <a:rPr lang="en-GB" dirty="0"/>
              <a:t>.</a:t>
            </a:r>
          </a:p>
          <a:p>
            <a:pPr marL="342900" indent="-342900">
              <a:buFont typeface="Courier New" panose="02070309020205020404" pitchFamily="49" charset="0"/>
              <a:buChar char="o"/>
            </a:pPr>
            <a:r>
              <a:rPr lang="en-GB" dirty="0" err="1"/>
              <a:t>Trypophobia</a:t>
            </a:r>
            <a:r>
              <a:rPr lang="en-GB" dirty="0"/>
              <a:t> has been previously associated with pathogen and core disgust which reflect the disgust towards transmission of infectious disease through objects, whereas the germ aversion subscale has had a stronger correlation with contamination and interpersonal disgust, reflecting disease spread by people.</a:t>
            </a:r>
          </a:p>
        </p:txBody>
      </p:sp>
    </p:spTree>
    <p:extLst>
      <p:ext uri="{BB962C8B-B14F-4D97-AF65-F5344CB8AC3E}">
        <p14:creationId xmlns:p14="http://schemas.microsoft.com/office/powerpoint/2010/main" val="299002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E7536-5D24-8D4C-807B-88164F944AC1}"/>
              </a:ext>
            </a:extLst>
          </p:cNvPr>
          <p:cNvSpPr>
            <a:spLocks noGrp="1"/>
          </p:cNvSpPr>
          <p:nvPr>
            <p:ph type="title"/>
          </p:nvPr>
        </p:nvSpPr>
        <p:spPr/>
        <p:txBody>
          <a:bodyPr/>
          <a:lstStyle/>
          <a:p>
            <a:r>
              <a:rPr lang="en-GB" dirty="0"/>
              <a:t>Additional findings</a:t>
            </a:r>
          </a:p>
        </p:txBody>
      </p:sp>
      <p:sp>
        <p:nvSpPr>
          <p:cNvPr id="3" name="Content Placeholder 2">
            <a:extLst>
              <a:ext uri="{FF2B5EF4-FFF2-40B4-BE49-F238E27FC236}">
                <a16:creationId xmlns:a16="http://schemas.microsoft.com/office/drawing/2014/main" id="{B8E7CDE0-E636-76C7-0C9E-C5F3507964F8}"/>
              </a:ext>
            </a:extLst>
          </p:cNvPr>
          <p:cNvSpPr>
            <a:spLocks noGrp="1"/>
          </p:cNvSpPr>
          <p:nvPr>
            <p:ph idx="1"/>
          </p:nvPr>
        </p:nvSpPr>
        <p:spPr/>
        <p:txBody>
          <a:bodyPr/>
          <a:lstStyle/>
          <a:p>
            <a:pPr marL="342900" indent="-342900">
              <a:buFont typeface="Courier New" panose="02070309020205020404" pitchFamily="49" charset="0"/>
              <a:buChar char="o"/>
            </a:pPr>
            <a:r>
              <a:rPr lang="en-GB" dirty="0"/>
              <a:t>BFI-2 neuroticism scale was used to measure this personality trait which is found amongst individuals with a specific phobia, and has previously positively correlated with </a:t>
            </a:r>
            <a:r>
              <a:rPr lang="en-GB" dirty="0" err="1"/>
              <a:t>trypohobia</a:t>
            </a:r>
            <a:r>
              <a:rPr lang="en-GB" dirty="0"/>
              <a:t> severity (Mayor et al., 2021)</a:t>
            </a:r>
          </a:p>
          <a:p>
            <a:pPr marL="342900" indent="-342900">
              <a:buFont typeface="Courier New" panose="02070309020205020404" pitchFamily="49" charset="0"/>
              <a:buChar char="o"/>
            </a:pPr>
            <a:r>
              <a:rPr lang="en-GB" dirty="0"/>
              <a:t>This current study also found that neuroticism scores significantly predicted </a:t>
            </a:r>
            <a:r>
              <a:rPr lang="en-GB" dirty="0" err="1"/>
              <a:t>trypophobia</a:t>
            </a:r>
            <a:r>
              <a:rPr lang="en-GB" dirty="0"/>
              <a:t> severity.</a:t>
            </a:r>
          </a:p>
          <a:p>
            <a:pPr marL="342900" indent="-342900">
              <a:buFont typeface="Courier New" panose="02070309020205020404" pitchFamily="49" charset="0"/>
              <a:buChar char="o"/>
            </a:pPr>
            <a:r>
              <a:rPr lang="en-GB" dirty="0"/>
              <a:t>This highlights a similarity between </a:t>
            </a:r>
            <a:r>
              <a:rPr lang="en-GB" dirty="0" err="1"/>
              <a:t>trypophobia</a:t>
            </a:r>
            <a:r>
              <a:rPr lang="en-GB" dirty="0"/>
              <a:t> and specific phobias, raising questions regarding whether </a:t>
            </a:r>
            <a:r>
              <a:rPr lang="en-GB" dirty="0" err="1"/>
              <a:t>trypophobia</a:t>
            </a:r>
            <a:r>
              <a:rPr lang="en-GB" dirty="0"/>
              <a:t> could be classified as a specific phobia in the future.</a:t>
            </a:r>
          </a:p>
        </p:txBody>
      </p:sp>
    </p:spTree>
    <p:extLst>
      <p:ext uri="{BB962C8B-B14F-4D97-AF65-F5344CB8AC3E}">
        <p14:creationId xmlns:p14="http://schemas.microsoft.com/office/powerpoint/2010/main" val="205790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361D-46D3-3FF2-DAA8-1F3AFE6B1C0A}"/>
              </a:ext>
            </a:extLst>
          </p:cNvPr>
          <p:cNvSpPr>
            <a:spLocks noGrp="1"/>
          </p:cNvSpPr>
          <p:nvPr>
            <p:ph type="title"/>
          </p:nvPr>
        </p:nvSpPr>
        <p:spPr/>
        <p:txBody>
          <a:bodyPr>
            <a:normAutofit fontScale="90000"/>
          </a:bodyPr>
          <a:lstStyle/>
          <a:p>
            <a:r>
              <a:rPr lang="en-GB" dirty="0"/>
              <a:t>Single-item perceived </a:t>
            </a:r>
            <a:r>
              <a:rPr lang="en-GB" dirty="0" err="1"/>
              <a:t>trypophobia</a:t>
            </a:r>
            <a:r>
              <a:rPr lang="en-GB" dirty="0"/>
              <a:t> severity</a:t>
            </a:r>
          </a:p>
        </p:txBody>
      </p:sp>
      <p:sp>
        <p:nvSpPr>
          <p:cNvPr id="3" name="Content Placeholder 2">
            <a:extLst>
              <a:ext uri="{FF2B5EF4-FFF2-40B4-BE49-F238E27FC236}">
                <a16:creationId xmlns:a16="http://schemas.microsoft.com/office/drawing/2014/main" id="{BB0D0257-0C08-D0CF-DDE4-3270D6D7AC77}"/>
              </a:ext>
            </a:extLst>
          </p:cNvPr>
          <p:cNvSpPr>
            <a:spLocks noGrp="1"/>
          </p:cNvSpPr>
          <p:nvPr>
            <p:ph idx="1"/>
          </p:nvPr>
        </p:nvSpPr>
        <p:spPr/>
        <p:txBody>
          <a:bodyPr/>
          <a:lstStyle/>
          <a:p>
            <a:pPr marL="342900" indent="-342900">
              <a:buFont typeface="Courier New" panose="02070309020205020404" pitchFamily="49" charset="0"/>
              <a:buChar char="o"/>
            </a:pPr>
            <a:r>
              <a:rPr lang="en-GB" dirty="0"/>
              <a:t>Due to high attrition rates from prior </a:t>
            </a:r>
            <a:r>
              <a:rPr lang="en-GB" dirty="0" err="1"/>
              <a:t>trypophobia</a:t>
            </a:r>
            <a:r>
              <a:rPr lang="en-GB" dirty="0"/>
              <a:t> studies, a slider scale from 0 to 100 measuring self-reported perceived severity was taken without the requirement of observing </a:t>
            </a:r>
            <a:r>
              <a:rPr lang="en-GB" dirty="0" err="1"/>
              <a:t>trypophobic</a:t>
            </a:r>
            <a:r>
              <a:rPr lang="en-GB" dirty="0"/>
              <a:t> stimuli.</a:t>
            </a:r>
          </a:p>
          <a:p>
            <a:pPr marL="342900" indent="-342900">
              <a:buFont typeface="Courier New" panose="02070309020205020404" pitchFamily="49" charset="0"/>
              <a:buChar char="o"/>
            </a:pPr>
            <a:r>
              <a:rPr lang="en-GB" dirty="0"/>
              <a:t>Similar results were found using this item as the outcome variable in a second regression, hence a correlation test between TQ scores and single item scores was conducted.</a:t>
            </a:r>
          </a:p>
          <a:p>
            <a:pPr marL="342900" indent="-342900">
              <a:buFont typeface="Courier New" panose="02070309020205020404" pitchFamily="49" charset="0"/>
              <a:buChar char="o"/>
            </a:pPr>
            <a:r>
              <a:rPr lang="en-GB" dirty="0"/>
              <a:t>Moderate to strong correlation between TQ and single item scores suggests that </a:t>
            </a:r>
            <a:r>
              <a:rPr lang="en-GB" dirty="0" err="1"/>
              <a:t>trypophobia</a:t>
            </a:r>
            <a:r>
              <a:rPr lang="en-GB" dirty="0"/>
              <a:t> severity could be assessed in future studied without the requirement of looking at </a:t>
            </a:r>
            <a:r>
              <a:rPr lang="en-GB" dirty="0" err="1"/>
              <a:t>trypophobic</a:t>
            </a:r>
            <a:r>
              <a:rPr lang="en-GB" dirty="0"/>
              <a:t> stimuli, which could cause attrition from the studies.</a:t>
            </a:r>
          </a:p>
        </p:txBody>
      </p:sp>
    </p:spTree>
    <p:extLst>
      <p:ext uri="{BB962C8B-B14F-4D97-AF65-F5344CB8AC3E}">
        <p14:creationId xmlns:p14="http://schemas.microsoft.com/office/powerpoint/2010/main" val="436992944"/>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412824"/>
      </a:dk2>
      <a:lt2>
        <a:srgbClr val="E2E7E8"/>
      </a:lt2>
      <a:accent1>
        <a:srgbClr val="C35A4D"/>
      </a:accent1>
      <a:accent2>
        <a:srgbClr val="B1793B"/>
      </a:accent2>
      <a:accent3>
        <a:srgbClr val="ACA643"/>
      </a:accent3>
      <a:accent4>
        <a:srgbClr val="87B13B"/>
      </a:accent4>
      <a:accent5>
        <a:srgbClr val="60B547"/>
      </a:accent5>
      <a:accent6>
        <a:srgbClr val="3BB152"/>
      </a:accent6>
      <a:hlink>
        <a:srgbClr val="338F9B"/>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1245</TotalTime>
  <Words>981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Avenir Next LT Pro</vt:lpstr>
      <vt:lpstr>Calibri</vt:lpstr>
      <vt:lpstr>Courier New</vt:lpstr>
      <vt:lpstr>Open Sans</vt:lpstr>
      <vt:lpstr>Posterama</vt:lpstr>
      <vt:lpstr>Times New Roman</vt:lpstr>
      <vt:lpstr>SplashVTI</vt:lpstr>
      <vt:lpstr>An investigation into Psychological Predictors of Trypophobia Severity</vt:lpstr>
      <vt:lpstr>Background of trypophobia</vt:lpstr>
      <vt:lpstr>The behavioural immune system</vt:lpstr>
      <vt:lpstr>Previous literature</vt:lpstr>
      <vt:lpstr>This current study</vt:lpstr>
      <vt:lpstr>TQ trypophobic stimuli </vt:lpstr>
      <vt:lpstr>Discussion points</vt:lpstr>
      <vt:lpstr>Additional findings</vt:lpstr>
      <vt:lpstr>Single-item perceived trypophobia severity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investigation into Psychological Predictors of Trypophobia Severity</dc:title>
  <dc:creator>Carrie Buchanan (student)</dc:creator>
  <cp:lastModifiedBy>Carrie Buchanan (student)</cp:lastModifiedBy>
  <cp:revision>12</cp:revision>
  <dcterms:created xsi:type="dcterms:W3CDTF">2023-03-21T20:14:49Z</dcterms:created>
  <dcterms:modified xsi:type="dcterms:W3CDTF">2023-03-22T17:00:32Z</dcterms:modified>
</cp:coreProperties>
</file>