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5" r:id="rId3"/>
    <p:sldId id="268" r:id="rId4"/>
    <p:sldId id="266" r:id="rId5"/>
    <p:sldId id="267" r:id="rId6"/>
    <p:sldId id="269" r:id="rId7"/>
    <p:sldId id="270" r:id="rId8"/>
    <p:sldId id="27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3"/>
    <p:restoredTop sz="95840"/>
  </p:normalViewPr>
  <p:slideViewPr>
    <p:cSldViewPr snapToGrid="0">
      <p:cViewPr varScale="1">
        <p:scale>
          <a:sx n="112" d="100"/>
          <a:sy n="112" d="100"/>
        </p:scale>
        <p:origin x="4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3/21/23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3/21/23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3/21/23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3/21/23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3/21/23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28B6380-FBC3-1FA6-F9BD-2B16A551203B}"/>
              </a:ext>
            </a:extLst>
          </p:cNvPr>
          <p:cNvSpPr>
            <a:spLocks noGrp="1"/>
          </p:cNvSpPr>
          <p:nvPr>
            <p:ph type="subTitle" idx="1"/>
          </p:nvPr>
        </p:nvSpPr>
        <p:spPr>
          <a:xfrm>
            <a:off x="1262729" y="5499895"/>
            <a:ext cx="9638443" cy="484633"/>
          </a:xfrm>
        </p:spPr>
        <p:txBody>
          <a:bodyPr>
            <a:normAutofit/>
          </a:bodyPr>
          <a:lstStyle/>
          <a:p>
            <a:r>
              <a:rPr lang="en-GB" sz="2400" dirty="0">
                <a:latin typeface="Calibri" panose="020F0502020204030204" pitchFamily="34" charset="0"/>
                <a:cs typeface="Calibri" panose="020F0502020204030204" pitchFamily="34" charset="0"/>
              </a:rPr>
              <a:t>By Elizabeth </a:t>
            </a:r>
            <a:r>
              <a:rPr lang="en-GB" sz="2400" dirty="0" err="1">
                <a:latin typeface="Calibri" panose="020F0502020204030204" pitchFamily="34" charset="0"/>
                <a:cs typeface="Calibri" panose="020F0502020204030204" pitchFamily="34" charset="0"/>
              </a:rPr>
              <a:t>Plues</a:t>
            </a:r>
            <a:endParaRPr lang="en-GB" sz="2400" dirty="0">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821E1-574F-B36E-9E87-323696F68E6F}"/>
              </a:ext>
            </a:extLst>
          </p:cNvPr>
          <p:cNvSpPr>
            <a:spLocks noGrp="1"/>
          </p:cNvSpPr>
          <p:nvPr>
            <p:ph type="ctrTitle"/>
          </p:nvPr>
        </p:nvSpPr>
        <p:spPr>
          <a:xfrm>
            <a:off x="1262729" y="1289303"/>
            <a:ext cx="9791958" cy="3460118"/>
          </a:xfrm>
          <a:ln>
            <a:noFill/>
          </a:ln>
        </p:spPr>
        <p:txBody>
          <a:bodyPr>
            <a:normAutofit/>
          </a:bodyPr>
          <a:lstStyle/>
          <a:p>
            <a:r>
              <a:rPr lang="en-GB" sz="4000" dirty="0">
                <a:latin typeface="Calibri" panose="020F0502020204030204" pitchFamily="34" charset="0"/>
                <a:cs typeface="Calibri" panose="020F0502020204030204" pitchFamily="34" charset="0"/>
              </a:rPr>
              <a:t>how daily stressors impact the eating and sleeping habits of working students </a:t>
            </a:r>
          </a:p>
        </p:txBody>
      </p:sp>
    </p:spTree>
    <p:extLst>
      <p:ext uri="{BB962C8B-B14F-4D97-AF65-F5344CB8AC3E}">
        <p14:creationId xmlns:p14="http://schemas.microsoft.com/office/powerpoint/2010/main" val="22430259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25E0-3554-8C63-F0FB-9F7393F9F566}"/>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GB" sz="2400">
                <a:solidFill>
                  <a:schemeClr val="tx1"/>
                </a:solidFill>
              </a:rPr>
              <a:t>Rationale</a:t>
            </a:r>
          </a:p>
        </p:txBody>
      </p:sp>
      <p:sp>
        <p:nvSpPr>
          <p:cNvPr id="17" name="Rectangle 16">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44D74-AE76-1EF0-E5FB-08AB4E8E3C3D}"/>
              </a:ext>
            </a:extLst>
          </p:cNvPr>
          <p:cNvSpPr>
            <a:spLocks noGrp="1"/>
          </p:cNvSpPr>
          <p:nvPr>
            <p:ph idx="1"/>
          </p:nvPr>
        </p:nvSpPr>
        <p:spPr>
          <a:xfrm>
            <a:off x="6049182" y="802638"/>
            <a:ext cx="5408696" cy="5252722"/>
          </a:xfrm>
        </p:spPr>
        <p:txBody>
          <a:bodyPr anchor="ctr">
            <a:normAutofit/>
          </a:bodyPr>
          <a:lstStyle/>
          <a:p>
            <a:r>
              <a:rPr lang="en-GB" dirty="0">
                <a:solidFill>
                  <a:schemeClr val="bg1"/>
                </a:solidFill>
                <a:latin typeface="Calibri" panose="020F0502020204030204" pitchFamily="34" charset="0"/>
                <a:cs typeface="Calibri" panose="020F0502020204030204" pitchFamily="34" charset="0"/>
              </a:rPr>
              <a:t>Previous literature focusses on workers or students but does not research both simultaneously.</a:t>
            </a:r>
          </a:p>
          <a:p>
            <a:r>
              <a:rPr lang="en-GB" dirty="0">
                <a:solidFill>
                  <a:schemeClr val="bg1"/>
                </a:solidFill>
                <a:latin typeface="Calibri" panose="020F0502020204030204" pitchFamily="34" charset="0"/>
                <a:cs typeface="Calibri" panose="020F0502020204030204" pitchFamily="34" charset="0"/>
              </a:rPr>
              <a:t>There is a lot of understanding regarding the stress workers and students face within environments but little regarding their daily stressors. </a:t>
            </a:r>
          </a:p>
          <a:p>
            <a:r>
              <a:rPr lang="en-GB" dirty="0">
                <a:solidFill>
                  <a:schemeClr val="bg1"/>
                </a:solidFill>
                <a:latin typeface="Calibri" panose="020F0502020204030204" pitchFamily="34" charset="0"/>
                <a:cs typeface="Calibri" panose="020F0502020204030204" pitchFamily="34" charset="0"/>
              </a:rPr>
              <a:t>By utilizing a qualitative approach the current study would be more naturalistic and flexible whilst allowing focus on the objective responses and subject meaning of the data (Aspers &amp; Corte, 2019).</a:t>
            </a:r>
          </a:p>
          <a:p>
            <a:r>
              <a:rPr lang="en-GB" dirty="0">
                <a:solidFill>
                  <a:schemeClr val="bg1"/>
                </a:solidFill>
                <a:latin typeface="Calibri" panose="020F0502020204030204" pitchFamily="34" charset="0"/>
                <a:cs typeface="Calibri" panose="020F0502020204030204" pitchFamily="34" charset="0"/>
              </a:rPr>
              <a:t>The use of a focus group or interview could introduce inaccurate memory or response to what is socially desirable whilst the presence of a researcher can further impact the participant’s behaviour/response (</a:t>
            </a:r>
            <a:r>
              <a:rPr lang="en-GB" dirty="0" err="1">
                <a:solidFill>
                  <a:schemeClr val="bg1"/>
                </a:solidFill>
                <a:latin typeface="Calibri" panose="020F0502020204030204" pitchFamily="34" charset="0"/>
                <a:cs typeface="Calibri" panose="020F0502020204030204" pitchFamily="34" charset="0"/>
              </a:rPr>
              <a:t>Alamri</a:t>
            </a:r>
            <a:r>
              <a:rPr lang="en-GB" dirty="0">
                <a:solidFill>
                  <a:schemeClr val="bg1"/>
                </a:solidFill>
                <a:latin typeface="Calibri" panose="020F0502020204030204" pitchFamily="34" charset="0"/>
                <a:cs typeface="Calibri" panose="020F0502020204030204" pitchFamily="34" charset="0"/>
              </a:rPr>
              <a:t>, 2019).</a:t>
            </a:r>
          </a:p>
          <a:p>
            <a:endParaRPr lang="en-GB"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986628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D25E0-3554-8C63-F0FB-9F7393F9F566}"/>
              </a:ext>
            </a:extLst>
          </p:cNvPr>
          <p:cNvSpPr>
            <a:spLocks noGrp="1"/>
          </p:cNvSpPr>
          <p:nvPr>
            <p:ph type="title"/>
          </p:nvPr>
        </p:nvSpPr>
        <p:spPr>
          <a:xfrm>
            <a:off x="2563368" y="212408"/>
            <a:ext cx="7254240" cy="1010793"/>
          </a:xfrm>
          <a:solidFill>
            <a:srgbClr val="FFFFFF"/>
          </a:solidFill>
        </p:spPr>
        <p:txBody>
          <a:bodyPr>
            <a:normAutofit/>
          </a:bodyPr>
          <a:lstStyle/>
          <a:p>
            <a:r>
              <a:rPr lang="en-GB" dirty="0"/>
              <a:t>Participants</a:t>
            </a:r>
          </a:p>
        </p:txBody>
      </p:sp>
      <p:graphicFrame>
        <p:nvGraphicFramePr>
          <p:cNvPr id="6" name="Content Placeholder 5">
            <a:extLst>
              <a:ext uri="{FF2B5EF4-FFF2-40B4-BE49-F238E27FC236}">
                <a16:creationId xmlns:a16="http://schemas.microsoft.com/office/drawing/2014/main" id="{3EAC393E-91F6-8AC9-9DED-A146E88E33EA}"/>
              </a:ext>
            </a:extLst>
          </p:cNvPr>
          <p:cNvGraphicFramePr>
            <a:graphicFrameLocks noGrp="1"/>
          </p:cNvGraphicFramePr>
          <p:nvPr>
            <p:ph idx="1"/>
            <p:extLst>
              <p:ext uri="{D42A27DB-BD31-4B8C-83A1-F6EECF244321}">
                <p14:modId xmlns:p14="http://schemas.microsoft.com/office/powerpoint/2010/main" val="4167902529"/>
              </p:ext>
            </p:extLst>
          </p:nvPr>
        </p:nvGraphicFramePr>
        <p:xfrm>
          <a:off x="1249680" y="1248156"/>
          <a:ext cx="9692640" cy="4361690"/>
        </p:xfrm>
        <a:graphic>
          <a:graphicData uri="http://schemas.openxmlformats.org/drawingml/2006/table">
            <a:tbl>
              <a:tblPr firstRow="1" firstCol="1" bandRow="1">
                <a:tableStyleId>{5C22544A-7EE6-4342-B048-85BDC9FD1C3A}</a:tableStyleId>
              </a:tblPr>
              <a:tblGrid>
                <a:gridCol w="1707387">
                  <a:extLst>
                    <a:ext uri="{9D8B030D-6E8A-4147-A177-3AD203B41FA5}">
                      <a16:colId xmlns:a16="http://schemas.microsoft.com/office/drawing/2014/main" val="3849772596"/>
                    </a:ext>
                  </a:extLst>
                </a:gridCol>
                <a:gridCol w="1706381">
                  <a:extLst>
                    <a:ext uri="{9D8B030D-6E8A-4147-A177-3AD203B41FA5}">
                      <a16:colId xmlns:a16="http://schemas.microsoft.com/office/drawing/2014/main" val="958043202"/>
                    </a:ext>
                  </a:extLst>
                </a:gridCol>
                <a:gridCol w="1998326">
                  <a:extLst>
                    <a:ext uri="{9D8B030D-6E8A-4147-A177-3AD203B41FA5}">
                      <a16:colId xmlns:a16="http://schemas.microsoft.com/office/drawing/2014/main" val="2835150814"/>
                    </a:ext>
                  </a:extLst>
                </a:gridCol>
                <a:gridCol w="1855374">
                  <a:extLst>
                    <a:ext uri="{9D8B030D-6E8A-4147-A177-3AD203B41FA5}">
                      <a16:colId xmlns:a16="http://schemas.microsoft.com/office/drawing/2014/main" val="2072355331"/>
                    </a:ext>
                  </a:extLst>
                </a:gridCol>
                <a:gridCol w="2425172">
                  <a:extLst>
                    <a:ext uri="{9D8B030D-6E8A-4147-A177-3AD203B41FA5}">
                      <a16:colId xmlns:a16="http://schemas.microsoft.com/office/drawing/2014/main" val="2450123548"/>
                    </a:ext>
                  </a:extLst>
                </a:gridCol>
              </a:tblGrid>
              <a:tr h="585227">
                <a:tc>
                  <a:txBody>
                    <a:bodyPr/>
                    <a:lstStyle/>
                    <a:p>
                      <a:pPr>
                        <a:lnSpc>
                          <a:spcPct val="150000"/>
                        </a:lnSpc>
                      </a:pPr>
                      <a:r>
                        <a:rPr lang="en-GB" sz="900">
                          <a:effectLst/>
                        </a:rPr>
                        <a:t>Participant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dirty="0">
                          <a:effectLst/>
                        </a:rPr>
                        <a:t>Age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Dependents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Education</a:t>
                      </a:r>
                      <a:endParaRPr lang="en-GB" sz="1100">
                        <a:effectLst/>
                      </a:endParaRPr>
                    </a:p>
                    <a:p>
                      <a:pPr algn="ctr">
                        <a:lnSpc>
                          <a:spcPct val="150000"/>
                        </a:lnSpc>
                      </a:pPr>
                      <a:r>
                        <a:rPr lang="en-GB" sz="9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Hours Worked</a:t>
                      </a:r>
                      <a:endParaRPr lang="en-GB" sz="1100">
                        <a:effectLst/>
                      </a:endParaRPr>
                    </a:p>
                    <a:p>
                      <a:pPr algn="ctr"/>
                      <a:r>
                        <a:rPr lang="en-GB" sz="900">
                          <a:effectLst/>
                        </a:rPr>
                        <a:t>(Per-week)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extLst>
                  <a:ext uri="{0D108BD9-81ED-4DB2-BD59-A6C34878D82A}">
                    <a16:rowId xmlns:a16="http://schemas.microsoft.com/office/drawing/2014/main" val="3629339476"/>
                  </a:ext>
                </a:extLst>
              </a:tr>
              <a:tr h="204648">
                <a:tc>
                  <a:txBody>
                    <a:bodyPr/>
                    <a:lstStyle/>
                    <a:p>
                      <a:r>
                        <a:rPr lang="en-GB" sz="9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29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None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Part-time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37.5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extLst>
                  <a:ext uri="{0D108BD9-81ED-4DB2-BD59-A6C34878D82A}">
                    <a16:rowId xmlns:a16="http://schemas.microsoft.com/office/drawing/2014/main" val="1856787967"/>
                  </a:ext>
                </a:extLst>
              </a:tr>
              <a:tr h="204648">
                <a:tc>
                  <a:txBody>
                    <a:bodyPr/>
                    <a:lstStyle/>
                    <a:p>
                      <a:r>
                        <a:rPr lang="en-GB" sz="9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26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Full-time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16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extLst>
                  <a:ext uri="{0D108BD9-81ED-4DB2-BD59-A6C34878D82A}">
                    <a16:rowId xmlns:a16="http://schemas.microsoft.com/office/drawing/2014/main" val="2888877508"/>
                  </a:ext>
                </a:extLst>
              </a:tr>
              <a:tr h="204648">
                <a:tc>
                  <a:txBody>
                    <a:bodyPr/>
                    <a:lstStyle/>
                    <a:p>
                      <a:r>
                        <a:rPr lang="en-GB" sz="9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None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Full-time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15-25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extLst>
                  <a:ext uri="{0D108BD9-81ED-4DB2-BD59-A6C34878D82A}">
                    <a16:rowId xmlns:a16="http://schemas.microsoft.com/office/drawing/2014/main" val="1660910536"/>
                  </a:ext>
                </a:extLst>
              </a:tr>
              <a:tr h="549382">
                <a:tc>
                  <a:txBody>
                    <a:bodyPr/>
                    <a:lstStyle/>
                    <a:p>
                      <a:r>
                        <a:rPr lang="en-GB" sz="900">
                          <a:effectLst/>
                        </a:rPr>
                        <a:t>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35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Part-time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24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extLst>
                  <a:ext uri="{0D108BD9-81ED-4DB2-BD59-A6C34878D82A}">
                    <a16:rowId xmlns:a16="http://schemas.microsoft.com/office/drawing/2014/main" val="1058276329"/>
                  </a:ext>
                </a:extLst>
              </a:tr>
              <a:tr h="353471">
                <a:tc>
                  <a:txBody>
                    <a:bodyPr/>
                    <a:lstStyle/>
                    <a:p>
                      <a:r>
                        <a:rPr lang="en-GB" sz="9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26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None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Full-time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14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extLst>
                  <a:ext uri="{0D108BD9-81ED-4DB2-BD59-A6C34878D82A}">
                    <a16:rowId xmlns:a16="http://schemas.microsoft.com/office/drawing/2014/main" val="2767642106"/>
                  </a:ext>
                </a:extLst>
              </a:tr>
              <a:tr h="204648">
                <a:tc>
                  <a:txBody>
                    <a:bodyPr/>
                    <a:lstStyle/>
                    <a:p>
                      <a:r>
                        <a:rPr lang="en-GB" sz="900">
                          <a:effectLst/>
                        </a:rPr>
                        <a:t>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22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None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Full-time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25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extLst>
                  <a:ext uri="{0D108BD9-81ED-4DB2-BD59-A6C34878D82A}">
                    <a16:rowId xmlns:a16="http://schemas.microsoft.com/office/drawing/2014/main" val="1806798003"/>
                  </a:ext>
                </a:extLst>
              </a:tr>
              <a:tr h="204648">
                <a:tc>
                  <a:txBody>
                    <a:bodyPr/>
                    <a:lstStyle/>
                    <a:p>
                      <a:r>
                        <a:rPr lang="en-GB" sz="900">
                          <a:effectLst/>
                        </a:rPr>
                        <a:t>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26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None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Full-time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30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extLst>
                  <a:ext uri="{0D108BD9-81ED-4DB2-BD59-A6C34878D82A}">
                    <a16:rowId xmlns:a16="http://schemas.microsoft.com/office/drawing/2014/main" val="1565110237"/>
                  </a:ext>
                </a:extLst>
              </a:tr>
              <a:tr h="204648">
                <a:tc>
                  <a:txBody>
                    <a:bodyPr/>
                    <a:lstStyle/>
                    <a:p>
                      <a:r>
                        <a:rPr lang="en-GB" sz="900">
                          <a:effectLst/>
                        </a:rPr>
                        <a:t>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21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None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Full-time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r>
                        <a:rPr lang="en-GB" sz="900">
                          <a:effectLst/>
                        </a:rPr>
                        <a:t>19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extLst>
                  <a:ext uri="{0D108BD9-81ED-4DB2-BD59-A6C34878D82A}">
                    <a16:rowId xmlns:a16="http://schemas.microsoft.com/office/drawing/2014/main" val="3968652278"/>
                  </a:ext>
                </a:extLst>
              </a:tr>
              <a:tr h="274287">
                <a:tc>
                  <a:txBody>
                    <a:bodyPr/>
                    <a:lstStyle/>
                    <a:p>
                      <a:pPr>
                        <a:lnSpc>
                          <a:spcPct val="150000"/>
                        </a:lnSpc>
                      </a:pPr>
                      <a:r>
                        <a:rPr lang="en-GB" sz="900">
                          <a:effectLst/>
                        </a:rPr>
                        <a:t>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None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Part-time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48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extLst>
                  <a:ext uri="{0D108BD9-81ED-4DB2-BD59-A6C34878D82A}">
                    <a16:rowId xmlns:a16="http://schemas.microsoft.com/office/drawing/2014/main" val="3251353905"/>
                  </a:ext>
                </a:extLst>
              </a:tr>
              <a:tr h="274287">
                <a:tc>
                  <a:txBody>
                    <a:bodyPr/>
                    <a:lstStyle/>
                    <a:p>
                      <a:pPr>
                        <a:lnSpc>
                          <a:spcPct val="150000"/>
                        </a:lnSpc>
                      </a:pPr>
                      <a:r>
                        <a:rPr lang="en-GB" sz="9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None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Full-time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16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extLst>
                  <a:ext uri="{0D108BD9-81ED-4DB2-BD59-A6C34878D82A}">
                    <a16:rowId xmlns:a16="http://schemas.microsoft.com/office/drawing/2014/main" val="4153138424"/>
                  </a:ext>
                </a:extLst>
              </a:tr>
              <a:tr h="274287">
                <a:tc>
                  <a:txBody>
                    <a:bodyPr/>
                    <a:lstStyle/>
                    <a:p>
                      <a:pPr>
                        <a:lnSpc>
                          <a:spcPct val="150000"/>
                        </a:lnSpc>
                      </a:pPr>
                      <a:r>
                        <a:rPr lang="en-GB" sz="900">
                          <a:effectLst/>
                        </a:rPr>
                        <a:t>11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28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None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Part-time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35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extLst>
                  <a:ext uri="{0D108BD9-81ED-4DB2-BD59-A6C34878D82A}">
                    <a16:rowId xmlns:a16="http://schemas.microsoft.com/office/drawing/2014/main" val="295055"/>
                  </a:ext>
                </a:extLst>
              </a:tr>
              <a:tr h="274287">
                <a:tc>
                  <a:txBody>
                    <a:bodyPr/>
                    <a:lstStyle/>
                    <a:p>
                      <a:pPr>
                        <a:lnSpc>
                          <a:spcPct val="150000"/>
                        </a:lnSpc>
                      </a:pPr>
                      <a:r>
                        <a:rPr lang="en-GB" sz="900">
                          <a:effectLst/>
                        </a:rPr>
                        <a:t>12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26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None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Part-time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16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extLst>
                  <a:ext uri="{0D108BD9-81ED-4DB2-BD59-A6C34878D82A}">
                    <a16:rowId xmlns:a16="http://schemas.microsoft.com/office/drawing/2014/main" val="1241854913"/>
                  </a:ext>
                </a:extLst>
              </a:tr>
              <a:tr h="274287">
                <a:tc>
                  <a:txBody>
                    <a:bodyPr/>
                    <a:lstStyle/>
                    <a:p>
                      <a:pPr>
                        <a:lnSpc>
                          <a:spcPct val="150000"/>
                        </a:lnSpc>
                      </a:pPr>
                      <a:r>
                        <a:rPr lang="en-GB" sz="900">
                          <a:effectLst/>
                        </a:rPr>
                        <a:t>13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28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None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Part-time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extLst>
                  <a:ext uri="{0D108BD9-81ED-4DB2-BD59-A6C34878D82A}">
                    <a16:rowId xmlns:a16="http://schemas.microsoft.com/office/drawing/2014/main" val="3665394991"/>
                  </a:ext>
                </a:extLst>
              </a:tr>
              <a:tr h="274287">
                <a:tc>
                  <a:txBody>
                    <a:bodyPr/>
                    <a:lstStyle/>
                    <a:p>
                      <a:pPr>
                        <a:lnSpc>
                          <a:spcPct val="150000"/>
                        </a:lnSpc>
                      </a:pPr>
                      <a:r>
                        <a:rPr lang="en-GB" sz="900">
                          <a:effectLst/>
                        </a:rPr>
                        <a:t>14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21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None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a:effectLst/>
                        </a:rPr>
                        <a:t>Full-time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tc>
                  <a:txBody>
                    <a:bodyPr/>
                    <a:lstStyle/>
                    <a:p>
                      <a:pPr algn="ctr">
                        <a:lnSpc>
                          <a:spcPct val="150000"/>
                        </a:lnSpc>
                      </a:pPr>
                      <a:r>
                        <a:rPr lang="en-GB" sz="900" dirty="0">
                          <a:effectLst/>
                        </a:rPr>
                        <a:t>20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343" marR="60343" marT="0" marB="0"/>
                </a:tc>
                <a:extLst>
                  <a:ext uri="{0D108BD9-81ED-4DB2-BD59-A6C34878D82A}">
                    <a16:rowId xmlns:a16="http://schemas.microsoft.com/office/drawing/2014/main" val="4164472700"/>
                  </a:ext>
                </a:extLst>
              </a:tr>
            </a:tbl>
          </a:graphicData>
        </a:graphic>
      </p:graphicFrame>
      <p:sp>
        <p:nvSpPr>
          <p:cNvPr id="7" name="Rectangle 1">
            <a:extLst>
              <a:ext uri="{FF2B5EF4-FFF2-40B4-BE49-F238E27FC236}">
                <a16:creationId xmlns:a16="http://schemas.microsoft.com/office/drawing/2014/main" id="{83121E7E-6817-F871-9AAD-289DFE08F720}"/>
              </a:ext>
            </a:extLst>
          </p:cNvPr>
          <p:cNvSpPr>
            <a:spLocks noChangeArrowheads="1"/>
          </p:cNvSpPr>
          <p:nvPr/>
        </p:nvSpPr>
        <p:spPr bwMode="auto">
          <a:xfrm>
            <a:off x="0" y="6112398"/>
            <a:ext cx="38282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Table 1 Displays Information Provided by Participants.</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960506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D25E0-3554-8C63-F0FB-9F7393F9F566}"/>
              </a:ext>
            </a:extLst>
          </p:cNvPr>
          <p:cNvSpPr>
            <a:spLocks noGrp="1"/>
          </p:cNvSpPr>
          <p:nvPr>
            <p:ph type="title"/>
          </p:nvPr>
        </p:nvSpPr>
        <p:spPr>
          <a:xfrm>
            <a:off x="2231136" y="467418"/>
            <a:ext cx="7729728" cy="1188720"/>
          </a:xfrm>
          <a:solidFill>
            <a:srgbClr val="FFFFFF"/>
          </a:solidFill>
        </p:spPr>
        <p:txBody>
          <a:bodyPr>
            <a:normAutofit/>
          </a:bodyPr>
          <a:lstStyle/>
          <a:p>
            <a:r>
              <a:rPr lang="en-GB" dirty="0"/>
              <a:t>methodology</a:t>
            </a:r>
          </a:p>
        </p:txBody>
      </p:sp>
      <p:sp>
        <p:nvSpPr>
          <p:cNvPr id="3" name="Content Placeholder 2">
            <a:extLst>
              <a:ext uri="{FF2B5EF4-FFF2-40B4-BE49-F238E27FC236}">
                <a16:creationId xmlns:a16="http://schemas.microsoft.com/office/drawing/2014/main" id="{37344D74-AE76-1EF0-E5FB-08AB4E8E3C3D}"/>
              </a:ext>
            </a:extLst>
          </p:cNvPr>
          <p:cNvSpPr>
            <a:spLocks noGrp="1"/>
          </p:cNvSpPr>
          <p:nvPr>
            <p:ph idx="1"/>
          </p:nvPr>
        </p:nvSpPr>
        <p:spPr>
          <a:xfrm>
            <a:off x="1706062" y="2291262"/>
            <a:ext cx="8779512" cy="2879256"/>
          </a:xfrm>
        </p:spPr>
        <p:txBody>
          <a:bodyPr>
            <a:normAutofit/>
          </a:bodyPr>
          <a:lstStyle/>
          <a:p>
            <a:r>
              <a:rPr lang="en-GB" dirty="0">
                <a:solidFill>
                  <a:schemeClr val="tx1"/>
                </a:solidFill>
              </a:rPr>
              <a:t>The solicited diary was split into three main segments to assess habits: sleep, food/drink, and academic/workday with a section at the end to reflect.</a:t>
            </a:r>
          </a:p>
          <a:p>
            <a:r>
              <a:rPr lang="en-GB" dirty="0">
                <a:solidFill>
                  <a:schemeClr val="tx1"/>
                </a:solidFill>
              </a:rPr>
              <a:t>Each of the diaries were thematically analysed following the six-step guide provided by Braun and Clarke (2006).</a:t>
            </a:r>
          </a:p>
        </p:txBody>
      </p:sp>
    </p:spTree>
    <p:extLst>
      <p:ext uri="{BB962C8B-B14F-4D97-AF65-F5344CB8AC3E}">
        <p14:creationId xmlns:p14="http://schemas.microsoft.com/office/powerpoint/2010/main" val="397922656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D25E0-3554-8C63-F0FB-9F7393F9F566}"/>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t>Results</a:t>
            </a:r>
          </a:p>
        </p:txBody>
      </p:sp>
      <p:pic>
        <p:nvPicPr>
          <p:cNvPr id="5" name="Content Placeholder 4" descr="Diagram&#10;&#10;Description automatically generated">
            <a:extLst>
              <a:ext uri="{FF2B5EF4-FFF2-40B4-BE49-F238E27FC236}">
                <a16:creationId xmlns:a16="http://schemas.microsoft.com/office/drawing/2014/main" id="{38F0EA6E-5981-D1E3-DC43-ED707178D946}"/>
              </a:ext>
            </a:extLst>
          </p:cNvPr>
          <p:cNvPicPr>
            <a:picLocks noGrp="1" noChangeAspect="1"/>
          </p:cNvPicPr>
          <p:nvPr>
            <p:ph idx="1"/>
          </p:nvPr>
        </p:nvPicPr>
        <p:blipFill>
          <a:blip r:embed="rId2"/>
          <a:stretch>
            <a:fillRect/>
          </a:stretch>
        </p:blipFill>
        <p:spPr>
          <a:xfrm>
            <a:off x="5315712" y="-16647"/>
            <a:ext cx="6376416" cy="6747533"/>
          </a:xfrm>
          <a:prstGeom prst="rect">
            <a:avLst/>
          </a:prstGeom>
        </p:spPr>
      </p:pic>
    </p:spTree>
    <p:extLst>
      <p:ext uri="{BB962C8B-B14F-4D97-AF65-F5344CB8AC3E}">
        <p14:creationId xmlns:p14="http://schemas.microsoft.com/office/powerpoint/2010/main" val="314955296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D25E0-3554-8C63-F0FB-9F7393F9F566}"/>
              </a:ext>
            </a:extLst>
          </p:cNvPr>
          <p:cNvSpPr>
            <a:spLocks noGrp="1"/>
          </p:cNvSpPr>
          <p:nvPr>
            <p:ph type="title"/>
          </p:nvPr>
        </p:nvSpPr>
        <p:spPr>
          <a:xfrm>
            <a:off x="2231136" y="467418"/>
            <a:ext cx="7729728" cy="1188720"/>
          </a:xfrm>
          <a:solidFill>
            <a:srgbClr val="FFFFFF"/>
          </a:solidFill>
        </p:spPr>
        <p:txBody>
          <a:bodyPr>
            <a:normAutofit/>
          </a:bodyPr>
          <a:lstStyle/>
          <a:p>
            <a:r>
              <a:rPr lang="en-GB" dirty="0"/>
              <a:t>Discussion</a:t>
            </a:r>
          </a:p>
        </p:txBody>
      </p:sp>
      <p:sp>
        <p:nvSpPr>
          <p:cNvPr id="3" name="Content Placeholder 2">
            <a:extLst>
              <a:ext uri="{FF2B5EF4-FFF2-40B4-BE49-F238E27FC236}">
                <a16:creationId xmlns:a16="http://schemas.microsoft.com/office/drawing/2014/main" id="{37344D74-AE76-1EF0-E5FB-08AB4E8E3C3D}"/>
              </a:ext>
            </a:extLst>
          </p:cNvPr>
          <p:cNvSpPr>
            <a:spLocks noGrp="1"/>
          </p:cNvSpPr>
          <p:nvPr>
            <p:ph idx="1"/>
          </p:nvPr>
        </p:nvSpPr>
        <p:spPr>
          <a:xfrm>
            <a:off x="1706062" y="2291262"/>
            <a:ext cx="8779512" cy="2879256"/>
          </a:xfrm>
        </p:spPr>
        <p:txBody>
          <a:bodyPr>
            <a:normAutofit/>
          </a:bodyPr>
          <a:lstStyle/>
          <a:p>
            <a:r>
              <a:rPr lang="en-GB" dirty="0">
                <a:solidFill>
                  <a:schemeClr val="tx1"/>
                </a:solidFill>
                <a:latin typeface="Calibri" panose="020F0502020204030204" pitchFamily="34" charset="0"/>
                <a:cs typeface="Calibri" panose="020F0502020204030204" pitchFamily="34" charset="0"/>
              </a:rPr>
              <a:t>Lecturer’s communication often leaves students feeling overwhelmed, confused, and anxious about their coursework. </a:t>
            </a:r>
          </a:p>
          <a:p>
            <a:r>
              <a:rPr lang="en-GB" dirty="0">
                <a:solidFill>
                  <a:schemeClr val="tx1"/>
                </a:solidFill>
                <a:latin typeface="Calibri" panose="020F0502020204030204" pitchFamily="34" charset="0"/>
                <a:cs typeface="Calibri" panose="020F0502020204030204" pitchFamily="34" charset="0"/>
              </a:rPr>
              <a:t>Delivering lectures/assessments in a user-friendly manner and introducing interactive learning can better a students’ experience, well-being, and reduce feelings of anxiety and overwhelm </a:t>
            </a:r>
            <a:r>
              <a:rPr lang="en-GB"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GB" sz="18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Baik</a:t>
            </a:r>
            <a:r>
              <a:rPr lang="en-GB"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et al., (2019). </a:t>
            </a:r>
            <a:endParaRPr lang="en-GB" dirty="0">
              <a:solidFill>
                <a:schemeClr val="tx1"/>
              </a:solidFill>
              <a:latin typeface="Calibri" panose="020F0502020204030204" pitchFamily="34" charset="0"/>
              <a:cs typeface="Calibri" panose="020F0502020204030204" pitchFamily="34" charset="0"/>
            </a:endParaRPr>
          </a:p>
          <a:p>
            <a:r>
              <a:rPr lang="en-GB"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Furthermore there is a clear indication that access needs to be enhanced and barriers removed for student services by raising more awareness of the support available and ensuring that these facilities are well equipped to support the increase in demand </a:t>
            </a:r>
            <a:r>
              <a:rPr lang="en-GB"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GB" sz="18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Baik</a:t>
            </a:r>
            <a:r>
              <a:rPr lang="en-GB"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et al., (2019). </a:t>
            </a:r>
            <a:endParaRPr lang="en-GB" dirty="0">
              <a:solidFill>
                <a:schemeClr val="tx1"/>
              </a:solidFill>
              <a:latin typeface="Calibri" panose="020F0502020204030204" pitchFamily="34" charset="0"/>
              <a:cs typeface="Calibri" panose="020F0502020204030204" pitchFamily="34" charset="0"/>
            </a:endParaRPr>
          </a:p>
          <a:p>
            <a:endParaRPr lang="en-GB" sz="1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GB" dirty="0">
              <a:solidFill>
                <a:srgbClr val="40404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03188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D25E0-3554-8C63-F0FB-9F7393F9F566}"/>
              </a:ext>
            </a:extLst>
          </p:cNvPr>
          <p:cNvSpPr>
            <a:spLocks noGrp="1"/>
          </p:cNvSpPr>
          <p:nvPr>
            <p:ph type="title"/>
          </p:nvPr>
        </p:nvSpPr>
        <p:spPr>
          <a:xfrm>
            <a:off x="2231136" y="467418"/>
            <a:ext cx="7729728" cy="1188720"/>
          </a:xfrm>
          <a:solidFill>
            <a:srgbClr val="FFFFFF"/>
          </a:solidFill>
        </p:spPr>
        <p:txBody>
          <a:bodyPr>
            <a:normAutofit/>
          </a:bodyPr>
          <a:lstStyle/>
          <a:p>
            <a:r>
              <a:rPr lang="en-GB" dirty="0"/>
              <a:t>Conclusion</a:t>
            </a:r>
          </a:p>
        </p:txBody>
      </p:sp>
      <p:sp>
        <p:nvSpPr>
          <p:cNvPr id="3" name="Content Placeholder 2">
            <a:extLst>
              <a:ext uri="{FF2B5EF4-FFF2-40B4-BE49-F238E27FC236}">
                <a16:creationId xmlns:a16="http://schemas.microsoft.com/office/drawing/2014/main" id="{37344D74-AE76-1EF0-E5FB-08AB4E8E3C3D}"/>
              </a:ext>
            </a:extLst>
          </p:cNvPr>
          <p:cNvSpPr>
            <a:spLocks noGrp="1"/>
          </p:cNvSpPr>
          <p:nvPr>
            <p:ph idx="1"/>
          </p:nvPr>
        </p:nvSpPr>
        <p:spPr>
          <a:xfrm>
            <a:off x="1706062" y="2291262"/>
            <a:ext cx="8779512" cy="2879256"/>
          </a:xfrm>
        </p:spPr>
        <p:txBody>
          <a:bodyPr>
            <a:normAutofit/>
          </a:bodyPr>
          <a:lstStyle/>
          <a:p>
            <a:r>
              <a:rPr lang="en-GB" dirty="0">
                <a:solidFill>
                  <a:schemeClr val="tx1"/>
                </a:solidFill>
                <a:latin typeface="Calibri" panose="020F0502020204030204" pitchFamily="34" charset="0"/>
                <a:cs typeface="Calibri" panose="020F0502020204030204" pitchFamily="34" charset="0"/>
              </a:rPr>
              <a:t>The aim of this study was to provide working students with a platform and opportunity to disclose the daily stressors they face and how these impact their eating and sleeping habits.</a:t>
            </a:r>
          </a:p>
          <a:p>
            <a:r>
              <a:rPr lang="en-GB" dirty="0">
                <a:solidFill>
                  <a:schemeClr val="tx1"/>
                </a:solidFill>
                <a:latin typeface="Calibri" panose="020F0502020204030204" pitchFamily="34" charset="0"/>
                <a:cs typeface="Calibri" panose="020F0502020204030204" pitchFamily="34" charset="0"/>
              </a:rPr>
              <a:t>Furthermore, the study aimed to understand working students’ experiences and highlight where support could be improved.</a:t>
            </a:r>
          </a:p>
          <a:p>
            <a:r>
              <a:rPr lang="en-GB" dirty="0">
                <a:solidFill>
                  <a:schemeClr val="tx1"/>
                </a:solidFill>
                <a:latin typeface="Calibri" panose="020F0502020204030204" pitchFamily="34" charset="0"/>
                <a:cs typeface="Calibri" panose="020F0502020204030204" pitchFamily="34" charset="0"/>
              </a:rPr>
              <a:t>The current study achieved the above and bridges the gap between existing literature and the understanding of how daily stressors impact the eating and sleeping habits of working students.</a:t>
            </a:r>
          </a:p>
        </p:txBody>
      </p:sp>
    </p:spTree>
    <p:extLst>
      <p:ext uri="{BB962C8B-B14F-4D97-AF65-F5344CB8AC3E}">
        <p14:creationId xmlns:p14="http://schemas.microsoft.com/office/powerpoint/2010/main" val="102615919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25E0-3554-8C63-F0FB-9F7393F9F566}"/>
              </a:ext>
            </a:extLst>
          </p:cNvPr>
          <p:cNvSpPr>
            <a:spLocks noGrp="1"/>
          </p:cNvSpPr>
          <p:nvPr>
            <p:ph type="title"/>
          </p:nvPr>
        </p:nvSpPr>
        <p:spPr>
          <a:xfrm>
            <a:off x="1600200" y="2286000"/>
            <a:ext cx="8991600" cy="1828800"/>
          </a:xfrm>
          <a:noFill/>
          <a:ln>
            <a:solidFill>
              <a:schemeClr val="tx1"/>
            </a:solidFill>
          </a:ln>
        </p:spPr>
        <p:txBody>
          <a:bodyPr vert="horz" lIns="274320" tIns="182880" rIns="274320" bIns="182880" rtlCol="0" anchor="ctr" anchorCtr="1">
            <a:normAutofit/>
          </a:bodyPr>
          <a:lstStyle/>
          <a:p>
            <a:r>
              <a:rPr lang="en-US" sz="3200" kern="1200" cap="all" spc="200" baseline="0" dirty="0">
                <a:solidFill>
                  <a:schemeClr val="tx1"/>
                </a:solidFill>
                <a:latin typeface="+mj-lt"/>
                <a:ea typeface="+mj-ea"/>
                <a:cs typeface="+mj-cs"/>
              </a:rPr>
              <a:t>Thank you</a:t>
            </a:r>
          </a:p>
        </p:txBody>
      </p:sp>
    </p:spTree>
    <p:extLst>
      <p:ext uri="{BB962C8B-B14F-4D97-AF65-F5344CB8AC3E}">
        <p14:creationId xmlns:p14="http://schemas.microsoft.com/office/powerpoint/2010/main" val="221005130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226</TotalTime>
  <Words>451</Words>
  <Application>Microsoft Macintosh PowerPoint</Application>
  <PresentationFormat>Widescreen</PresentationFormat>
  <Paragraphs>99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Parcel</vt:lpstr>
      <vt:lpstr>how daily stressors impact the eating and sleeping habits of working students </vt:lpstr>
      <vt:lpstr>Rationale</vt:lpstr>
      <vt:lpstr>Participants</vt:lpstr>
      <vt:lpstr>methodology</vt:lpstr>
      <vt:lpstr>Results</vt:lpstr>
      <vt:lpstr>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daily stressors impact the eating and sleeping habits of working students </dc:title>
  <dc:creator>Elizabeth Plues (student)</dc:creator>
  <cp:lastModifiedBy>Elizabeth Plues (student)</cp:lastModifiedBy>
  <cp:revision>1</cp:revision>
  <dcterms:created xsi:type="dcterms:W3CDTF">2023-03-21T15:02:03Z</dcterms:created>
  <dcterms:modified xsi:type="dcterms:W3CDTF">2023-03-21T18:48:38Z</dcterms:modified>
</cp:coreProperties>
</file>