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8" r:id="rId3"/>
    <p:sldId id="261" r:id="rId4"/>
    <p:sldId id="259"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7E817-606E-3909-E072-3D2E5E351FE1}" v="1775" dt="2023-03-22T14:58:02.461"/>
    <p1510:client id="{71E607AF-ED2F-F31E-3015-C73436E002E6}" v="1989" dt="2023-03-22T16:16:57.013"/>
    <p1510:client id="{EDF5B20A-9540-39F0-ABB7-C54475174F37}" v="2739" dt="2023-03-22T11:14:58.646"/>
    <p1510:client id="{F2FD5324-5A8D-46DF-A3AF-3C08A0637B3B}" v="15" dt="2023-03-20T15:38:52.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94694"/>
  </p:normalViewPr>
  <p:slideViewPr>
    <p:cSldViewPr snapToGrid="0">
      <p:cViewPr varScale="1">
        <p:scale>
          <a:sx n="121" d="100"/>
          <a:sy n="121" d="100"/>
        </p:scale>
        <p:origin x="4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657854-0FBB-4DE5-A9EE-696C47AB6C9E}" type="datetimeFigureOut">
              <a:t>3/22/23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B09A6-C5A7-4D8C-A525-691426AE3DA4}" type="slidenum">
              <a:t>‹#›</a:t>
            </a:fld>
            <a:endParaRPr lang="en-GB"/>
          </a:p>
        </p:txBody>
      </p:sp>
    </p:spTree>
    <p:extLst>
      <p:ext uri="{BB962C8B-B14F-4D97-AF65-F5344CB8AC3E}">
        <p14:creationId xmlns:p14="http://schemas.microsoft.com/office/powerpoint/2010/main" val="1341255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Hi everyone, I'm going to talk about my dissertation on the experiences of LGBTQ+ adults going through the ADHD diagnostic process, and how their queer and neurodivergent identities interact</a:t>
            </a:r>
          </a:p>
        </p:txBody>
      </p:sp>
      <p:sp>
        <p:nvSpPr>
          <p:cNvPr id="4" name="Slide Number Placeholder 3"/>
          <p:cNvSpPr>
            <a:spLocks noGrp="1"/>
          </p:cNvSpPr>
          <p:nvPr>
            <p:ph type="sldNum" sz="quarter" idx="5"/>
          </p:nvPr>
        </p:nvSpPr>
        <p:spPr/>
        <p:txBody>
          <a:bodyPr/>
          <a:lstStyle/>
          <a:p>
            <a:fld id="{2A5B09A6-C5A7-4D8C-A525-691426AE3DA4}" type="slidenum">
              <a:t>1</a:t>
            </a:fld>
            <a:endParaRPr lang="en-GB"/>
          </a:p>
        </p:txBody>
      </p:sp>
    </p:spTree>
    <p:extLst>
      <p:ext uri="{BB962C8B-B14F-4D97-AF65-F5344CB8AC3E}">
        <p14:creationId xmlns:p14="http://schemas.microsoft.com/office/powerpoint/2010/main" val="4107415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cs typeface="Calibri"/>
              </a:rPr>
              <a:t>Now for interpretation</a:t>
            </a:r>
          </a:p>
          <a:p>
            <a:pPr marL="171450" indent="-171450">
              <a:buFont typeface="Calibri"/>
              <a:buChar char="-"/>
            </a:pPr>
            <a:r>
              <a:rPr lang="en-US" dirty="0">
                <a:cs typeface="Calibri"/>
              </a:rPr>
              <a:t>I compared the experiences the participants reported of their experiences of the diagnostic process, and there weren't any significant differences compared to the previous literature I looked at as they all had largely positive experiences</a:t>
            </a:r>
          </a:p>
          <a:p>
            <a:pPr marL="171450" indent="-171450">
              <a:buFont typeface="Calibri"/>
              <a:buChar char="-"/>
            </a:pPr>
            <a:r>
              <a:rPr lang="en-US" dirty="0">
                <a:cs typeface="Calibri"/>
              </a:rPr>
              <a:t>The participants' LGBTQ+ identities did not appear to have a significant impact on how they were assessed</a:t>
            </a:r>
          </a:p>
          <a:p>
            <a:pPr marL="171450" indent="-171450">
              <a:buFont typeface="Calibri"/>
              <a:buChar char="-"/>
            </a:pPr>
            <a:r>
              <a:rPr lang="en-US" dirty="0">
                <a:cs typeface="Calibri"/>
              </a:rPr>
              <a:t>However the discussion on dismissal was the largest part of the results, with a lot of content, suggesting this might be a more common aspect of the LGBTQ+ and ADHD experience beyond this sample- and there are prior studies backing this up</a:t>
            </a:r>
          </a:p>
          <a:p>
            <a:pPr marL="171450" indent="-171450">
              <a:buFont typeface="Calibri"/>
              <a:buChar char="-"/>
            </a:pPr>
            <a:r>
              <a:rPr lang="en-US" dirty="0">
                <a:cs typeface="Calibri"/>
              </a:rPr>
              <a:t>The talk about difficulties with friends and family showed that acceptance and support from family members can make a difference and is important for improving mental health</a:t>
            </a:r>
          </a:p>
          <a:p>
            <a:pPr marL="171450" indent="-171450">
              <a:buFont typeface="Calibri"/>
              <a:buChar char="-"/>
            </a:pPr>
            <a:r>
              <a:rPr lang="en-US" dirty="0">
                <a:cs typeface="Calibri"/>
              </a:rPr>
              <a:t>Lastly, the journey in identity theme demonstrated the importance of obtaining diagnoses and how this along with more awareness and education about helping people understanding their identities promotes resilience in LGBTQ+ individuals</a:t>
            </a:r>
          </a:p>
        </p:txBody>
      </p:sp>
      <p:sp>
        <p:nvSpPr>
          <p:cNvPr id="4" name="Slide Number Placeholder 3"/>
          <p:cNvSpPr>
            <a:spLocks noGrp="1"/>
          </p:cNvSpPr>
          <p:nvPr>
            <p:ph type="sldNum" sz="quarter" idx="5"/>
          </p:nvPr>
        </p:nvSpPr>
        <p:spPr/>
        <p:txBody>
          <a:bodyPr/>
          <a:lstStyle/>
          <a:p>
            <a:fld id="{2A5B09A6-C5A7-4D8C-A525-691426AE3DA4}" type="slidenum">
              <a:rPr lang="en-GB"/>
              <a:t>10</a:t>
            </a:fld>
            <a:endParaRPr lang="en-GB"/>
          </a:p>
        </p:txBody>
      </p:sp>
    </p:spTree>
    <p:extLst>
      <p:ext uri="{BB962C8B-B14F-4D97-AF65-F5344CB8AC3E}">
        <p14:creationId xmlns:p14="http://schemas.microsoft.com/office/powerpoint/2010/main" val="3274742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dirty="0">
                <a:cs typeface="Calibri"/>
              </a:rPr>
              <a:t>As an overview of the evaluation of this study- as discussed before, insider research is useful when it comes to potentially sensitive topics like LGBTQ+ identity and neurodivergence, as it can provide a safe and relaxing atmosphere for participants feel more able to share their experiences openly, and formats such as focus group interviews can facilitate this further</a:t>
            </a:r>
          </a:p>
          <a:p>
            <a:pPr marL="285750" indent="-285750">
              <a:buFont typeface="Calibri"/>
              <a:buChar char="-"/>
            </a:pPr>
            <a:r>
              <a:rPr lang="en-US" dirty="0">
                <a:cs typeface="Calibri"/>
              </a:rPr>
              <a:t>There were a few issues with this study, namely the small sample size- I had a lot of trouble with recruitment, even with sharing on several social media platforms- and recruitment via social media raises </a:t>
            </a:r>
            <a:r>
              <a:rPr lang="en-US" dirty="0" err="1">
                <a:cs typeface="Calibri"/>
              </a:rPr>
              <a:t>concers</a:t>
            </a:r>
            <a:r>
              <a:rPr lang="en-US" dirty="0">
                <a:cs typeface="Calibri"/>
              </a:rPr>
              <a:t> about privacy and efficacy too</a:t>
            </a:r>
          </a:p>
          <a:p>
            <a:pPr marL="285750" indent="-285750">
              <a:buFont typeface="Calibri"/>
              <a:buChar char="-"/>
            </a:pPr>
            <a:r>
              <a:rPr lang="en-US" dirty="0">
                <a:cs typeface="Calibri"/>
              </a:rPr>
              <a:t>The sample was also very unrepresentative, as all the participants were white and from Western countries- they would fall under the category of WEIRD as defined by Henrich et al, which doesn't account for the unique experiences people of </a:t>
            </a:r>
            <a:r>
              <a:rPr lang="en-US" dirty="0" err="1">
                <a:cs typeface="Calibri"/>
              </a:rPr>
              <a:t>colour</a:t>
            </a:r>
            <a:r>
              <a:rPr lang="en-US" dirty="0">
                <a:cs typeface="Calibri"/>
              </a:rPr>
              <a:t> and those from non-WEIRD countries might have</a:t>
            </a:r>
          </a:p>
          <a:p>
            <a:pPr marL="285750" indent="-285750">
              <a:buFont typeface="Calibri"/>
              <a:buChar char="-"/>
            </a:pPr>
            <a:r>
              <a:rPr lang="en-US" dirty="0">
                <a:cs typeface="Calibri"/>
              </a:rPr>
              <a:t>I think more research of this kind needs to be done, studying in-depth the lived experiences of LGBTQ+ ADHD individuals, but researchers should aim to recruit larger, more diverse samples</a:t>
            </a:r>
          </a:p>
          <a:p>
            <a:pPr marL="285750" indent="-285750">
              <a:buFont typeface="Calibri"/>
              <a:buChar char="-"/>
            </a:pPr>
            <a:r>
              <a:rPr lang="en-US" dirty="0">
                <a:cs typeface="Calibri"/>
              </a:rPr>
              <a:t>Meanwhile, I think the results of this study highlight the need for more awareness and training about LGBTQ+ and neurodivergent issues in medical and educational settings</a:t>
            </a:r>
          </a:p>
        </p:txBody>
      </p:sp>
      <p:sp>
        <p:nvSpPr>
          <p:cNvPr id="4" name="Slide Number Placeholder 3"/>
          <p:cNvSpPr>
            <a:spLocks noGrp="1"/>
          </p:cNvSpPr>
          <p:nvPr>
            <p:ph type="sldNum" sz="quarter" idx="5"/>
          </p:nvPr>
        </p:nvSpPr>
        <p:spPr/>
        <p:txBody>
          <a:bodyPr/>
          <a:lstStyle/>
          <a:p>
            <a:fld id="{2A5B09A6-C5A7-4D8C-A525-691426AE3DA4}" type="slidenum">
              <a:rPr lang="en-GB"/>
              <a:t>11</a:t>
            </a:fld>
            <a:endParaRPr lang="en-GB"/>
          </a:p>
        </p:txBody>
      </p:sp>
    </p:spTree>
    <p:extLst>
      <p:ext uri="{BB962C8B-B14F-4D97-AF65-F5344CB8AC3E}">
        <p14:creationId xmlns:p14="http://schemas.microsoft.com/office/powerpoint/2010/main" val="486862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cs typeface="Calibri"/>
              </a:rPr>
              <a:t>There were a few different reasons why I wanted to study this topic</a:t>
            </a:r>
            <a:endParaRPr lang="en-US" dirty="0"/>
          </a:p>
          <a:p>
            <a:pPr marL="171450" indent="-171450">
              <a:buFont typeface="Calibri"/>
              <a:buChar char="-"/>
            </a:pPr>
            <a:r>
              <a:rPr lang="en-US" dirty="0">
                <a:cs typeface="Calibri"/>
              </a:rPr>
              <a:t>I always knew I wanted my dissertation to be focusing on LGBTQ+ and neurodivergent identity in some way, as I myself am queer and neurodivergent, so this is an area I have personal interest in</a:t>
            </a:r>
          </a:p>
          <a:p>
            <a:pPr marL="171450" indent="-171450">
              <a:buFont typeface="Calibri"/>
              <a:buChar char="-"/>
            </a:pPr>
            <a:r>
              <a:rPr lang="en-US" dirty="0">
                <a:cs typeface="Calibri"/>
              </a:rPr>
              <a:t>I went through the ADHD (and autism) assessment myself last year, and had some difficulties with it myself, and had been seeing for years before then lots of folks online talking about the problems they'd had trying to get their own diagnoses- especially from other LGBTQ+ folks</a:t>
            </a:r>
          </a:p>
          <a:p>
            <a:pPr marL="171450" indent="-171450">
              <a:buFont typeface="Calibri"/>
              <a:buChar char="-"/>
            </a:pPr>
            <a:r>
              <a:rPr lang="en-US" dirty="0">
                <a:cs typeface="Calibri"/>
              </a:rPr>
              <a:t>And when I did some light background research, I could barely find any studies like mine that already existed- qualitative studies looking at the LGBTQ+ ADHD experience in depth, so I decided that was going to be my topic</a:t>
            </a:r>
          </a:p>
        </p:txBody>
      </p:sp>
      <p:sp>
        <p:nvSpPr>
          <p:cNvPr id="4" name="Slide Number Placeholder 3"/>
          <p:cNvSpPr>
            <a:spLocks noGrp="1"/>
          </p:cNvSpPr>
          <p:nvPr>
            <p:ph type="sldNum" sz="quarter" idx="5"/>
          </p:nvPr>
        </p:nvSpPr>
        <p:spPr/>
        <p:txBody>
          <a:bodyPr/>
          <a:lstStyle/>
          <a:p>
            <a:fld id="{2A5B09A6-C5A7-4D8C-A525-691426AE3DA4}" type="slidenum">
              <a:t>2</a:t>
            </a:fld>
            <a:endParaRPr lang="en-GB"/>
          </a:p>
        </p:txBody>
      </p:sp>
    </p:spTree>
    <p:extLst>
      <p:ext uri="{BB962C8B-B14F-4D97-AF65-F5344CB8AC3E}">
        <p14:creationId xmlns:p14="http://schemas.microsoft.com/office/powerpoint/2010/main" val="930849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GB" dirty="0">
                <a:cs typeface="Calibri"/>
              </a:rPr>
              <a:t>I'll try and give a brief overview of my background research</a:t>
            </a:r>
          </a:p>
          <a:p>
            <a:pPr marL="285750" indent="-285750">
              <a:buFont typeface="Calibri"/>
              <a:buChar char="-"/>
            </a:pPr>
            <a:r>
              <a:rPr lang="en-GB" dirty="0">
                <a:cs typeface="Calibri"/>
              </a:rPr>
              <a:t>I looked at how the wording and categorisation of ADHD changed over time- it began as just ADD, without acknowledging hyperactivity as a possible major aspect, and the current edition of the DSM lists ADHD with 3 different presentations (hyperactive, inattentive or combined)</a:t>
            </a:r>
          </a:p>
          <a:p>
            <a:pPr marL="285750" indent="-285750">
              <a:buFont typeface="Calibri"/>
              <a:buChar char="-"/>
            </a:pPr>
            <a:r>
              <a:rPr lang="en-GB" dirty="0">
                <a:cs typeface="Calibri"/>
              </a:rPr>
              <a:t>As I was studying adults I looked at prior research on the problems with ADHD in adulthood- there are misconceptions about the presentation in adulthood due to other mental health issues adults can have that mask their ADHD, as well as those with the predominantly inattentive type going unnoticed more than the hyperactive type</a:t>
            </a:r>
          </a:p>
          <a:p>
            <a:pPr marL="285750" indent="-285750">
              <a:buFont typeface="Calibri"/>
              <a:buChar char="-"/>
            </a:pPr>
            <a:r>
              <a:rPr lang="en-GB" dirty="0">
                <a:cs typeface="Calibri"/>
              </a:rPr>
              <a:t>Lastly I looked at gender biases in diagnosis, and how AFAB individuals face underdiagnosis or misdiagnosis more than AMAB individuals, due to diagnostic tools focusing on AMAB presentation</a:t>
            </a:r>
          </a:p>
          <a:p>
            <a:pPr marL="285750" indent="-285750">
              <a:buFont typeface="Calibri"/>
              <a:buChar char="-"/>
            </a:pPr>
            <a:r>
              <a:rPr lang="en-GB" dirty="0">
                <a:cs typeface="Calibri"/>
              </a:rPr>
              <a:t>This led me on to the connection between LGBTQ+ identity and neurodivergence- studies have shown LGBTQ+ people to be at higher risk of mental health issues such as anxiety and depression, likely due to discrimination and systemic oppression</a:t>
            </a:r>
          </a:p>
          <a:p>
            <a:pPr marL="285750" indent="-285750">
              <a:buFont typeface="Calibri"/>
              <a:buChar char="-"/>
            </a:pPr>
            <a:r>
              <a:rPr lang="en-GB" dirty="0">
                <a:cs typeface="Calibri"/>
              </a:rPr>
              <a:t>There are also studies showing a connection between LGBTQ+ identity and autism but not as much about ADHD, so I wanted to look more into the experiences of queerness and ADHD</a:t>
            </a:r>
          </a:p>
        </p:txBody>
      </p:sp>
      <p:sp>
        <p:nvSpPr>
          <p:cNvPr id="4" name="Slide Number Placeholder 3"/>
          <p:cNvSpPr>
            <a:spLocks noGrp="1"/>
          </p:cNvSpPr>
          <p:nvPr>
            <p:ph type="sldNum" sz="quarter" idx="5"/>
          </p:nvPr>
        </p:nvSpPr>
        <p:spPr/>
        <p:txBody>
          <a:bodyPr/>
          <a:lstStyle/>
          <a:p>
            <a:fld id="{2A5B09A6-C5A7-4D8C-A525-691426AE3DA4}" type="slidenum">
              <a:rPr lang="en-GB"/>
              <a:t>3</a:t>
            </a:fld>
            <a:endParaRPr lang="en-GB"/>
          </a:p>
        </p:txBody>
      </p:sp>
    </p:spTree>
    <p:extLst>
      <p:ext uri="{BB962C8B-B14F-4D97-AF65-F5344CB8AC3E}">
        <p14:creationId xmlns:p14="http://schemas.microsoft.com/office/powerpoint/2010/main" val="1647357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cs typeface="Calibri"/>
              </a:rPr>
              <a:t>Now onto my study- I did my recruitment mostly through social media- shared the poster I made on Facebook, Twitter in ADHD specific spaces as well as in the Discord server for the LGBTQ+ society, and received a couple of participants from people passing that on</a:t>
            </a:r>
            <a:endParaRPr lang="en-US"/>
          </a:p>
          <a:p>
            <a:pPr marL="171450" indent="-171450">
              <a:buFont typeface="Calibri"/>
              <a:buChar char="-"/>
            </a:pPr>
            <a:r>
              <a:rPr lang="en-US" dirty="0">
                <a:cs typeface="Calibri"/>
              </a:rPr>
              <a:t>I was open about my own queerness and neurodivergence throughout this study, as I'd looked up about insider researchers and figured that would help create a more comfortable, welcoming environment for the participants to discuss their experiences if they knew the researcher was like them</a:t>
            </a:r>
          </a:p>
          <a:p>
            <a:pPr marL="171450" indent="-171450">
              <a:buFont typeface="Calibri"/>
              <a:buChar char="-"/>
            </a:pPr>
            <a:r>
              <a:rPr lang="en-US" dirty="0">
                <a:cs typeface="Calibri"/>
              </a:rPr>
              <a:t>I ran two focus group interviews, I decided to do them over Zoom as this would be most accessible and cost effective, so that people wouldn't have to travel- indeed one of my participants was from the US, so this allowed me to include a wider range of people than just from Glasgow</a:t>
            </a:r>
          </a:p>
          <a:p>
            <a:pPr marL="171450" indent="-171450">
              <a:buFont typeface="Calibri"/>
              <a:buChar char="-"/>
            </a:pPr>
            <a:r>
              <a:rPr lang="en-US" dirty="0">
                <a:cs typeface="Calibri"/>
              </a:rPr>
              <a:t>The 3 main questions I asked are here:</a:t>
            </a:r>
          </a:p>
          <a:p>
            <a:pPr marL="171450" indent="-171450">
              <a:buFont typeface="Calibri"/>
              <a:buChar char="-"/>
            </a:pPr>
            <a:r>
              <a:rPr lang="en-US" dirty="0">
                <a:cs typeface="Calibri"/>
              </a:rPr>
              <a:t>I did include acknowledgement of refused diagnosis in the questions just in case, however none of the participants I got were refused a diagnosis, so that wasn't relevant</a:t>
            </a:r>
          </a:p>
          <a:p>
            <a:pPr marL="171450" indent="-171450">
              <a:buFont typeface="Calibri"/>
              <a:buChar char="-"/>
            </a:pPr>
            <a:r>
              <a:rPr lang="en-US" dirty="0">
                <a:cs typeface="Calibri"/>
              </a:rPr>
              <a:t>There were also a few opportunities for follow up questions</a:t>
            </a:r>
          </a:p>
          <a:p>
            <a:pPr marL="171450" indent="-171450">
              <a:buFont typeface="Calibri"/>
              <a:buChar char="-"/>
            </a:pPr>
            <a:endParaRPr lang="en-US" dirty="0">
              <a:cs typeface="Calibri"/>
            </a:endParaRPr>
          </a:p>
        </p:txBody>
      </p:sp>
      <p:sp>
        <p:nvSpPr>
          <p:cNvPr id="4" name="Slide Number Placeholder 3"/>
          <p:cNvSpPr>
            <a:spLocks noGrp="1"/>
          </p:cNvSpPr>
          <p:nvPr>
            <p:ph type="sldNum" sz="quarter" idx="5"/>
          </p:nvPr>
        </p:nvSpPr>
        <p:spPr/>
        <p:txBody>
          <a:bodyPr/>
          <a:lstStyle/>
          <a:p>
            <a:fld id="{2A5B09A6-C5A7-4D8C-A525-691426AE3DA4}" type="slidenum">
              <a:rPr lang="en-GB"/>
              <a:t>4</a:t>
            </a:fld>
            <a:endParaRPr lang="en-GB"/>
          </a:p>
        </p:txBody>
      </p:sp>
    </p:spTree>
    <p:extLst>
      <p:ext uri="{BB962C8B-B14F-4D97-AF65-F5344CB8AC3E}">
        <p14:creationId xmlns:p14="http://schemas.microsoft.com/office/powerpoint/2010/main" val="242629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cs typeface="Calibri"/>
              </a:rPr>
              <a:t>For my analysis, I chose reflexive thematic analysis with deductive and semantic approaches, as I already had themes in mind based on prior research and my own personal experiences, and I was looking to examine participants' opinions and experiences of the topics discussed</a:t>
            </a:r>
          </a:p>
          <a:p>
            <a:pPr marL="171450" indent="-171450">
              <a:buFont typeface="Calibri"/>
              <a:buChar char="-"/>
            </a:pPr>
            <a:r>
              <a:rPr lang="en-US" dirty="0">
                <a:cs typeface="Calibri"/>
              </a:rPr>
              <a:t>These were the 4 main themes I ended up with</a:t>
            </a:r>
          </a:p>
        </p:txBody>
      </p:sp>
      <p:sp>
        <p:nvSpPr>
          <p:cNvPr id="4" name="Slide Number Placeholder 3"/>
          <p:cNvSpPr>
            <a:spLocks noGrp="1"/>
          </p:cNvSpPr>
          <p:nvPr>
            <p:ph type="sldNum" sz="quarter" idx="5"/>
          </p:nvPr>
        </p:nvSpPr>
        <p:spPr/>
        <p:txBody>
          <a:bodyPr/>
          <a:lstStyle/>
          <a:p>
            <a:fld id="{2A5B09A6-C5A7-4D8C-A525-691426AE3DA4}" type="slidenum">
              <a:rPr lang="en-GB"/>
              <a:t>5</a:t>
            </a:fld>
            <a:endParaRPr lang="en-GB"/>
          </a:p>
        </p:txBody>
      </p:sp>
    </p:spTree>
    <p:extLst>
      <p:ext uri="{BB962C8B-B14F-4D97-AF65-F5344CB8AC3E}">
        <p14:creationId xmlns:p14="http://schemas.microsoft.com/office/powerpoint/2010/main" val="1336957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cs typeface="Calibri"/>
              </a:rPr>
              <a:t>This was a very small theme, but I felt it was important nonetheless</a:t>
            </a:r>
          </a:p>
        </p:txBody>
      </p:sp>
      <p:sp>
        <p:nvSpPr>
          <p:cNvPr id="4" name="Slide Number Placeholder 3"/>
          <p:cNvSpPr>
            <a:spLocks noGrp="1"/>
          </p:cNvSpPr>
          <p:nvPr>
            <p:ph type="sldNum" sz="quarter" idx="5"/>
          </p:nvPr>
        </p:nvSpPr>
        <p:spPr/>
        <p:txBody>
          <a:bodyPr/>
          <a:lstStyle/>
          <a:p>
            <a:fld id="{2A5B09A6-C5A7-4D8C-A525-691426AE3DA4}" type="slidenum">
              <a:rPr lang="en-GB"/>
              <a:t>6</a:t>
            </a:fld>
            <a:endParaRPr lang="en-GB"/>
          </a:p>
        </p:txBody>
      </p:sp>
    </p:spTree>
    <p:extLst>
      <p:ext uri="{BB962C8B-B14F-4D97-AF65-F5344CB8AC3E}">
        <p14:creationId xmlns:p14="http://schemas.microsoft.com/office/powerpoint/2010/main" val="2461152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cs typeface="Calibri"/>
              </a:rPr>
              <a:t>The second theme covered overlaps in queerness and neurodivergence</a:t>
            </a:r>
          </a:p>
          <a:p>
            <a:pPr marL="171450" indent="-171450">
              <a:buFont typeface="Calibri"/>
              <a:buChar char="-"/>
            </a:pPr>
            <a:r>
              <a:rPr lang="en-US" dirty="0">
                <a:cs typeface="Calibri"/>
              </a:rPr>
              <a:t>Participants described knowing how they had felt different in some way when they were young, though it took them a while to figure out how they were different, due to lack of awareness and education about these things</a:t>
            </a:r>
          </a:p>
          <a:p>
            <a:pPr marL="171450" indent="-171450">
              <a:buFont typeface="Calibri"/>
              <a:buChar char="-"/>
            </a:pPr>
            <a:r>
              <a:rPr lang="en-US" dirty="0">
                <a:cs typeface="Calibri"/>
              </a:rPr>
              <a:t>These feelings of being different led the discussion on to how the participants had experienced dismissal of these feelings- whether from family, friends or even themselves</a:t>
            </a:r>
          </a:p>
          <a:p>
            <a:pPr marL="171450" indent="-171450">
              <a:buFont typeface="Calibri"/>
              <a:buChar char="-"/>
            </a:pPr>
            <a:r>
              <a:rPr lang="en-US" dirty="0">
                <a:cs typeface="Calibri"/>
              </a:rPr>
              <a:t>One participant described the confusion he faced being both queer and neurodivergent and how one can lead you to dismiss the other</a:t>
            </a:r>
          </a:p>
          <a:p>
            <a:pPr marL="171450" indent="-171450">
              <a:buFont typeface="Calibri"/>
              <a:buChar char="-"/>
            </a:pPr>
            <a:r>
              <a:rPr lang="en-US" dirty="0">
                <a:cs typeface="Calibri"/>
              </a:rPr>
              <a:t>Two others talked about how their parents or friends simply didn't believe they had ADHD, even though they accepted the queerness, for different reasons</a:t>
            </a:r>
          </a:p>
          <a:p>
            <a:pPr marL="171450" indent="-171450">
              <a:buFont typeface="Calibri"/>
              <a:buChar char="-"/>
            </a:pPr>
            <a:r>
              <a:rPr lang="en-US" dirty="0">
                <a:cs typeface="Calibri"/>
              </a:rPr>
              <a:t>There was a general consensus among all participants that they had experienced some form of dismissal, which had adverse effects on their mental health</a:t>
            </a:r>
          </a:p>
        </p:txBody>
      </p:sp>
      <p:sp>
        <p:nvSpPr>
          <p:cNvPr id="4" name="Slide Number Placeholder 3"/>
          <p:cNvSpPr>
            <a:spLocks noGrp="1"/>
          </p:cNvSpPr>
          <p:nvPr>
            <p:ph type="sldNum" sz="quarter" idx="5"/>
          </p:nvPr>
        </p:nvSpPr>
        <p:spPr/>
        <p:txBody>
          <a:bodyPr/>
          <a:lstStyle/>
          <a:p>
            <a:fld id="{2A5B09A6-C5A7-4D8C-A525-691426AE3DA4}" type="slidenum">
              <a:rPr lang="en-GB"/>
              <a:t>7</a:t>
            </a:fld>
            <a:endParaRPr lang="en-GB"/>
          </a:p>
        </p:txBody>
      </p:sp>
    </p:spTree>
    <p:extLst>
      <p:ext uri="{BB962C8B-B14F-4D97-AF65-F5344CB8AC3E}">
        <p14:creationId xmlns:p14="http://schemas.microsoft.com/office/powerpoint/2010/main" val="2540500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dirty="0">
                <a:cs typeface="Calibri"/>
              </a:rPr>
              <a:t>This one is also a fairly small theme, but relates back to the previous one- the uncertainty and dismissal participants experienced caused communication issues with friends and family- some described having trouble explaining themselves to their family, worrying how their parents would accept a child who was both queer and neurodivergent</a:t>
            </a:r>
          </a:p>
          <a:p>
            <a:pPr marL="285750" indent="-285750">
              <a:buFont typeface="Calibri"/>
              <a:buChar char="-"/>
            </a:pPr>
            <a:r>
              <a:rPr lang="en-US" dirty="0">
                <a:cs typeface="Calibri"/>
              </a:rPr>
              <a:t>However there were some positive aspects too, as participants described their diagnosis helped them find fandom spaces online or friends in real life who shared their identities and interests and understood them</a:t>
            </a:r>
          </a:p>
        </p:txBody>
      </p:sp>
      <p:sp>
        <p:nvSpPr>
          <p:cNvPr id="4" name="Slide Number Placeholder 3"/>
          <p:cNvSpPr>
            <a:spLocks noGrp="1"/>
          </p:cNvSpPr>
          <p:nvPr>
            <p:ph type="sldNum" sz="quarter" idx="5"/>
          </p:nvPr>
        </p:nvSpPr>
        <p:spPr/>
        <p:txBody>
          <a:bodyPr/>
          <a:lstStyle/>
          <a:p>
            <a:fld id="{2A5B09A6-C5A7-4D8C-A525-691426AE3DA4}" type="slidenum">
              <a:rPr lang="en-GB"/>
              <a:t>8</a:t>
            </a:fld>
            <a:endParaRPr lang="en-GB"/>
          </a:p>
        </p:txBody>
      </p:sp>
    </p:spTree>
    <p:extLst>
      <p:ext uri="{BB962C8B-B14F-4D97-AF65-F5344CB8AC3E}">
        <p14:creationId xmlns:p14="http://schemas.microsoft.com/office/powerpoint/2010/main" val="3554137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dirty="0">
                <a:cs typeface="Calibri"/>
              </a:rPr>
              <a:t>The last theme covered journey in identity, from uncertainty of self, to surety of oneself, and reclamation of labels and identity</a:t>
            </a:r>
          </a:p>
          <a:p>
            <a:pPr marL="285750" indent="-285750">
              <a:buFont typeface="Calibri"/>
              <a:buChar char="-"/>
            </a:pPr>
            <a:r>
              <a:rPr lang="en-GB" dirty="0"/>
              <a:t>One participant noted that having ADHD helped him think more about his identity earlier on and question that he might be queer</a:t>
            </a:r>
            <a:endParaRPr lang="en-US" dirty="0">
              <a:cs typeface="Calibri"/>
            </a:endParaRPr>
          </a:p>
          <a:p>
            <a:pPr marL="285750" indent="-285750">
              <a:buFont typeface="Calibri"/>
              <a:buChar char="-"/>
            </a:pPr>
            <a:r>
              <a:rPr lang="en-GB" dirty="0"/>
              <a:t>This moved on to how they had come to be more sure of themselves, how one participant knowing they have ADHD and how that makes their brain work has helped them accept fluidity in their queer identity</a:t>
            </a:r>
          </a:p>
          <a:p>
            <a:pPr marL="285750" indent="-285750">
              <a:buFont typeface="Calibri"/>
              <a:buChar char="-"/>
            </a:pPr>
            <a:r>
              <a:rPr lang="en-GB" dirty="0">
                <a:cs typeface="Calibri"/>
              </a:rPr>
              <a:t>Most of the participants also explained how having their ADHD diagnosis helped them be kinder to themselves, and how to look after themselves in moments of stress</a:t>
            </a:r>
          </a:p>
          <a:p>
            <a:pPr marL="285750" indent="-285750">
              <a:buFont typeface="Calibri"/>
              <a:buChar char="-"/>
            </a:pPr>
            <a:r>
              <a:rPr lang="en-GB" dirty="0">
                <a:cs typeface="Calibri"/>
              </a:rPr>
              <a:t>The last sub-theme discussed how participants' better understanding of themselves helped them to reclaim identity labels they didn't use before because they felt they didn't deserve them or they had experienced them with negative connotations</a:t>
            </a:r>
          </a:p>
        </p:txBody>
      </p:sp>
      <p:sp>
        <p:nvSpPr>
          <p:cNvPr id="4" name="Slide Number Placeholder 3"/>
          <p:cNvSpPr>
            <a:spLocks noGrp="1"/>
          </p:cNvSpPr>
          <p:nvPr>
            <p:ph type="sldNum" sz="quarter" idx="5"/>
          </p:nvPr>
        </p:nvSpPr>
        <p:spPr/>
        <p:txBody>
          <a:bodyPr/>
          <a:lstStyle/>
          <a:p>
            <a:fld id="{2A5B09A6-C5A7-4D8C-A525-691426AE3DA4}" type="slidenum">
              <a:rPr lang="en-GB"/>
              <a:t>9</a:t>
            </a:fld>
            <a:endParaRPr lang="en-GB"/>
          </a:p>
        </p:txBody>
      </p:sp>
    </p:spTree>
    <p:extLst>
      <p:ext uri="{BB962C8B-B14F-4D97-AF65-F5344CB8AC3E}">
        <p14:creationId xmlns:p14="http://schemas.microsoft.com/office/powerpoint/2010/main" val="2732564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22/03/2023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22/03/2023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22/03/2023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22/03/2023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i.org/10.1080/15532739.2017.1314797" TargetMode="External"/><Relationship Id="rId13" Type="http://schemas.openxmlformats.org/officeDocument/2006/relationships/hyperlink" Target="https://doi.org/10.1016/S0006-3223(00)00889-1" TargetMode="External"/><Relationship Id="rId18" Type="http://schemas.openxmlformats.org/officeDocument/2006/relationships/hyperlink" Target="https://doi.org/10.1002/aur.1892" TargetMode="External"/><Relationship Id="rId26" Type="http://schemas.openxmlformats.org/officeDocument/2006/relationships/hyperlink" Target="https://doi.org/10.1111/soc4.12947" TargetMode="External"/><Relationship Id="rId3" Type="http://schemas.openxmlformats.org/officeDocument/2006/relationships/hyperlink" Target="https://doi.org/10.1177/2055207618771757" TargetMode="External"/><Relationship Id="rId21" Type="http://schemas.openxmlformats.org/officeDocument/2006/relationships/hyperlink" Target="https://doi.org/10.1186/1471-244X-10-67" TargetMode="External"/><Relationship Id="rId7" Type="http://schemas.openxmlformats.org/officeDocument/2006/relationships/hyperlink" Target="https://doi.org/10.1017/S0140525X10000063" TargetMode="External"/><Relationship Id="rId12" Type="http://schemas.openxmlformats.org/officeDocument/2006/relationships/hyperlink" Target="https://doi.org./10.2217/npy.13.59" TargetMode="External"/><Relationship Id="rId17" Type="http://schemas.openxmlformats.org/officeDocument/2006/relationships/hyperlink" Target="https://doi.org/10.1080/15265161.2016.1276644" TargetMode="External"/><Relationship Id="rId25" Type="http://schemas.openxmlformats.org/officeDocument/2006/relationships/hyperlink" Target="https://doi.org/10.1146/annurev.soc.22.1.129" TargetMode="External"/><Relationship Id="rId2" Type="http://schemas.openxmlformats.org/officeDocument/2006/relationships/hyperlink" Target="https://doi.org/10.7748/nr.2021.e1794" TargetMode="External"/><Relationship Id="rId16" Type="http://schemas.openxmlformats.org/officeDocument/2006/relationships/hyperlink" Target="https://doi.org/10.1097/00004583-199708000-00011" TargetMode="External"/><Relationship Id="rId20" Type="http://schemas.openxmlformats.org/officeDocument/2006/relationships/hyperlink" Target="https://doi.org/10.1017/S0140525X0999152X" TargetMode="External"/><Relationship Id="rId29" Type="http://schemas.openxmlformats.org/officeDocument/2006/relationships/hyperlink" Target="https://doi.org/10.1111/j.1744-6171.2010.00246.x" TargetMode="External"/><Relationship Id="rId1" Type="http://schemas.openxmlformats.org/officeDocument/2006/relationships/slideLayout" Target="../slideLayouts/slideLayout2.xml"/><Relationship Id="rId6" Type="http://schemas.openxmlformats.org/officeDocument/2006/relationships/hyperlink" Target="https://doi.org/10.1080/14780887.2020.1769238" TargetMode="External"/><Relationship Id="rId11" Type="http://schemas.openxmlformats.org/officeDocument/2006/relationships/hyperlink" Target="https://doi.org/10.1177/160940690900800105" TargetMode="External"/><Relationship Id="rId24" Type="http://schemas.openxmlformats.org/officeDocument/2006/relationships/hyperlink" Target="https://doi.org/10.1007/s12111-016-9325-5" TargetMode="External"/><Relationship Id="rId32" Type="http://schemas.openxmlformats.org/officeDocument/2006/relationships/hyperlink" Target="https://doi.org/10.1111/j.1745-7599.2006.00203.x" TargetMode="External"/><Relationship Id="rId5" Type="http://schemas.openxmlformats.org/officeDocument/2006/relationships/hyperlink" Target="https://doi.org/10.1080/2159676X.2019.1628806" TargetMode="External"/><Relationship Id="rId15" Type="http://schemas.openxmlformats.org/officeDocument/2006/relationships/hyperlink" Target="https://doi.org/10.1017/S0033291709005996" TargetMode="External"/><Relationship Id="rId23" Type="http://schemas.openxmlformats.org/officeDocument/2006/relationships/hyperlink" Target="https://doi.org/10.1300/J085v14n03_04" TargetMode="External"/><Relationship Id="rId28" Type="http://schemas.openxmlformats.org/officeDocument/2006/relationships/hyperlink" Target="https://doi.org/10.1007/s10803-017-3369-9" TargetMode="External"/><Relationship Id="rId10" Type="http://schemas.openxmlformats.org/officeDocument/2006/relationships/hyperlink" Target="https://doi.org/10.1007/s10567-016-0216-z" TargetMode="External"/><Relationship Id="rId19" Type="http://schemas.openxmlformats.org/officeDocument/2006/relationships/hyperlink" Target="https://doi.org/10.1080/13645579.2017.1281601" TargetMode="External"/><Relationship Id="rId31" Type="http://schemas.openxmlformats.org/officeDocument/2006/relationships/hyperlink" Target="https://eric.ed.gov/?id=ED603847" TargetMode="External"/><Relationship Id="rId4" Type="http://schemas.openxmlformats.org/officeDocument/2006/relationships/hyperlink" Target="http://dx.doi.org/10.1136/jech-2016-207943" TargetMode="External"/><Relationship Id="rId9" Type="http://schemas.openxmlformats.org/officeDocument/2006/relationships/hyperlink" Target="https://doi.org/10.1007/s10803-017-3199-9" TargetMode="External"/><Relationship Id="rId14" Type="http://schemas.openxmlformats.org/officeDocument/2006/relationships/hyperlink" Target="https://doi.org/10.3810/pgm.2008.09.1906" TargetMode="External"/><Relationship Id="rId22" Type="http://schemas.openxmlformats.org/officeDocument/2006/relationships/hyperlink" Target="https://www.verywellmind.com/is-add-the-same-thing-as-adhd-20467" TargetMode="External"/><Relationship Id="rId27" Type="http://schemas.openxmlformats.org/officeDocument/2006/relationships/hyperlink" Target="https://doi.org/10.1080/00918369.2017.1321379" TargetMode="External"/><Relationship Id="rId30" Type="http://schemas.openxmlformats.org/officeDocument/2006/relationships/hyperlink" Target="https://doi.org/10.1177/136346071877045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48" name="Freeform: Shape 47">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Freeform: Shape 49">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Freeform: Shape 50">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Freeform: Shape 51">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53" name="Freeform: Shape 52">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Freeform: Shape 53">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C5F9069-DB2F-B4C1-E009-53B4863B62BA}"/>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GB" sz="2400" b="1" dirty="0">
                <a:ea typeface="+mj-lt"/>
                <a:cs typeface="+mj-lt"/>
              </a:rPr>
              <a:t>Dissertation:</a:t>
            </a:r>
            <a:br>
              <a:rPr lang="en-GB" sz="2400" b="1" dirty="0">
                <a:ea typeface="+mj-lt"/>
                <a:cs typeface="+mj-lt"/>
              </a:rPr>
            </a:br>
            <a:br>
              <a:rPr lang="en-GB" sz="2400" b="1" dirty="0">
                <a:ea typeface="+mj-lt"/>
                <a:cs typeface="+mj-lt"/>
              </a:rPr>
            </a:br>
            <a:r>
              <a:rPr lang="en-GB" sz="2400" b="1" dirty="0">
                <a:ea typeface="+mj-lt"/>
                <a:cs typeface="+mj-lt"/>
              </a:rPr>
              <a:t>What are the experiences of LGBTQ+ adults going through the ADHD diagnostic process and how do their queer and neurodivergent identities interact?</a:t>
            </a:r>
            <a:endParaRPr lang="en-US" sz="2400" dirty="0">
              <a:ea typeface="+mj-ea"/>
              <a:cs typeface="+mj-cs"/>
            </a:endParaRPr>
          </a:p>
        </p:txBody>
      </p:sp>
      <p:sp>
        <p:nvSpPr>
          <p:cNvPr id="4" name="Subtitle 2">
            <a:extLst>
              <a:ext uri="{FF2B5EF4-FFF2-40B4-BE49-F238E27FC236}">
                <a16:creationId xmlns:a16="http://schemas.microsoft.com/office/drawing/2014/main" id="{D5352681-B9A7-AA95-DC89-FCB8F3DE3B95}"/>
              </a:ext>
            </a:extLst>
          </p:cNvPr>
          <p:cNvSpPr txBox="1">
            <a:spLocks/>
          </p:cNvSpPr>
          <p:nvPr/>
        </p:nvSpPr>
        <p:spPr>
          <a:xfrm>
            <a:off x="3551865" y="5034916"/>
            <a:ext cx="5088650" cy="119812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dirty="0">
                <a:cs typeface="Calibri"/>
              </a:rPr>
              <a:t>Emrys Woodward</a:t>
            </a:r>
            <a:endParaRPr lang="en-US">
              <a:cs typeface="Calibri" panose="020F0502020204030204"/>
            </a:endParaRPr>
          </a:p>
          <a:p>
            <a:pPr marL="0" indent="0" algn="ctr">
              <a:buNone/>
            </a:pPr>
            <a:r>
              <a:rPr lang="en-GB" sz="2000" dirty="0">
                <a:cs typeface="Calibri"/>
              </a:rPr>
              <a:t>they/them/theirs</a:t>
            </a:r>
          </a:p>
        </p:txBody>
      </p:sp>
      <p:pic>
        <p:nvPicPr>
          <p:cNvPr id="13" name="Picture 10" descr="Graphical user interface, application, logo, company name&#10;&#10;Description automatically generated">
            <a:extLst>
              <a:ext uri="{FF2B5EF4-FFF2-40B4-BE49-F238E27FC236}">
                <a16:creationId xmlns:a16="http://schemas.microsoft.com/office/drawing/2014/main" id="{BF3CA604-E248-8918-6D00-CB202096E8F9}"/>
              </a:ext>
            </a:extLst>
          </p:cNvPr>
          <p:cNvPicPr>
            <a:picLocks noChangeAspect="1"/>
          </p:cNvPicPr>
          <p:nvPr/>
        </p:nvPicPr>
        <p:blipFill>
          <a:blip r:embed="rId3"/>
          <a:stretch>
            <a:fillRect/>
          </a:stretch>
        </p:blipFill>
        <p:spPr>
          <a:xfrm>
            <a:off x="67261" y="65131"/>
            <a:ext cx="1138318" cy="1125547"/>
          </a:xfrm>
          <a:prstGeom prst="rect">
            <a:avLst/>
          </a:prstGeom>
        </p:spPr>
      </p:pic>
      <p:grpSp>
        <p:nvGrpSpPr>
          <p:cNvPr id="19" name="Group 18">
            <a:extLst>
              <a:ext uri="{FF2B5EF4-FFF2-40B4-BE49-F238E27FC236}">
                <a16:creationId xmlns:a16="http://schemas.microsoft.com/office/drawing/2014/main" id="{F9E9655F-DD89-DB84-D496-9F80ED0C5CC8}"/>
              </a:ext>
            </a:extLst>
          </p:cNvPr>
          <p:cNvGrpSpPr/>
          <p:nvPr/>
        </p:nvGrpSpPr>
        <p:grpSpPr>
          <a:xfrm>
            <a:off x="8036333" y="-275426"/>
            <a:ext cx="4088408" cy="1883290"/>
            <a:chOff x="7176422" y="925043"/>
            <a:chExt cx="4088408" cy="1883290"/>
          </a:xfrm>
        </p:grpSpPr>
        <p:pic>
          <p:nvPicPr>
            <p:cNvPr id="17" name="Picture 4" descr="Logo&#10;&#10;Description automatically generated">
              <a:extLst>
                <a:ext uri="{FF2B5EF4-FFF2-40B4-BE49-F238E27FC236}">
                  <a16:creationId xmlns:a16="http://schemas.microsoft.com/office/drawing/2014/main" id="{B05E86AB-B26D-73FC-DE45-0A73835A1691}"/>
                </a:ext>
              </a:extLst>
            </p:cNvPr>
            <p:cNvPicPr>
              <a:picLocks noChangeAspect="1"/>
            </p:cNvPicPr>
            <p:nvPr/>
          </p:nvPicPr>
          <p:blipFill>
            <a:blip r:embed="rId4"/>
            <a:stretch>
              <a:fillRect/>
            </a:stretch>
          </p:blipFill>
          <p:spPr>
            <a:xfrm>
              <a:off x="7176422" y="925043"/>
              <a:ext cx="1883290" cy="1883290"/>
            </a:xfrm>
            <a:prstGeom prst="rect">
              <a:avLst/>
            </a:prstGeom>
          </p:spPr>
        </p:pic>
        <p:pic>
          <p:nvPicPr>
            <p:cNvPr id="18" name="Picture 6" descr="Logo&#10;&#10;Description automatically generated">
              <a:extLst>
                <a:ext uri="{FF2B5EF4-FFF2-40B4-BE49-F238E27FC236}">
                  <a16:creationId xmlns:a16="http://schemas.microsoft.com/office/drawing/2014/main" id="{FA16D083-263E-7DFC-CB93-C6F318FB16B1}"/>
                </a:ext>
              </a:extLst>
            </p:cNvPr>
            <p:cNvPicPr>
              <a:picLocks noChangeAspect="1"/>
            </p:cNvPicPr>
            <p:nvPr/>
          </p:nvPicPr>
          <p:blipFill>
            <a:blip r:embed="rId5"/>
            <a:stretch>
              <a:fillRect/>
            </a:stretch>
          </p:blipFill>
          <p:spPr>
            <a:xfrm>
              <a:off x="9058009" y="1270283"/>
              <a:ext cx="2206821" cy="1103411"/>
            </a:xfrm>
            <a:prstGeom prst="rect">
              <a:avLst/>
            </a:prstGeom>
          </p:spPr>
        </p:pic>
      </p:grpSp>
    </p:spTree>
    <p:extLst>
      <p:ext uri="{BB962C8B-B14F-4D97-AF65-F5344CB8AC3E}">
        <p14:creationId xmlns:p14="http://schemas.microsoft.com/office/powerpoint/2010/main" val="2615054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77983-4255-606E-2241-C36B5ED18019}"/>
              </a:ext>
            </a:extLst>
          </p:cNvPr>
          <p:cNvSpPr>
            <a:spLocks noGrp="1"/>
          </p:cNvSpPr>
          <p:nvPr>
            <p:ph type="title"/>
          </p:nvPr>
        </p:nvSpPr>
        <p:spPr>
          <a:xfrm>
            <a:off x="3027924" y="-55394"/>
            <a:ext cx="5754696" cy="1837349"/>
          </a:xfrm>
        </p:spPr>
        <p:txBody>
          <a:bodyPr>
            <a:normAutofit/>
          </a:bodyPr>
          <a:lstStyle/>
          <a:p>
            <a:pPr algn="ctr"/>
            <a:r>
              <a:rPr lang="en-GB" sz="2800" dirty="0">
                <a:solidFill>
                  <a:schemeClr val="tx2"/>
                </a:solidFill>
                <a:ea typeface="Calibri Light"/>
                <a:cs typeface="Calibri Light"/>
              </a:rPr>
              <a:t>Interpretation</a:t>
            </a: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AF1B77B-D776-9F93-6BF7-B936E5D3FFC1}"/>
              </a:ext>
            </a:extLst>
          </p:cNvPr>
          <p:cNvSpPr>
            <a:spLocks noGrp="1"/>
          </p:cNvSpPr>
          <p:nvPr>
            <p:ph idx="1"/>
          </p:nvPr>
        </p:nvSpPr>
        <p:spPr>
          <a:xfrm>
            <a:off x="3050412" y="2156026"/>
            <a:ext cx="5709721" cy="3841001"/>
          </a:xfrm>
        </p:spPr>
        <p:txBody>
          <a:bodyPr anchor="t">
            <a:normAutofit/>
          </a:bodyPr>
          <a:lstStyle/>
          <a:p>
            <a:endParaRPr lang="en-GB" sz="2000" dirty="0">
              <a:solidFill>
                <a:schemeClr val="tx2"/>
              </a:solidFill>
              <a:ea typeface="Calibri"/>
              <a:cs typeface="Calibri"/>
            </a:endParaRPr>
          </a:p>
          <a:p>
            <a:endParaRPr lang="en-GB" sz="2000" dirty="0">
              <a:solidFill>
                <a:schemeClr val="tx2"/>
              </a:solidFill>
              <a:ea typeface="Calibri"/>
              <a:cs typeface="Calibri"/>
            </a:endParaRP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ontent Placeholder 2">
            <a:extLst>
              <a:ext uri="{FF2B5EF4-FFF2-40B4-BE49-F238E27FC236}">
                <a16:creationId xmlns:a16="http://schemas.microsoft.com/office/drawing/2014/main" id="{86E336C4-5BD8-4124-2F6E-D2B9DA48F83B}"/>
              </a:ext>
            </a:extLst>
          </p:cNvPr>
          <p:cNvSpPr txBox="1">
            <a:spLocks/>
          </p:cNvSpPr>
          <p:nvPr/>
        </p:nvSpPr>
        <p:spPr>
          <a:xfrm>
            <a:off x="3242226" y="1712840"/>
            <a:ext cx="5709721" cy="502341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solidFill>
                  <a:schemeClr val="tx2"/>
                </a:solidFill>
                <a:cs typeface="Calibri"/>
              </a:rPr>
              <a:t>The purpose of this study was to investigate LGBTQ+ ADHD experiences</a:t>
            </a:r>
          </a:p>
          <a:p>
            <a:r>
              <a:rPr lang="en-GB" sz="1600" dirty="0">
                <a:solidFill>
                  <a:schemeClr val="tx2"/>
                </a:solidFill>
                <a:ea typeface="Calibri"/>
                <a:cs typeface="Calibri"/>
              </a:rPr>
              <a:t>The results about experiences with assessment didn't have a significant difference from previous literature</a:t>
            </a:r>
          </a:p>
          <a:p>
            <a:r>
              <a:rPr lang="en-GB" sz="1600" dirty="0">
                <a:solidFill>
                  <a:schemeClr val="tx2"/>
                </a:solidFill>
                <a:ea typeface="Calibri"/>
                <a:cs typeface="Calibri"/>
              </a:rPr>
              <a:t>LGBTQ+ identity didn't appear to have a significant impact on how they were assessed</a:t>
            </a:r>
          </a:p>
          <a:p>
            <a:r>
              <a:rPr lang="en-GB" sz="1600" dirty="0">
                <a:solidFill>
                  <a:schemeClr val="tx2"/>
                </a:solidFill>
                <a:ea typeface="Calibri"/>
                <a:cs typeface="Calibri"/>
              </a:rPr>
              <a:t>Dismissal of identity appears to be a common aspect of LGBTQ+ and ADHD intersection (MacFarlane &amp; Knudson-Martin, 2008; Waite, 2007; </a:t>
            </a:r>
            <a:r>
              <a:rPr lang="en-GB" sz="1600" dirty="0" err="1">
                <a:solidFill>
                  <a:schemeClr val="tx2"/>
                </a:solidFill>
                <a:ea typeface="Calibri"/>
                <a:cs typeface="Calibri"/>
              </a:rPr>
              <a:t>Feifel</a:t>
            </a:r>
            <a:r>
              <a:rPr lang="en-GB" sz="1600" dirty="0">
                <a:solidFill>
                  <a:schemeClr val="tx2"/>
                </a:solidFill>
                <a:ea typeface="Calibri"/>
                <a:cs typeface="Calibri"/>
              </a:rPr>
              <a:t> &amp; MacDonald, 2008; Rossman </a:t>
            </a:r>
            <a:r>
              <a:rPr lang="en-GB" sz="1600" i="1" dirty="0">
                <a:solidFill>
                  <a:schemeClr val="tx2"/>
                </a:solidFill>
                <a:ea typeface="Calibri"/>
                <a:cs typeface="Calibri"/>
              </a:rPr>
              <a:t>et al</a:t>
            </a:r>
            <a:r>
              <a:rPr lang="en-GB" sz="1600" dirty="0">
                <a:solidFill>
                  <a:schemeClr val="tx2"/>
                </a:solidFill>
                <a:ea typeface="Calibri"/>
                <a:cs typeface="Calibri"/>
              </a:rPr>
              <a:t>., 2017)</a:t>
            </a:r>
          </a:p>
          <a:p>
            <a:r>
              <a:rPr lang="en-GB" sz="1600" dirty="0">
                <a:solidFill>
                  <a:schemeClr val="tx2"/>
                </a:solidFill>
                <a:ea typeface="Calibri"/>
                <a:cs typeface="Calibri"/>
              </a:rPr>
              <a:t>Understanding and support from friends and family can make a big difference for mental health (Ryan </a:t>
            </a:r>
            <a:r>
              <a:rPr lang="en-GB" sz="1600" i="1" dirty="0">
                <a:solidFill>
                  <a:schemeClr val="tx2"/>
                </a:solidFill>
                <a:ea typeface="Calibri"/>
                <a:cs typeface="Calibri"/>
              </a:rPr>
              <a:t>et al.</a:t>
            </a:r>
            <a:r>
              <a:rPr lang="en-GB" sz="1600" dirty="0">
                <a:solidFill>
                  <a:schemeClr val="tx2"/>
                </a:solidFill>
                <a:ea typeface="Calibri"/>
                <a:cs typeface="Calibri"/>
              </a:rPr>
              <a:t>, 2010; Dvorsky &amp; Langberg, 2016)</a:t>
            </a:r>
          </a:p>
          <a:p>
            <a:r>
              <a:rPr lang="en-GB" sz="1600" dirty="0">
                <a:solidFill>
                  <a:schemeClr val="tx2"/>
                </a:solidFill>
                <a:ea typeface="Calibri"/>
                <a:cs typeface="Calibri"/>
              </a:rPr>
              <a:t>Obtaining necessary diagnoses, awareness of identity, promotes resilience (Robinson &amp; Schmitz, 2021; Schmitz &amp; Tyler, 2019)</a:t>
            </a:r>
          </a:p>
        </p:txBody>
      </p:sp>
    </p:spTree>
    <p:extLst>
      <p:ext uri="{BB962C8B-B14F-4D97-AF65-F5344CB8AC3E}">
        <p14:creationId xmlns:p14="http://schemas.microsoft.com/office/powerpoint/2010/main" val="3492947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77983-4255-606E-2241-C36B5ED18019}"/>
              </a:ext>
            </a:extLst>
          </p:cNvPr>
          <p:cNvSpPr>
            <a:spLocks noGrp="1"/>
          </p:cNvSpPr>
          <p:nvPr>
            <p:ph type="title"/>
          </p:nvPr>
        </p:nvSpPr>
        <p:spPr>
          <a:xfrm>
            <a:off x="3027924" y="400054"/>
            <a:ext cx="5754696" cy="1837349"/>
          </a:xfrm>
        </p:spPr>
        <p:txBody>
          <a:bodyPr>
            <a:normAutofit/>
          </a:bodyPr>
          <a:lstStyle/>
          <a:p>
            <a:pPr algn="ctr"/>
            <a:r>
              <a:rPr lang="en-GB" sz="3600" dirty="0">
                <a:solidFill>
                  <a:schemeClr val="tx2"/>
                </a:solidFill>
                <a:ea typeface="Calibri Light"/>
                <a:cs typeface="Calibri Light"/>
              </a:rPr>
              <a:t>Considerations &amp; Conclusions</a:t>
            </a: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AF1B77B-D776-9F93-6BF7-B936E5D3FFC1}"/>
              </a:ext>
            </a:extLst>
          </p:cNvPr>
          <p:cNvSpPr>
            <a:spLocks noGrp="1"/>
          </p:cNvSpPr>
          <p:nvPr>
            <p:ph idx="1"/>
          </p:nvPr>
        </p:nvSpPr>
        <p:spPr>
          <a:xfrm>
            <a:off x="3050412" y="2156026"/>
            <a:ext cx="5709721" cy="3841001"/>
          </a:xfrm>
        </p:spPr>
        <p:txBody>
          <a:bodyPr anchor="t">
            <a:normAutofit/>
          </a:bodyPr>
          <a:lstStyle/>
          <a:p>
            <a:endParaRPr lang="en-GB" sz="2000" dirty="0">
              <a:solidFill>
                <a:schemeClr val="tx2"/>
              </a:solidFill>
              <a:ea typeface="Calibri"/>
              <a:cs typeface="Calibri"/>
            </a:endParaRPr>
          </a:p>
          <a:p>
            <a:endParaRPr lang="en-GB" sz="2000" dirty="0">
              <a:solidFill>
                <a:schemeClr val="tx2"/>
              </a:solidFill>
              <a:ea typeface="Calibri"/>
              <a:cs typeface="Calibri"/>
            </a:endParaRP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ontent Placeholder 2">
            <a:extLst>
              <a:ext uri="{FF2B5EF4-FFF2-40B4-BE49-F238E27FC236}">
                <a16:creationId xmlns:a16="http://schemas.microsoft.com/office/drawing/2014/main" id="{726F6EED-7734-7E7D-D1B3-88214DC84281}"/>
              </a:ext>
            </a:extLst>
          </p:cNvPr>
          <p:cNvSpPr txBox="1">
            <a:spLocks/>
          </p:cNvSpPr>
          <p:nvPr/>
        </p:nvSpPr>
        <p:spPr>
          <a:xfrm>
            <a:off x="3202812" y="2146392"/>
            <a:ext cx="5709721" cy="4003035"/>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solidFill>
                  <a:schemeClr val="tx2"/>
                </a:solidFill>
                <a:ea typeface="Calibri"/>
                <a:cs typeface="Calibri"/>
              </a:rPr>
              <a:t>Usefulness of insider research &amp; focus groups (Fleming, 2018; Dwyer &amp; Buckle, 2009; Guest </a:t>
            </a:r>
            <a:r>
              <a:rPr lang="en-GB" sz="2000" i="1" dirty="0">
                <a:solidFill>
                  <a:schemeClr val="tx2"/>
                </a:solidFill>
                <a:ea typeface="Calibri"/>
                <a:cs typeface="Calibri"/>
              </a:rPr>
              <a:t>et al</a:t>
            </a:r>
            <a:r>
              <a:rPr lang="en-GB" sz="2000" dirty="0">
                <a:solidFill>
                  <a:schemeClr val="tx2"/>
                </a:solidFill>
                <a:ea typeface="Calibri"/>
                <a:cs typeface="Calibri"/>
              </a:rPr>
              <a:t>., 2017; Morgan, 1996)</a:t>
            </a:r>
          </a:p>
          <a:p>
            <a:r>
              <a:rPr lang="en-GB" sz="2000" dirty="0">
                <a:solidFill>
                  <a:schemeClr val="tx2"/>
                </a:solidFill>
                <a:ea typeface="Calibri"/>
                <a:cs typeface="Calibri"/>
              </a:rPr>
              <a:t>Issues with small sample size</a:t>
            </a:r>
          </a:p>
          <a:p>
            <a:r>
              <a:rPr lang="en-GB" sz="2000" dirty="0">
                <a:solidFill>
                  <a:schemeClr val="tx2"/>
                </a:solidFill>
                <a:ea typeface="Calibri"/>
                <a:cs typeface="Calibri"/>
              </a:rPr>
              <a:t>Unrepresentative sample</a:t>
            </a:r>
          </a:p>
          <a:p>
            <a:pPr lvl="1"/>
            <a:r>
              <a:rPr lang="en-GB" sz="1600" dirty="0">
                <a:solidFill>
                  <a:schemeClr val="tx2"/>
                </a:solidFill>
                <a:ea typeface="Calibri"/>
                <a:cs typeface="Calibri"/>
              </a:rPr>
              <a:t>Black LGBTQ+ people with ADHD are shown to have unique challenges (Moody, 2016; Truong </a:t>
            </a:r>
            <a:r>
              <a:rPr lang="en-GB" sz="1600" i="1" dirty="0">
                <a:solidFill>
                  <a:schemeClr val="tx2"/>
                </a:solidFill>
                <a:ea typeface="Calibri"/>
                <a:cs typeface="Calibri"/>
              </a:rPr>
              <a:t>et al</a:t>
            </a:r>
            <a:r>
              <a:rPr lang="en-GB" sz="1600" dirty="0">
                <a:solidFill>
                  <a:schemeClr val="tx2"/>
                </a:solidFill>
                <a:ea typeface="Calibri"/>
                <a:cs typeface="Calibri"/>
              </a:rPr>
              <a:t>., 2020)</a:t>
            </a:r>
          </a:p>
          <a:p>
            <a:pPr lvl="1"/>
            <a:r>
              <a:rPr lang="en-GB" sz="1600" dirty="0">
                <a:solidFill>
                  <a:schemeClr val="tx2"/>
                </a:solidFill>
                <a:ea typeface="Calibri"/>
                <a:cs typeface="Calibri"/>
              </a:rPr>
              <a:t>WEIRD sample (Henrich </a:t>
            </a:r>
            <a:r>
              <a:rPr lang="en-GB" sz="1600" i="1" dirty="0">
                <a:solidFill>
                  <a:schemeClr val="tx2"/>
                </a:solidFill>
                <a:ea typeface="Calibri"/>
                <a:cs typeface="Calibri"/>
              </a:rPr>
              <a:t>et al.</a:t>
            </a:r>
            <a:r>
              <a:rPr lang="en-GB" sz="1600" dirty="0">
                <a:solidFill>
                  <a:schemeClr val="tx2"/>
                </a:solidFill>
                <a:ea typeface="Calibri"/>
                <a:cs typeface="Calibri"/>
              </a:rPr>
              <a:t>, 2010; Ceci </a:t>
            </a:r>
            <a:r>
              <a:rPr lang="en-GB" sz="1600" i="1" dirty="0">
                <a:solidFill>
                  <a:schemeClr val="tx2"/>
                </a:solidFill>
                <a:ea typeface="Calibri"/>
                <a:cs typeface="Calibri"/>
              </a:rPr>
              <a:t>et al.</a:t>
            </a:r>
            <a:r>
              <a:rPr lang="en-GB" sz="1600" dirty="0">
                <a:solidFill>
                  <a:schemeClr val="tx2"/>
                </a:solidFill>
                <a:ea typeface="Calibri"/>
                <a:cs typeface="Calibri"/>
              </a:rPr>
              <a:t>, 2010)</a:t>
            </a:r>
          </a:p>
          <a:p>
            <a:r>
              <a:rPr lang="en-GB" sz="2000" dirty="0">
                <a:solidFill>
                  <a:schemeClr val="tx2"/>
                </a:solidFill>
                <a:ea typeface="Calibri"/>
                <a:cs typeface="Calibri"/>
              </a:rPr>
              <a:t>Social media recruitment</a:t>
            </a:r>
          </a:p>
          <a:p>
            <a:pPr lvl="1"/>
            <a:r>
              <a:rPr lang="en-GB" sz="1600" dirty="0">
                <a:solidFill>
                  <a:schemeClr val="tx2"/>
                </a:solidFill>
                <a:ea typeface="Calibri"/>
                <a:cs typeface="Calibri"/>
              </a:rPr>
              <a:t>Potential issues with privacy and efficacy (Arigo </a:t>
            </a:r>
            <a:r>
              <a:rPr lang="en-GB" sz="1600" i="1" dirty="0">
                <a:solidFill>
                  <a:schemeClr val="tx2"/>
                </a:solidFill>
                <a:ea typeface="Calibri"/>
                <a:cs typeface="Calibri"/>
              </a:rPr>
              <a:t>et al.</a:t>
            </a:r>
            <a:r>
              <a:rPr lang="en-GB" sz="1600" dirty="0">
                <a:solidFill>
                  <a:schemeClr val="tx2"/>
                </a:solidFill>
                <a:ea typeface="Calibri"/>
                <a:cs typeface="Calibri"/>
              </a:rPr>
              <a:t>, 2018; Gelinas </a:t>
            </a:r>
            <a:r>
              <a:rPr lang="en-GB" sz="1600" i="1" dirty="0">
                <a:solidFill>
                  <a:schemeClr val="tx2"/>
                </a:solidFill>
                <a:ea typeface="Calibri"/>
                <a:cs typeface="Calibri"/>
              </a:rPr>
              <a:t>et al</a:t>
            </a:r>
            <a:r>
              <a:rPr lang="en-GB" sz="1600" dirty="0">
                <a:solidFill>
                  <a:schemeClr val="tx2"/>
                </a:solidFill>
                <a:ea typeface="Calibri"/>
                <a:cs typeface="Calibri"/>
              </a:rPr>
              <a:t>., 2017)</a:t>
            </a:r>
          </a:p>
          <a:p>
            <a:r>
              <a:rPr lang="en-GB" sz="2000" dirty="0">
                <a:solidFill>
                  <a:schemeClr val="tx2"/>
                </a:solidFill>
                <a:ea typeface="Calibri"/>
                <a:cs typeface="Calibri"/>
              </a:rPr>
              <a:t>More qualitative, in-depth research is needed</a:t>
            </a:r>
          </a:p>
          <a:p>
            <a:r>
              <a:rPr lang="en-GB" sz="2000" dirty="0">
                <a:solidFill>
                  <a:schemeClr val="tx2"/>
                </a:solidFill>
                <a:ea typeface="Calibri"/>
                <a:cs typeface="Calibri"/>
              </a:rPr>
              <a:t>More diverse samples are needed</a:t>
            </a:r>
          </a:p>
          <a:p>
            <a:r>
              <a:rPr lang="en-GB" sz="2000" dirty="0">
                <a:solidFill>
                  <a:schemeClr val="tx2"/>
                </a:solidFill>
                <a:ea typeface="Calibri"/>
                <a:cs typeface="Calibri"/>
              </a:rPr>
              <a:t>Promote LGBTQ+ and ADHD awareness in medical and educational settings</a:t>
            </a:r>
          </a:p>
          <a:p>
            <a:endParaRPr lang="en-GB" sz="2000" dirty="0">
              <a:solidFill>
                <a:schemeClr val="tx2"/>
              </a:solidFill>
              <a:ea typeface="Calibri"/>
              <a:cs typeface="Calibri"/>
            </a:endParaRPr>
          </a:p>
          <a:p>
            <a:endParaRPr lang="en-GB" sz="2000" dirty="0">
              <a:solidFill>
                <a:schemeClr val="tx2"/>
              </a:solidFill>
              <a:ea typeface="Calibri"/>
              <a:cs typeface="Calibri"/>
            </a:endParaRPr>
          </a:p>
        </p:txBody>
      </p:sp>
    </p:spTree>
    <p:extLst>
      <p:ext uri="{BB962C8B-B14F-4D97-AF65-F5344CB8AC3E}">
        <p14:creationId xmlns:p14="http://schemas.microsoft.com/office/powerpoint/2010/main" val="382285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77983-4255-606E-2241-C36B5ED18019}"/>
              </a:ext>
            </a:extLst>
          </p:cNvPr>
          <p:cNvSpPr>
            <a:spLocks noGrp="1"/>
          </p:cNvSpPr>
          <p:nvPr>
            <p:ph type="title"/>
          </p:nvPr>
        </p:nvSpPr>
        <p:spPr>
          <a:xfrm>
            <a:off x="3027924" y="-72911"/>
            <a:ext cx="5754696" cy="733763"/>
          </a:xfrm>
        </p:spPr>
        <p:txBody>
          <a:bodyPr>
            <a:normAutofit/>
          </a:bodyPr>
          <a:lstStyle/>
          <a:p>
            <a:pPr algn="ctr"/>
            <a:r>
              <a:rPr lang="en-GB" sz="2400" dirty="0">
                <a:solidFill>
                  <a:schemeClr val="tx2"/>
                </a:solidFill>
                <a:ea typeface="Calibri Light"/>
                <a:cs typeface="Calibri Light"/>
              </a:rPr>
              <a:t>References</a:t>
            </a: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AF1B77B-D776-9F93-6BF7-B936E5D3FFC1}"/>
              </a:ext>
            </a:extLst>
          </p:cNvPr>
          <p:cNvSpPr>
            <a:spLocks noGrp="1"/>
          </p:cNvSpPr>
          <p:nvPr>
            <p:ph idx="1"/>
          </p:nvPr>
        </p:nvSpPr>
        <p:spPr>
          <a:xfrm>
            <a:off x="3050412" y="2156026"/>
            <a:ext cx="5709721" cy="3841001"/>
          </a:xfrm>
        </p:spPr>
        <p:txBody>
          <a:bodyPr anchor="t">
            <a:normAutofit/>
          </a:bodyPr>
          <a:lstStyle/>
          <a:p>
            <a:endParaRPr lang="en-GB" sz="2000" dirty="0">
              <a:solidFill>
                <a:schemeClr val="tx2"/>
              </a:solidFill>
              <a:ea typeface="Calibri"/>
              <a:cs typeface="Calibri"/>
            </a:endParaRPr>
          </a:p>
          <a:p>
            <a:endParaRPr lang="en-GB" sz="2000" dirty="0">
              <a:solidFill>
                <a:schemeClr val="tx2"/>
              </a:solidFill>
              <a:ea typeface="Calibri"/>
              <a:cs typeface="Calibri"/>
            </a:endParaRP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ontent Placeholder 2">
            <a:extLst>
              <a:ext uri="{FF2B5EF4-FFF2-40B4-BE49-F238E27FC236}">
                <a16:creationId xmlns:a16="http://schemas.microsoft.com/office/drawing/2014/main" id="{35A389E7-622F-BCAF-4D3B-29CAE8F475CE}"/>
              </a:ext>
            </a:extLst>
          </p:cNvPr>
          <p:cNvSpPr txBox="1">
            <a:spLocks/>
          </p:cNvSpPr>
          <p:nvPr/>
        </p:nvSpPr>
        <p:spPr>
          <a:xfrm>
            <a:off x="3242226" y="2028150"/>
            <a:ext cx="5709721" cy="462927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dirty="0">
              <a:solidFill>
                <a:schemeClr val="tx2"/>
              </a:solidFill>
              <a:cs typeface="Calibri"/>
            </a:endParaRPr>
          </a:p>
          <a:p>
            <a:endParaRPr lang="en-GB" sz="2000" dirty="0">
              <a:solidFill>
                <a:schemeClr val="tx2"/>
              </a:solidFill>
              <a:ea typeface="Calibri"/>
              <a:cs typeface="Calibri"/>
            </a:endParaRPr>
          </a:p>
        </p:txBody>
      </p:sp>
      <p:sp>
        <p:nvSpPr>
          <p:cNvPr id="7" name="Content Placeholder 2">
            <a:extLst>
              <a:ext uri="{FF2B5EF4-FFF2-40B4-BE49-F238E27FC236}">
                <a16:creationId xmlns:a16="http://schemas.microsoft.com/office/drawing/2014/main" id="{67D4B363-B41A-F511-B259-4B918934F2FF}"/>
              </a:ext>
            </a:extLst>
          </p:cNvPr>
          <p:cNvSpPr txBox="1">
            <a:spLocks/>
          </p:cNvSpPr>
          <p:nvPr/>
        </p:nvSpPr>
        <p:spPr>
          <a:xfrm>
            <a:off x="1363503" y="416564"/>
            <a:ext cx="9081787" cy="6354724"/>
          </a:xfrm>
          <a:prstGeom prst="rect">
            <a:avLst/>
          </a:prstGeom>
        </p:spPr>
        <p:txBody>
          <a:bodyPr vert="horz" lIns="91440" tIns="45720" rIns="91440" bIns="45720" rtlCol="0" anchor="t">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GB" sz="1800" dirty="0" err="1">
                <a:ea typeface="+mn-lt"/>
                <a:cs typeface="+mn-lt"/>
              </a:rPr>
              <a:t>Aburn</a:t>
            </a:r>
            <a:r>
              <a:rPr lang="en-GB" sz="1800" dirty="0">
                <a:ea typeface="+mn-lt"/>
                <a:cs typeface="+mn-lt"/>
              </a:rPr>
              <a:t>, G., Gott, M., Hoare, K. (2021). Experiences of an insider researcher – interviewing your own colleagues. </a:t>
            </a:r>
            <a:r>
              <a:rPr lang="en-GB" sz="1800" i="1" dirty="0">
                <a:ea typeface="+mn-lt"/>
                <a:cs typeface="+mn-lt"/>
              </a:rPr>
              <a:t>Nurse Researcher, 31</a:t>
            </a:r>
            <a:r>
              <a:rPr lang="en-GB" sz="1800" dirty="0">
                <a:ea typeface="+mn-lt"/>
                <a:cs typeface="+mn-lt"/>
              </a:rPr>
              <a:t>(1). </a:t>
            </a:r>
            <a:r>
              <a:rPr lang="en-GB" sz="1800" dirty="0">
                <a:ea typeface="+mn-lt"/>
                <a:cs typeface="+mn-lt"/>
                <a:hlinkClick r:id="rId2"/>
              </a:rPr>
              <a:t>https://doi.org/10.7748/nr.2021.e1794</a:t>
            </a:r>
            <a:endParaRPr lang="en-GB" sz="1800" dirty="0">
              <a:solidFill>
                <a:schemeClr val="tx2"/>
              </a:solidFill>
              <a:ea typeface="+mn-lt"/>
              <a:cs typeface="+mn-lt"/>
            </a:endParaRPr>
          </a:p>
          <a:p>
            <a:pPr>
              <a:lnSpc>
                <a:spcPct val="120000"/>
              </a:lnSpc>
            </a:pPr>
            <a:r>
              <a:rPr lang="en-GB" sz="1800" dirty="0">
                <a:ea typeface="+mn-lt"/>
                <a:cs typeface="+mn-lt"/>
              </a:rPr>
              <a:t>Arigo, D., Pagoto, S., Carter-Harris, L., Lillie, S., Nebeker, C. (2018). Using social media for health research: Methodological and ethical considerations for recruitment and intervention delivery. </a:t>
            </a:r>
            <a:r>
              <a:rPr lang="en-GB" sz="1800" i="1" dirty="0">
                <a:ea typeface="+mn-lt"/>
                <a:cs typeface="+mn-lt"/>
              </a:rPr>
              <a:t>Digital Health, 4</a:t>
            </a:r>
            <a:r>
              <a:rPr lang="en-GB" sz="1800" dirty="0">
                <a:ea typeface="+mn-lt"/>
                <a:cs typeface="+mn-lt"/>
              </a:rPr>
              <a:t>, 1-15. </a:t>
            </a:r>
            <a:r>
              <a:rPr lang="en-GB" sz="1800" dirty="0">
                <a:ea typeface="+mn-lt"/>
                <a:cs typeface="+mn-lt"/>
                <a:hlinkClick r:id="rId3"/>
              </a:rPr>
              <a:t>https://doi.org/10.1177/2055207618771757</a:t>
            </a:r>
            <a:endParaRPr lang="en-GB" sz="1800" dirty="0">
              <a:ea typeface="+mn-lt"/>
              <a:cs typeface="+mn-lt"/>
            </a:endParaRPr>
          </a:p>
          <a:p>
            <a:pPr>
              <a:lnSpc>
                <a:spcPct val="120000"/>
              </a:lnSpc>
            </a:pPr>
            <a:r>
              <a:rPr lang="en-GB" sz="1800" dirty="0" err="1">
                <a:ea typeface="+mn-lt"/>
                <a:cs typeface="+mn-lt"/>
              </a:rPr>
              <a:t>Bränström</a:t>
            </a:r>
            <a:r>
              <a:rPr lang="en-GB" sz="1800" dirty="0">
                <a:ea typeface="+mn-lt"/>
                <a:cs typeface="+mn-lt"/>
              </a:rPr>
              <a:t>, R. (2017). Minority stress factors as mediators of sexual orientation disparities in mental health treatment: a longitudinal population-based study. </a:t>
            </a:r>
            <a:r>
              <a:rPr lang="en-GB" sz="1800" i="1" dirty="0">
                <a:ea typeface="+mn-lt"/>
                <a:cs typeface="+mn-lt"/>
              </a:rPr>
              <a:t>Journal of Epidemiology &amp; Community Health, 71</a:t>
            </a:r>
            <a:r>
              <a:rPr lang="en-GB" sz="1800" dirty="0">
                <a:ea typeface="+mn-lt"/>
                <a:cs typeface="+mn-lt"/>
              </a:rPr>
              <a:t>(5), 446-452. </a:t>
            </a:r>
            <a:r>
              <a:rPr lang="en-GB" sz="1800" dirty="0">
                <a:ea typeface="+mn-lt"/>
                <a:cs typeface="+mn-lt"/>
                <a:hlinkClick r:id="rId4"/>
              </a:rPr>
              <a:t>http://dx.doi.org/10.1136/jech-2016-207943</a:t>
            </a:r>
            <a:endParaRPr lang="en-GB" sz="1800" dirty="0">
              <a:ea typeface="+mn-lt"/>
              <a:cs typeface="+mn-lt"/>
            </a:endParaRPr>
          </a:p>
          <a:p>
            <a:pPr>
              <a:lnSpc>
                <a:spcPct val="120000"/>
              </a:lnSpc>
            </a:pPr>
            <a:r>
              <a:rPr lang="en-GB" sz="1800" dirty="0">
                <a:ea typeface="+mn-lt"/>
                <a:cs typeface="+mn-lt"/>
              </a:rPr>
              <a:t>Braun, V. &amp; Clarke, V. (2019). Reflecting on reflexive thematic analysis. </a:t>
            </a:r>
            <a:r>
              <a:rPr lang="en-GB" sz="1800" i="1" dirty="0">
                <a:ea typeface="+mn-lt"/>
                <a:cs typeface="+mn-lt"/>
              </a:rPr>
              <a:t>Qualitative Research in Sport, Exercise and Health, 11</a:t>
            </a:r>
            <a:r>
              <a:rPr lang="en-GB" sz="1800" dirty="0">
                <a:ea typeface="+mn-lt"/>
                <a:cs typeface="+mn-lt"/>
              </a:rPr>
              <a:t>(4), 589-597. </a:t>
            </a:r>
            <a:r>
              <a:rPr lang="en-GB" sz="1800" dirty="0">
                <a:ea typeface="+mn-lt"/>
                <a:cs typeface="+mn-lt"/>
                <a:hlinkClick r:id="rId5"/>
              </a:rPr>
              <a:t>https://doi.org/10.1080/2159676X.2019.1628806</a:t>
            </a:r>
            <a:endParaRPr lang="en-GB" sz="1800" dirty="0">
              <a:solidFill>
                <a:srgbClr val="000000"/>
              </a:solidFill>
              <a:ea typeface="+mn-lt"/>
              <a:cs typeface="+mn-lt"/>
            </a:endParaRPr>
          </a:p>
          <a:p>
            <a:pPr>
              <a:lnSpc>
                <a:spcPct val="120000"/>
              </a:lnSpc>
            </a:pPr>
            <a:r>
              <a:rPr lang="en-GB" sz="1800" dirty="0">
                <a:ea typeface="+mn-lt"/>
                <a:cs typeface="+mn-lt"/>
              </a:rPr>
              <a:t>Braun, V. &amp; Clarke, V. (2020). One size fits all? What counts as quality practice in (reflexive) thematic analysis?. </a:t>
            </a:r>
            <a:r>
              <a:rPr lang="en-GB" sz="1800" i="1" dirty="0">
                <a:ea typeface="+mn-lt"/>
                <a:cs typeface="+mn-lt"/>
              </a:rPr>
              <a:t>Qualitative Research in Psychology, 18</a:t>
            </a:r>
            <a:r>
              <a:rPr lang="en-GB" sz="1800" dirty="0">
                <a:ea typeface="+mn-lt"/>
                <a:cs typeface="+mn-lt"/>
              </a:rPr>
              <a:t>(3), 328-352. </a:t>
            </a:r>
            <a:r>
              <a:rPr lang="en-GB" sz="1800" dirty="0">
                <a:ea typeface="+mn-lt"/>
                <a:cs typeface="+mn-lt"/>
                <a:hlinkClick r:id="rId6"/>
              </a:rPr>
              <a:t>https://doi.org/10.1080/14780887.2020.1769238</a:t>
            </a:r>
            <a:endParaRPr lang="en-GB" sz="1800" dirty="0">
              <a:solidFill>
                <a:srgbClr val="000000"/>
              </a:solidFill>
              <a:ea typeface="+mn-lt"/>
              <a:cs typeface="+mn-lt"/>
            </a:endParaRPr>
          </a:p>
          <a:p>
            <a:pPr>
              <a:lnSpc>
                <a:spcPct val="120000"/>
              </a:lnSpc>
            </a:pPr>
            <a:r>
              <a:rPr lang="en-GB" sz="1800" dirty="0">
                <a:ea typeface="+mn-lt"/>
                <a:cs typeface="+mn-lt"/>
              </a:rPr>
              <a:t>Ceci, S., Kahan, D., Braman, D. (2010). The WEIRD are even weirder than you think: Diversifying contexts is as important as diversifying samples. </a:t>
            </a:r>
            <a:r>
              <a:rPr lang="en-GB" sz="1800" i="1" dirty="0">
                <a:ea typeface="+mn-lt"/>
                <a:cs typeface="+mn-lt"/>
              </a:rPr>
              <a:t>Behavioural and Brain Sciences, 33</a:t>
            </a:r>
            <a:r>
              <a:rPr lang="en-GB" sz="1800" dirty="0">
                <a:ea typeface="+mn-lt"/>
                <a:cs typeface="+mn-lt"/>
              </a:rPr>
              <a:t>(2-3), 87-88. </a:t>
            </a:r>
            <a:r>
              <a:rPr lang="en-GB" sz="1800" dirty="0">
                <a:ea typeface="+mn-lt"/>
                <a:cs typeface="+mn-lt"/>
                <a:hlinkClick r:id="rId7"/>
              </a:rPr>
              <a:t>https://doi.org/10.1017/S0140525X10000063</a:t>
            </a:r>
            <a:endParaRPr lang="en-GB" sz="1800" dirty="0">
              <a:ea typeface="+mn-lt"/>
              <a:cs typeface="+mn-lt"/>
            </a:endParaRPr>
          </a:p>
          <a:p>
            <a:pPr>
              <a:lnSpc>
                <a:spcPct val="120000"/>
              </a:lnSpc>
            </a:pPr>
            <a:r>
              <a:rPr lang="en-GB" sz="1800" dirty="0">
                <a:ea typeface="+mn-lt"/>
                <a:cs typeface="+mn-lt"/>
              </a:rPr>
              <a:t>Dawson, A., Wymbs, B., </a:t>
            </a:r>
            <a:r>
              <a:rPr lang="en-GB" sz="1800" dirty="0" err="1">
                <a:ea typeface="+mn-lt"/>
                <a:cs typeface="+mn-lt"/>
              </a:rPr>
              <a:t>Gidycz</a:t>
            </a:r>
            <a:r>
              <a:rPr lang="en-GB" sz="1800" dirty="0">
                <a:ea typeface="+mn-lt"/>
                <a:cs typeface="+mn-lt"/>
              </a:rPr>
              <a:t>, C., Pride, M., Figueroa, W. (2017). Exploring rates of transgender individuals and mental health concerns in an online sample. </a:t>
            </a:r>
            <a:r>
              <a:rPr lang="en-GB" sz="1800" i="1" dirty="0">
                <a:ea typeface="+mn-lt"/>
                <a:cs typeface="+mn-lt"/>
              </a:rPr>
              <a:t>International Journal of Transgenderism, 18</a:t>
            </a:r>
            <a:r>
              <a:rPr lang="en-GB" sz="1800" dirty="0">
                <a:ea typeface="+mn-lt"/>
                <a:cs typeface="+mn-lt"/>
              </a:rPr>
              <a:t>(3), 295-304. </a:t>
            </a:r>
            <a:r>
              <a:rPr lang="en-GB" sz="1800" dirty="0">
                <a:ea typeface="+mn-lt"/>
                <a:cs typeface="+mn-lt"/>
                <a:hlinkClick r:id="rId8"/>
              </a:rPr>
              <a:t>https://doi.org/10.1080/15532739.2017.1314797</a:t>
            </a:r>
            <a:endParaRPr lang="en-GB" sz="1800" dirty="0">
              <a:solidFill>
                <a:srgbClr val="000000"/>
              </a:solidFill>
              <a:ea typeface="+mn-lt"/>
              <a:cs typeface="+mn-lt"/>
            </a:endParaRPr>
          </a:p>
          <a:p>
            <a:pPr>
              <a:lnSpc>
                <a:spcPct val="120000"/>
              </a:lnSpc>
            </a:pPr>
            <a:r>
              <a:rPr lang="en-GB" sz="1800" dirty="0">
                <a:ea typeface="+mn-lt"/>
                <a:cs typeface="+mn-lt"/>
              </a:rPr>
              <a:t>Dewinter, J., De Graaf, H., </a:t>
            </a:r>
            <a:r>
              <a:rPr lang="en-GB" sz="1800" dirty="0" err="1">
                <a:ea typeface="+mn-lt"/>
                <a:cs typeface="+mn-lt"/>
              </a:rPr>
              <a:t>Begeer</a:t>
            </a:r>
            <a:r>
              <a:rPr lang="en-GB" sz="1800" dirty="0">
                <a:ea typeface="+mn-lt"/>
                <a:cs typeface="+mn-lt"/>
              </a:rPr>
              <a:t>, S. (2017). Sexual Orientation, Gender Identity, and Romantic Relationships in Adolescents and Adults with Autism Spectrum Disorder. </a:t>
            </a:r>
            <a:r>
              <a:rPr lang="en-GB" sz="1800" i="1" dirty="0">
                <a:ea typeface="+mn-lt"/>
                <a:cs typeface="+mn-lt"/>
              </a:rPr>
              <a:t>Journal of Autism and Developmental Disorders, 47</a:t>
            </a:r>
            <a:r>
              <a:rPr lang="en-GB" sz="1800" dirty="0">
                <a:ea typeface="+mn-lt"/>
                <a:cs typeface="+mn-lt"/>
              </a:rPr>
              <a:t>, 2927-2934. </a:t>
            </a:r>
            <a:r>
              <a:rPr lang="en-GB" sz="1800" dirty="0">
                <a:ea typeface="+mn-lt"/>
                <a:cs typeface="+mn-lt"/>
                <a:hlinkClick r:id="rId9"/>
              </a:rPr>
              <a:t>https://doi.org/10.1007/s10803-017-3199-9</a:t>
            </a:r>
            <a:endParaRPr lang="en-GB" sz="1800" dirty="0">
              <a:solidFill>
                <a:srgbClr val="000000"/>
              </a:solidFill>
              <a:ea typeface="+mn-lt"/>
              <a:cs typeface="+mn-lt"/>
            </a:endParaRPr>
          </a:p>
          <a:p>
            <a:pPr>
              <a:lnSpc>
                <a:spcPct val="120000"/>
              </a:lnSpc>
            </a:pPr>
            <a:r>
              <a:rPr lang="en-GB" sz="1800" dirty="0">
                <a:ea typeface="+mn-lt"/>
                <a:cs typeface="+mn-lt"/>
              </a:rPr>
              <a:t>Dvorsky, M. &amp; Langberg, J. (2016). A Review of Factors that Promote Resilience in Youth with ADHD and ADHD Symptoms. </a:t>
            </a:r>
            <a:r>
              <a:rPr lang="en-GB" sz="1800" i="1" dirty="0">
                <a:ea typeface="+mn-lt"/>
                <a:cs typeface="+mn-lt"/>
              </a:rPr>
              <a:t>Clinical Child and Family Psychology Review, 19</a:t>
            </a:r>
            <a:r>
              <a:rPr lang="en-GB" sz="1800" dirty="0">
                <a:ea typeface="+mn-lt"/>
                <a:cs typeface="+mn-lt"/>
              </a:rPr>
              <a:t>, 368-391. </a:t>
            </a:r>
            <a:r>
              <a:rPr lang="en-GB" sz="1800" dirty="0">
                <a:ea typeface="+mn-lt"/>
                <a:cs typeface="+mn-lt"/>
                <a:hlinkClick r:id="rId10"/>
              </a:rPr>
              <a:t>https://doi.org/10.1007/s10567-016-0216-z</a:t>
            </a:r>
            <a:endParaRPr lang="en-GB" sz="1800" dirty="0">
              <a:solidFill>
                <a:srgbClr val="000000"/>
              </a:solidFill>
              <a:ea typeface="+mn-lt"/>
              <a:cs typeface="+mn-lt"/>
            </a:endParaRPr>
          </a:p>
          <a:p>
            <a:pPr>
              <a:lnSpc>
                <a:spcPct val="120000"/>
              </a:lnSpc>
            </a:pPr>
            <a:r>
              <a:rPr lang="en-GB" sz="1800" dirty="0">
                <a:ea typeface="+mn-lt"/>
                <a:cs typeface="+mn-lt"/>
              </a:rPr>
              <a:t>Dwyer, S. &amp; Buckle, J. (2009). The Space Between: On Being an Insider-Outsider in Qualitative Research. </a:t>
            </a:r>
            <a:r>
              <a:rPr lang="en-GB" sz="1800" i="1" dirty="0">
                <a:ea typeface="+mn-lt"/>
                <a:cs typeface="+mn-lt"/>
              </a:rPr>
              <a:t>International Journal of Qualitative Methods, 8</a:t>
            </a:r>
            <a:r>
              <a:rPr lang="en-GB" sz="1800" dirty="0">
                <a:ea typeface="+mn-lt"/>
                <a:cs typeface="+mn-lt"/>
              </a:rPr>
              <a:t>(1), 54-63. </a:t>
            </a:r>
            <a:r>
              <a:rPr lang="en-GB" sz="1800" dirty="0">
                <a:ea typeface="+mn-lt"/>
                <a:cs typeface="+mn-lt"/>
                <a:hlinkClick r:id="rId11"/>
              </a:rPr>
              <a:t>https://doi.org/10.1177/160940690900800105</a:t>
            </a:r>
            <a:endParaRPr lang="en-GB" sz="1800" dirty="0">
              <a:solidFill>
                <a:srgbClr val="000000"/>
              </a:solidFill>
              <a:ea typeface="+mn-lt"/>
              <a:cs typeface="+mn-lt"/>
            </a:endParaRPr>
          </a:p>
          <a:p>
            <a:pPr>
              <a:lnSpc>
                <a:spcPct val="120000"/>
              </a:lnSpc>
            </a:pPr>
            <a:r>
              <a:rPr lang="en-GB" sz="1800" dirty="0">
                <a:ea typeface="+mn-lt"/>
                <a:cs typeface="+mn-lt"/>
              </a:rPr>
              <a:t>Epstein, J. &amp; Loren, R. (2013). Changes in the Definition of ADHD in DSM-5: Subtle but Important. </a:t>
            </a:r>
            <a:r>
              <a:rPr lang="en-GB" sz="1800" i="1" dirty="0">
                <a:ea typeface="+mn-lt"/>
                <a:cs typeface="+mn-lt"/>
              </a:rPr>
              <a:t>Neuropsychiatry, 3</a:t>
            </a:r>
            <a:r>
              <a:rPr lang="en-GB" sz="1800" dirty="0">
                <a:ea typeface="+mn-lt"/>
                <a:cs typeface="+mn-lt"/>
              </a:rPr>
              <a:t>(5), 455-458. </a:t>
            </a:r>
            <a:r>
              <a:rPr lang="en-GB" sz="1800" dirty="0">
                <a:ea typeface="+mn-lt"/>
                <a:cs typeface="+mn-lt"/>
                <a:hlinkClick r:id="rId12"/>
              </a:rPr>
              <a:t>https://doi.org./10.2217/npy.13.59</a:t>
            </a:r>
            <a:endParaRPr lang="en-GB" dirty="0">
              <a:solidFill>
                <a:schemeClr val="tx2"/>
              </a:solidFill>
              <a:ea typeface="+mn-lt"/>
              <a:cs typeface="+mn-lt"/>
            </a:endParaRPr>
          </a:p>
          <a:p>
            <a:pPr>
              <a:lnSpc>
                <a:spcPct val="120000"/>
              </a:lnSpc>
            </a:pPr>
            <a:r>
              <a:rPr lang="en-GB" sz="1800" dirty="0">
                <a:ea typeface="+mn-lt"/>
                <a:cs typeface="+mn-lt"/>
              </a:rPr>
              <a:t>Faraone, S., Biederman, J., Spencer, T., Wilens, T., Seidman, L., Mick, E., Doyle, A. (2000). Attention-deficit/hyperactivity disorder in adults: an overview. </a:t>
            </a:r>
            <a:r>
              <a:rPr lang="en-GB" sz="1800" i="1" dirty="0">
                <a:ea typeface="+mn-lt"/>
                <a:cs typeface="+mn-lt"/>
              </a:rPr>
              <a:t>Biological Psychiatry, 48</a:t>
            </a:r>
            <a:r>
              <a:rPr lang="en-GB" sz="1800" dirty="0">
                <a:ea typeface="+mn-lt"/>
                <a:cs typeface="+mn-lt"/>
              </a:rPr>
              <a:t>(1), 9-20. </a:t>
            </a:r>
            <a:r>
              <a:rPr lang="en-GB" sz="1800" dirty="0">
                <a:ea typeface="+mn-lt"/>
                <a:cs typeface="+mn-lt"/>
                <a:hlinkClick r:id="rId13"/>
              </a:rPr>
              <a:t>https://doi.org/10.1016/S0006-3223(00)00889-1</a:t>
            </a:r>
            <a:endParaRPr lang="en-GB" sz="1800" dirty="0">
              <a:ea typeface="+mn-lt"/>
              <a:cs typeface="+mn-lt"/>
            </a:endParaRPr>
          </a:p>
          <a:p>
            <a:pPr>
              <a:lnSpc>
                <a:spcPct val="120000"/>
              </a:lnSpc>
            </a:pPr>
            <a:r>
              <a:rPr lang="en-GB" sz="1800" dirty="0" err="1">
                <a:ea typeface="+mn-lt"/>
                <a:cs typeface="+mn-lt"/>
              </a:rPr>
              <a:t>Feifel</a:t>
            </a:r>
            <a:r>
              <a:rPr lang="en-GB" sz="1800" dirty="0">
                <a:ea typeface="+mn-lt"/>
                <a:cs typeface="+mn-lt"/>
              </a:rPr>
              <a:t>, D. &amp; MacDonald, K. (2008). Attention-deficit/hyperactivity disorder in adults: recognition and diagnosis of this often-overlooked condition. </a:t>
            </a:r>
            <a:r>
              <a:rPr lang="en-GB" sz="1800" i="1" dirty="0">
                <a:ea typeface="+mn-lt"/>
                <a:cs typeface="+mn-lt"/>
              </a:rPr>
              <a:t>Postgraduate Medicine, 120</a:t>
            </a:r>
            <a:r>
              <a:rPr lang="en-GB" sz="1800" dirty="0">
                <a:ea typeface="+mn-lt"/>
                <a:cs typeface="+mn-lt"/>
              </a:rPr>
              <a:t>(3), 39-47. </a:t>
            </a:r>
            <a:r>
              <a:rPr lang="en-GB" sz="1800" dirty="0">
                <a:ea typeface="+mn-lt"/>
                <a:cs typeface="+mn-lt"/>
                <a:hlinkClick r:id="rId14"/>
              </a:rPr>
              <a:t>https://doi.org/10.3810/pgm.2008.09.1906</a:t>
            </a:r>
            <a:endParaRPr lang="en-GB" sz="1800" dirty="0">
              <a:ea typeface="+mn-lt"/>
              <a:cs typeface="+mn-lt"/>
            </a:endParaRPr>
          </a:p>
          <a:p>
            <a:pPr>
              <a:lnSpc>
                <a:spcPct val="120000"/>
              </a:lnSpc>
            </a:pPr>
            <a:r>
              <a:rPr lang="en-GB" sz="1800" dirty="0">
                <a:ea typeface="+mn-lt"/>
                <a:cs typeface="+mn-lt"/>
              </a:rPr>
              <a:t>Fleming, J. (2018). Recognising and resolving the challenges of being an insider researcher in work-integrated learning. </a:t>
            </a:r>
            <a:r>
              <a:rPr lang="en-GB" sz="1800" i="1" dirty="0">
                <a:ea typeface="+mn-lt"/>
                <a:cs typeface="+mn-lt"/>
              </a:rPr>
              <a:t>International Journal of Work-Integrated Learning, 19</a:t>
            </a:r>
            <a:r>
              <a:rPr lang="en-GB" sz="1800" dirty="0">
                <a:ea typeface="+mn-lt"/>
                <a:cs typeface="+mn-lt"/>
              </a:rPr>
              <a:t>(3), 311-320.</a:t>
            </a:r>
            <a:endParaRPr lang="en-GB" sz="1800" dirty="0">
              <a:solidFill>
                <a:srgbClr val="000000"/>
              </a:solidFill>
              <a:ea typeface="+mn-lt"/>
              <a:cs typeface="+mn-lt"/>
            </a:endParaRPr>
          </a:p>
          <a:p>
            <a:pPr>
              <a:lnSpc>
                <a:spcPct val="120000"/>
              </a:lnSpc>
            </a:pPr>
            <a:r>
              <a:rPr lang="en-GB" sz="1800" dirty="0">
                <a:ea typeface="+mn-lt"/>
                <a:cs typeface="+mn-lt"/>
              </a:rPr>
              <a:t>Frisell, T., Lichtenstein, P., Rahman, Q., </a:t>
            </a:r>
            <a:r>
              <a:rPr lang="en-GB" sz="1800" dirty="0" err="1">
                <a:ea typeface="+mn-lt"/>
                <a:cs typeface="+mn-lt"/>
              </a:rPr>
              <a:t>Långström</a:t>
            </a:r>
            <a:r>
              <a:rPr lang="en-GB" sz="1800" dirty="0">
                <a:ea typeface="+mn-lt"/>
                <a:cs typeface="+mn-lt"/>
              </a:rPr>
              <a:t>, N. (2010). Psychiatric morbidity associated with same-sex sexual behaviour: influence of minority stress and familial factors. </a:t>
            </a:r>
            <a:r>
              <a:rPr lang="en-GB" sz="1800" i="1" dirty="0">
                <a:ea typeface="+mn-lt"/>
                <a:cs typeface="+mn-lt"/>
              </a:rPr>
              <a:t>Psychological Medicine</a:t>
            </a:r>
            <a:r>
              <a:rPr lang="en-GB" sz="1800" dirty="0">
                <a:ea typeface="+mn-lt"/>
                <a:cs typeface="+mn-lt"/>
              </a:rPr>
              <a:t>, </a:t>
            </a:r>
            <a:r>
              <a:rPr lang="en-GB" sz="1800" i="1" dirty="0">
                <a:ea typeface="+mn-lt"/>
                <a:cs typeface="+mn-lt"/>
              </a:rPr>
              <a:t>40</a:t>
            </a:r>
            <a:r>
              <a:rPr lang="en-GB" sz="1800" dirty="0">
                <a:ea typeface="+mn-lt"/>
                <a:cs typeface="+mn-lt"/>
              </a:rPr>
              <a:t>(2), 315-324. </a:t>
            </a:r>
            <a:r>
              <a:rPr lang="en-GB" sz="1800" dirty="0">
                <a:ea typeface="+mn-lt"/>
                <a:cs typeface="+mn-lt"/>
                <a:hlinkClick r:id="rId15"/>
              </a:rPr>
              <a:t>https://doi.org/10.1017/S0033291709005996</a:t>
            </a:r>
            <a:endParaRPr lang="en-GB" sz="1800" dirty="0">
              <a:solidFill>
                <a:srgbClr val="000000"/>
              </a:solidFill>
              <a:ea typeface="+mn-lt"/>
              <a:cs typeface="+mn-lt"/>
            </a:endParaRPr>
          </a:p>
          <a:p>
            <a:pPr>
              <a:lnSpc>
                <a:spcPct val="120000"/>
              </a:lnSpc>
            </a:pPr>
            <a:r>
              <a:rPr lang="en-GB" sz="1800" dirty="0">
                <a:ea typeface="+mn-lt"/>
                <a:cs typeface="+mn-lt"/>
              </a:rPr>
              <a:t>Gaub, M. &amp; Carlson, C. (1997). Gender Differences in ADHD: A Meta-Analysis and Critical Review. </a:t>
            </a:r>
            <a:r>
              <a:rPr lang="en-GB" sz="1800" i="1" dirty="0">
                <a:ea typeface="+mn-lt"/>
                <a:cs typeface="+mn-lt"/>
              </a:rPr>
              <a:t>Journal of the American Academy of Child &amp; Adolescent Psychiatry, 36</a:t>
            </a:r>
            <a:r>
              <a:rPr lang="en-GB" sz="1800" dirty="0">
                <a:ea typeface="+mn-lt"/>
                <a:cs typeface="+mn-lt"/>
              </a:rPr>
              <a:t>(8), 1036-1045. </a:t>
            </a:r>
            <a:r>
              <a:rPr lang="en-GB" sz="1800" dirty="0">
                <a:ea typeface="+mn-lt"/>
                <a:cs typeface="+mn-lt"/>
                <a:hlinkClick r:id="rId16"/>
              </a:rPr>
              <a:t>https://doi.org/10.1097/00004583-199708000-00011</a:t>
            </a:r>
            <a:endParaRPr lang="en-GB" sz="1800" dirty="0">
              <a:ea typeface="+mn-lt"/>
              <a:cs typeface="+mn-lt"/>
            </a:endParaRPr>
          </a:p>
          <a:p>
            <a:pPr>
              <a:lnSpc>
                <a:spcPct val="120000"/>
              </a:lnSpc>
            </a:pPr>
            <a:r>
              <a:rPr lang="en-GB" sz="1800" dirty="0">
                <a:ea typeface="+mn-lt"/>
                <a:cs typeface="+mn-lt"/>
              </a:rPr>
              <a:t>Gelinas, L., Pierce, R., Winkler, S., Cohen, I., Lynch, H., Bierer, B. (2017). Using Social Media as a Research Recruitment Tool: Ethical Issues and Recommendations. </a:t>
            </a:r>
            <a:r>
              <a:rPr lang="en-GB" sz="1800" i="1" dirty="0">
                <a:ea typeface="+mn-lt"/>
                <a:cs typeface="+mn-lt"/>
              </a:rPr>
              <a:t>The American Journal of Bioethics, 17</a:t>
            </a:r>
            <a:r>
              <a:rPr lang="en-GB" sz="1800" dirty="0">
                <a:ea typeface="+mn-lt"/>
                <a:cs typeface="+mn-lt"/>
              </a:rPr>
              <a:t>(3), 3-14. </a:t>
            </a:r>
            <a:r>
              <a:rPr lang="en-GB" sz="1800" dirty="0">
                <a:ea typeface="+mn-lt"/>
                <a:cs typeface="+mn-lt"/>
                <a:hlinkClick r:id="rId17"/>
              </a:rPr>
              <a:t>https://doi.org/10.1080/15265161.2016.1276644</a:t>
            </a:r>
            <a:endParaRPr lang="en-GB" sz="1800" dirty="0">
              <a:solidFill>
                <a:srgbClr val="000000"/>
              </a:solidFill>
              <a:ea typeface="+mn-lt"/>
              <a:cs typeface="+mn-lt"/>
            </a:endParaRPr>
          </a:p>
          <a:p>
            <a:pPr>
              <a:lnSpc>
                <a:spcPct val="120000"/>
              </a:lnSpc>
            </a:pPr>
            <a:r>
              <a:rPr lang="en-GB" sz="1800" dirty="0">
                <a:ea typeface="+mn-lt"/>
                <a:cs typeface="+mn-lt"/>
              </a:rPr>
              <a:t>George, R. &amp; Stokes, M. (2021). Sexual Orientation in Autism Spectrum Disorder. </a:t>
            </a:r>
            <a:r>
              <a:rPr lang="en-GB" sz="1800" i="1" dirty="0">
                <a:ea typeface="+mn-lt"/>
                <a:cs typeface="+mn-lt"/>
              </a:rPr>
              <a:t>Autism Research, 11</a:t>
            </a:r>
            <a:r>
              <a:rPr lang="en-GB" sz="1800" dirty="0">
                <a:ea typeface="+mn-lt"/>
                <a:cs typeface="+mn-lt"/>
              </a:rPr>
              <a:t>(1), 133-141. </a:t>
            </a:r>
            <a:r>
              <a:rPr lang="en-GB" sz="1800" dirty="0">
                <a:ea typeface="+mn-lt"/>
                <a:cs typeface="+mn-lt"/>
                <a:hlinkClick r:id="rId18"/>
              </a:rPr>
              <a:t>https://doi.org/10.1002/aur.1892</a:t>
            </a:r>
            <a:endParaRPr lang="en-GB" sz="1800" dirty="0">
              <a:ea typeface="+mn-lt"/>
              <a:cs typeface="+mn-lt"/>
            </a:endParaRPr>
          </a:p>
          <a:p>
            <a:pPr>
              <a:lnSpc>
                <a:spcPct val="120000"/>
              </a:lnSpc>
            </a:pPr>
            <a:r>
              <a:rPr lang="en-GB" sz="1800" dirty="0">
                <a:ea typeface="+mn-lt"/>
                <a:cs typeface="+mn-lt"/>
              </a:rPr>
              <a:t>Guest, G., Namey, E., Taylor, J., Eley, N., McKenna, K. (2017). Comparing focus groups and individual interviews: findings from a randomised study. </a:t>
            </a:r>
            <a:r>
              <a:rPr lang="en-GB" sz="1800" i="1" dirty="0">
                <a:ea typeface="+mn-lt"/>
                <a:cs typeface="+mn-lt"/>
              </a:rPr>
              <a:t>International Journal of Social Research Methodology, 20</a:t>
            </a:r>
            <a:r>
              <a:rPr lang="en-GB" sz="1800" dirty="0">
                <a:ea typeface="+mn-lt"/>
                <a:cs typeface="+mn-lt"/>
              </a:rPr>
              <a:t>(6), 693-708. </a:t>
            </a:r>
            <a:r>
              <a:rPr lang="en-GB" sz="1800" dirty="0">
                <a:ea typeface="+mn-lt"/>
                <a:cs typeface="+mn-lt"/>
                <a:hlinkClick r:id="rId19"/>
              </a:rPr>
              <a:t>https://doi.org/10.1080/13645579.2017.1281601</a:t>
            </a:r>
            <a:endParaRPr lang="en-GB" sz="1800" dirty="0">
              <a:solidFill>
                <a:srgbClr val="000000"/>
              </a:solidFill>
              <a:ea typeface="+mn-lt"/>
              <a:cs typeface="+mn-lt"/>
            </a:endParaRPr>
          </a:p>
          <a:p>
            <a:pPr>
              <a:lnSpc>
                <a:spcPct val="120000"/>
              </a:lnSpc>
            </a:pPr>
            <a:r>
              <a:rPr lang="en-GB" sz="1800" dirty="0">
                <a:ea typeface="+mn-lt"/>
                <a:cs typeface="+mn-lt"/>
              </a:rPr>
              <a:t>Henrich, J., Heine, S., </a:t>
            </a:r>
            <a:r>
              <a:rPr lang="en-GB" sz="1800" dirty="0" err="1">
                <a:ea typeface="+mn-lt"/>
                <a:cs typeface="+mn-lt"/>
              </a:rPr>
              <a:t>Norenzayan</a:t>
            </a:r>
            <a:r>
              <a:rPr lang="en-GB" sz="1800" dirty="0">
                <a:ea typeface="+mn-lt"/>
                <a:cs typeface="+mn-lt"/>
              </a:rPr>
              <a:t>, A. (2010). The weirdest people in the world?. </a:t>
            </a:r>
            <a:r>
              <a:rPr lang="en-GB" sz="1800" i="1" dirty="0">
                <a:ea typeface="+mn-lt"/>
                <a:cs typeface="+mn-lt"/>
              </a:rPr>
              <a:t>Behavioural and Brain Sciences, 33</a:t>
            </a:r>
            <a:r>
              <a:rPr lang="en-GB" sz="1800" dirty="0">
                <a:ea typeface="+mn-lt"/>
                <a:cs typeface="+mn-lt"/>
              </a:rPr>
              <a:t>(2-3), 61-83. </a:t>
            </a:r>
            <a:r>
              <a:rPr lang="en-GB" sz="1800" dirty="0">
                <a:ea typeface="+mn-lt"/>
                <a:cs typeface="+mn-lt"/>
                <a:hlinkClick r:id="rId20"/>
              </a:rPr>
              <a:t>https://doi.org/10.1017/S0140525X0999152X</a:t>
            </a:r>
            <a:endParaRPr lang="en-GB" sz="1800" dirty="0">
              <a:solidFill>
                <a:srgbClr val="000000"/>
              </a:solidFill>
              <a:ea typeface="+mn-lt"/>
              <a:cs typeface="+mn-lt"/>
            </a:endParaRPr>
          </a:p>
          <a:p>
            <a:pPr>
              <a:lnSpc>
                <a:spcPct val="120000"/>
              </a:lnSpc>
            </a:pPr>
            <a:r>
              <a:rPr lang="en-GB" sz="1800" err="1">
                <a:ea typeface="+mn-lt"/>
                <a:cs typeface="+mn-lt"/>
              </a:rPr>
              <a:t>Kooij</a:t>
            </a:r>
            <a:r>
              <a:rPr lang="en-GB" sz="1800" dirty="0">
                <a:ea typeface="+mn-lt"/>
                <a:cs typeface="+mn-lt"/>
              </a:rPr>
              <a:t>, S., </a:t>
            </a:r>
            <a:r>
              <a:rPr lang="en-GB" sz="1800" err="1">
                <a:ea typeface="+mn-lt"/>
                <a:cs typeface="+mn-lt"/>
              </a:rPr>
              <a:t>Bejerot</a:t>
            </a:r>
            <a:r>
              <a:rPr lang="en-GB" sz="1800" dirty="0">
                <a:ea typeface="+mn-lt"/>
                <a:cs typeface="+mn-lt"/>
              </a:rPr>
              <a:t>, S., Blackwell, A., Caci, H., Casas-Brugué, M., Carpentier, P., Edvinsson, D., Fayyad, J., </a:t>
            </a:r>
            <a:r>
              <a:rPr lang="en-GB" sz="1800" err="1">
                <a:ea typeface="+mn-lt"/>
                <a:cs typeface="+mn-lt"/>
              </a:rPr>
              <a:t>Foeken</a:t>
            </a:r>
            <a:r>
              <a:rPr lang="en-GB" sz="1800" dirty="0">
                <a:ea typeface="+mn-lt"/>
                <a:cs typeface="+mn-lt"/>
              </a:rPr>
              <a:t>, K., Fitzgerald, M., </a:t>
            </a:r>
            <a:r>
              <a:rPr lang="en-GB" sz="1800" err="1">
                <a:ea typeface="+mn-lt"/>
                <a:cs typeface="+mn-lt"/>
              </a:rPr>
              <a:t>Gaillac</a:t>
            </a:r>
            <a:r>
              <a:rPr lang="en-GB" sz="1800" dirty="0">
                <a:ea typeface="+mn-lt"/>
                <a:cs typeface="+mn-lt"/>
              </a:rPr>
              <a:t>, V., Ginsberg, Y., Henry, C., Krause, J., Lensing, M., Manor, I., Niederhofer, H., Nunes-Filipe, C., </a:t>
            </a:r>
            <a:r>
              <a:rPr lang="en-GB" sz="1800" err="1">
                <a:ea typeface="+mn-lt"/>
                <a:cs typeface="+mn-lt"/>
              </a:rPr>
              <a:t>Ohlmeier</a:t>
            </a:r>
            <a:r>
              <a:rPr lang="en-GB" sz="1800" dirty="0">
                <a:ea typeface="+mn-lt"/>
                <a:cs typeface="+mn-lt"/>
              </a:rPr>
              <a:t>, M., … Asherson, P. (2010). European consensus statement on diagnosis and treatment of adult ADHD: The European Network Adult ADHD. </a:t>
            </a:r>
            <a:r>
              <a:rPr lang="en-GB" sz="1800" i="1" dirty="0">
                <a:ea typeface="+mn-lt"/>
                <a:cs typeface="+mn-lt"/>
              </a:rPr>
              <a:t>BMC Psychiatry, 10</a:t>
            </a:r>
            <a:r>
              <a:rPr lang="en-GB" sz="1800" dirty="0">
                <a:ea typeface="+mn-lt"/>
                <a:cs typeface="+mn-lt"/>
              </a:rPr>
              <a:t>(67). </a:t>
            </a:r>
            <a:r>
              <a:rPr lang="en-GB" sz="1800" dirty="0">
                <a:ea typeface="+mn-lt"/>
                <a:cs typeface="+mn-lt"/>
                <a:hlinkClick r:id="rId21"/>
              </a:rPr>
              <a:t>https://doi.org/10.1186/1471-244X-10-67</a:t>
            </a:r>
            <a:endParaRPr lang="en-GB" sz="1800" dirty="0">
              <a:ea typeface="+mn-lt"/>
              <a:cs typeface="+mn-lt"/>
            </a:endParaRPr>
          </a:p>
          <a:p>
            <a:pPr>
              <a:lnSpc>
                <a:spcPct val="120000"/>
              </a:lnSpc>
            </a:pPr>
            <a:r>
              <a:rPr lang="en-GB" sz="1800" dirty="0">
                <a:ea typeface="+mn-lt"/>
                <a:cs typeface="+mn-lt"/>
              </a:rPr>
              <a:t>Low, K. (2022, September 28). </a:t>
            </a:r>
            <a:r>
              <a:rPr lang="en-GB" sz="1800" i="1" dirty="0">
                <a:ea typeface="+mn-lt"/>
                <a:cs typeface="+mn-lt"/>
              </a:rPr>
              <a:t>Are ADD and ADHD the Same Condition?</a:t>
            </a:r>
            <a:r>
              <a:rPr lang="en-GB" sz="1800" dirty="0">
                <a:ea typeface="+mn-lt"/>
                <a:cs typeface="+mn-lt"/>
              </a:rPr>
              <a:t>. </a:t>
            </a:r>
            <a:r>
              <a:rPr lang="en-GB" sz="1800" err="1">
                <a:ea typeface="+mn-lt"/>
                <a:cs typeface="+mn-lt"/>
              </a:rPr>
              <a:t>Verywell</a:t>
            </a:r>
            <a:r>
              <a:rPr lang="en-GB" sz="1800" dirty="0">
                <a:ea typeface="+mn-lt"/>
                <a:cs typeface="+mn-lt"/>
              </a:rPr>
              <a:t> Mind. </a:t>
            </a:r>
            <a:r>
              <a:rPr lang="en-GB" sz="1800" dirty="0">
                <a:ea typeface="+mn-lt"/>
                <a:cs typeface="+mn-lt"/>
                <a:hlinkClick r:id="rId22"/>
              </a:rPr>
              <a:t>https://www.verywellmind.com/is-add-the-same-thing-as-adhd-20467</a:t>
            </a:r>
            <a:endParaRPr lang="en-GB" sz="1800" dirty="0">
              <a:solidFill>
                <a:schemeClr val="tx2"/>
              </a:solidFill>
              <a:ea typeface="+mn-lt"/>
              <a:cs typeface="+mn-lt"/>
            </a:endParaRPr>
          </a:p>
          <a:p>
            <a:pPr>
              <a:lnSpc>
                <a:spcPct val="120000"/>
              </a:lnSpc>
            </a:pPr>
            <a:r>
              <a:rPr lang="en-GB" sz="1800" dirty="0">
                <a:ea typeface="+mn-lt"/>
                <a:cs typeface="+mn-lt"/>
              </a:rPr>
              <a:t>MacFarlane, M. &amp; Knudson-Martin, C. (2008). How to Avoid Gender Bias in Mental Health Treatment. </a:t>
            </a:r>
            <a:r>
              <a:rPr lang="en-GB" sz="1800" i="1" dirty="0">
                <a:ea typeface="+mn-lt"/>
                <a:cs typeface="+mn-lt"/>
              </a:rPr>
              <a:t>Journal of Family Psychotherapy, 14</a:t>
            </a:r>
            <a:r>
              <a:rPr lang="en-GB" sz="1800" dirty="0">
                <a:ea typeface="+mn-lt"/>
                <a:cs typeface="+mn-lt"/>
              </a:rPr>
              <a:t>(3), 45-66. </a:t>
            </a:r>
            <a:r>
              <a:rPr lang="en-GB" sz="1800" dirty="0">
                <a:ea typeface="+mn-lt"/>
                <a:cs typeface="+mn-lt"/>
                <a:hlinkClick r:id="rId23"/>
              </a:rPr>
              <a:t>https://doi.org/10.1300/J085v14n03_04</a:t>
            </a:r>
            <a:endParaRPr lang="en-GB" sz="1800" dirty="0">
              <a:solidFill>
                <a:srgbClr val="000000"/>
              </a:solidFill>
              <a:ea typeface="+mn-lt"/>
              <a:cs typeface="+mn-lt"/>
            </a:endParaRPr>
          </a:p>
          <a:p>
            <a:pPr>
              <a:lnSpc>
                <a:spcPct val="120000"/>
              </a:lnSpc>
            </a:pPr>
            <a:r>
              <a:rPr lang="en-GB" sz="1800" dirty="0">
                <a:ea typeface="+mn-lt"/>
                <a:cs typeface="+mn-lt"/>
              </a:rPr>
              <a:t>Moody, M. (2016). From Under-Diagnoses to Over-Representation: Black Children, ADHD, and the School-To-Prison Pipeline. </a:t>
            </a:r>
            <a:r>
              <a:rPr lang="en-GB" sz="1800" i="1" dirty="0">
                <a:ea typeface="+mn-lt"/>
                <a:cs typeface="+mn-lt"/>
              </a:rPr>
              <a:t>Journal of African American Studies, 20</a:t>
            </a:r>
            <a:r>
              <a:rPr lang="en-GB" sz="1800" dirty="0">
                <a:ea typeface="+mn-lt"/>
                <a:cs typeface="+mn-lt"/>
              </a:rPr>
              <a:t>, 152-163. </a:t>
            </a:r>
            <a:r>
              <a:rPr lang="en-GB" sz="1800" dirty="0">
                <a:ea typeface="+mn-lt"/>
                <a:cs typeface="+mn-lt"/>
                <a:hlinkClick r:id="rId24"/>
              </a:rPr>
              <a:t>https://doi.org/10.1007/s12111-016-9325-5</a:t>
            </a:r>
            <a:endParaRPr lang="en-GB" sz="1800" dirty="0">
              <a:ea typeface="+mn-lt"/>
              <a:cs typeface="+mn-lt"/>
            </a:endParaRPr>
          </a:p>
          <a:p>
            <a:pPr>
              <a:lnSpc>
                <a:spcPct val="120000"/>
              </a:lnSpc>
            </a:pPr>
            <a:r>
              <a:rPr lang="en-GB" sz="1800" dirty="0">
                <a:ea typeface="+mn-lt"/>
                <a:cs typeface="+mn-lt"/>
              </a:rPr>
              <a:t>Morgan, D. (1996). Focus Groups. </a:t>
            </a:r>
            <a:r>
              <a:rPr lang="en-GB" sz="1800" i="1" dirty="0">
                <a:ea typeface="+mn-lt"/>
                <a:cs typeface="+mn-lt"/>
              </a:rPr>
              <a:t>Annual Review of Sociology, 22</a:t>
            </a:r>
            <a:r>
              <a:rPr lang="en-GB" sz="1800" dirty="0">
                <a:ea typeface="+mn-lt"/>
                <a:cs typeface="+mn-lt"/>
              </a:rPr>
              <a:t>, 129-152. </a:t>
            </a:r>
            <a:r>
              <a:rPr lang="en-GB" sz="1800" dirty="0">
                <a:ea typeface="+mn-lt"/>
                <a:cs typeface="+mn-lt"/>
                <a:hlinkClick r:id="rId25"/>
              </a:rPr>
              <a:t>https://doi.org/10.1146/annurev.soc.22.1.129</a:t>
            </a:r>
            <a:endParaRPr lang="en-GB" sz="1800" dirty="0">
              <a:solidFill>
                <a:srgbClr val="000000"/>
              </a:solidFill>
              <a:ea typeface="+mn-lt"/>
              <a:cs typeface="+mn-lt"/>
            </a:endParaRPr>
          </a:p>
          <a:p>
            <a:pPr>
              <a:lnSpc>
                <a:spcPct val="120000"/>
              </a:lnSpc>
            </a:pPr>
            <a:r>
              <a:rPr lang="en-GB" sz="1800" dirty="0">
                <a:ea typeface="+mn-lt"/>
                <a:cs typeface="+mn-lt"/>
              </a:rPr>
              <a:t>Robinson, B. &amp; Schmitz, R. (2021). Beyond resilience: Resistance in the lives of LGBTQ youth. </a:t>
            </a:r>
            <a:r>
              <a:rPr lang="en-GB" sz="1800" i="1" dirty="0">
                <a:ea typeface="+mn-lt"/>
                <a:cs typeface="+mn-lt"/>
              </a:rPr>
              <a:t>Sociology Compass, 15</a:t>
            </a:r>
            <a:r>
              <a:rPr lang="en-GB" sz="1800" dirty="0">
                <a:ea typeface="+mn-lt"/>
                <a:cs typeface="+mn-lt"/>
              </a:rPr>
              <a:t>(12). </a:t>
            </a:r>
            <a:r>
              <a:rPr lang="en-GB" sz="1800" dirty="0">
                <a:ea typeface="+mn-lt"/>
                <a:cs typeface="+mn-lt"/>
                <a:hlinkClick r:id="rId26"/>
              </a:rPr>
              <a:t>https://doi.org/10.1111/soc4.12947</a:t>
            </a:r>
            <a:endParaRPr lang="en-GB" sz="1800" dirty="0">
              <a:ea typeface="+mn-lt"/>
              <a:cs typeface="+mn-lt"/>
            </a:endParaRPr>
          </a:p>
          <a:p>
            <a:pPr>
              <a:lnSpc>
                <a:spcPct val="120000"/>
              </a:lnSpc>
            </a:pPr>
            <a:r>
              <a:rPr lang="en-GB" sz="1800" dirty="0">
                <a:ea typeface="+mn-lt"/>
                <a:cs typeface="+mn-lt"/>
              </a:rPr>
              <a:t>Rossman, K., Salamanca, P., Macapagal, K. (2017). A Qualitative Study Examining Young Adults’ Experiences of Disclosure and Nondisclosure of LGBTQ Identity to Health Care Providers. </a:t>
            </a:r>
            <a:r>
              <a:rPr lang="en-GB" sz="1800" i="1" dirty="0">
                <a:ea typeface="+mn-lt"/>
                <a:cs typeface="+mn-lt"/>
              </a:rPr>
              <a:t>Journal of Homosexuality, 64</a:t>
            </a:r>
            <a:r>
              <a:rPr lang="en-GB" sz="1800" dirty="0">
                <a:ea typeface="+mn-lt"/>
                <a:cs typeface="+mn-lt"/>
              </a:rPr>
              <a:t>(10), 1390-1410. </a:t>
            </a:r>
            <a:r>
              <a:rPr lang="en-GB" sz="1800" dirty="0">
                <a:ea typeface="+mn-lt"/>
                <a:cs typeface="+mn-lt"/>
                <a:hlinkClick r:id="rId27"/>
              </a:rPr>
              <a:t>https://doi.org/10.1080/00918369.2017.1321379</a:t>
            </a:r>
            <a:endParaRPr lang="en-GB" sz="1800" dirty="0">
              <a:ea typeface="+mn-lt"/>
              <a:cs typeface="+mn-lt"/>
            </a:endParaRPr>
          </a:p>
          <a:p>
            <a:pPr>
              <a:lnSpc>
                <a:spcPct val="120000"/>
              </a:lnSpc>
            </a:pPr>
            <a:r>
              <a:rPr lang="en-GB" sz="1800" dirty="0">
                <a:ea typeface="+mn-lt"/>
                <a:cs typeface="+mn-lt"/>
              </a:rPr>
              <a:t>Rudolph, C., Lundin, A., </a:t>
            </a:r>
            <a:r>
              <a:rPr lang="en-GB" sz="1800" err="1">
                <a:ea typeface="+mn-lt"/>
                <a:cs typeface="+mn-lt"/>
              </a:rPr>
              <a:t>Åhs</a:t>
            </a:r>
            <a:r>
              <a:rPr lang="en-GB" sz="1800" dirty="0">
                <a:ea typeface="+mn-lt"/>
                <a:cs typeface="+mn-lt"/>
              </a:rPr>
              <a:t>, J., Dalman, C., </a:t>
            </a:r>
            <a:r>
              <a:rPr lang="en-GB" sz="1800" err="1">
                <a:ea typeface="+mn-lt"/>
                <a:cs typeface="+mn-lt"/>
              </a:rPr>
              <a:t>Kosidou</a:t>
            </a:r>
            <a:r>
              <a:rPr lang="en-GB" sz="1800" dirty="0">
                <a:ea typeface="+mn-lt"/>
                <a:cs typeface="+mn-lt"/>
              </a:rPr>
              <a:t>, K. (2017). Brief Report: Sexual Orientation in Individuals with Autistic Traits: Population Based Study of 47,000 Adults in Stockholm County. </a:t>
            </a:r>
            <a:r>
              <a:rPr lang="en-GB" sz="1800" i="1" dirty="0">
                <a:ea typeface="+mn-lt"/>
                <a:cs typeface="+mn-lt"/>
              </a:rPr>
              <a:t>Journal of Autism and Developmental Disorders, 48</a:t>
            </a:r>
            <a:r>
              <a:rPr lang="en-GB" sz="1800" dirty="0">
                <a:ea typeface="+mn-lt"/>
                <a:cs typeface="+mn-lt"/>
              </a:rPr>
              <a:t>, 619-624. </a:t>
            </a:r>
            <a:r>
              <a:rPr lang="en-GB" sz="1800" dirty="0">
                <a:ea typeface="+mn-lt"/>
                <a:cs typeface="+mn-lt"/>
                <a:hlinkClick r:id="rId28"/>
              </a:rPr>
              <a:t>https://doi.org/10.1007/s10803-017-3369-9</a:t>
            </a:r>
            <a:endParaRPr lang="en-GB" sz="1800" dirty="0">
              <a:solidFill>
                <a:srgbClr val="000000"/>
              </a:solidFill>
              <a:ea typeface="+mn-lt"/>
              <a:cs typeface="+mn-lt"/>
            </a:endParaRPr>
          </a:p>
          <a:p>
            <a:pPr>
              <a:lnSpc>
                <a:spcPct val="120000"/>
              </a:lnSpc>
            </a:pPr>
            <a:r>
              <a:rPr lang="en-GB" sz="1800" dirty="0">
                <a:ea typeface="+mn-lt"/>
                <a:cs typeface="+mn-lt"/>
              </a:rPr>
              <a:t>Ryan, C., Russell, S., Huebner, D., Diaz, R., Sanchez, J. (2010). Family Acceptance in Adolescence and the Health of LGBT Young Adults. </a:t>
            </a:r>
            <a:r>
              <a:rPr lang="en-GB" sz="1800" i="1" dirty="0">
                <a:ea typeface="+mn-lt"/>
                <a:cs typeface="+mn-lt"/>
              </a:rPr>
              <a:t>Journal of Child and Adolescent Psychiatric Nursing, 23</a:t>
            </a:r>
            <a:r>
              <a:rPr lang="en-GB" sz="1800" dirty="0">
                <a:ea typeface="+mn-lt"/>
                <a:cs typeface="+mn-lt"/>
              </a:rPr>
              <a:t>(4), 205-213. </a:t>
            </a:r>
            <a:r>
              <a:rPr lang="en-GB" sz="1800" dirty="0">
                <a:ea typeface="+mn-lt"/>
                <a:cs typeface="+mn-lt"/>
                <a:hlinkClick r:id="rId29"/>
              </a:rPr>
              <a:t>https://doi.org/10.1111/j.1744-6171.2010.00246.x</a:t>
            </a:r>
            <a:endParaRPr lang="en-GB" sz="1800" dirty="0">
              <a:ea typeface="+mn-lt"/>
              <a:cs typeface="+mn-lt"/>
            </a:endParaRPr>
          </a:p>
          <a:p>
            <a:pPr>
              <a:lnSpc>
                <a:spcPct val="120000"/>
              </a:lnSpc>
            </a:pPr>
            <a:r>
              <a:rPr lang="en-GB" sz="1800" dirty="0">
                <a:ea typeface="+mn-lt"/>
                <a:cs typeface="+mn-lt"/>
              </a:rPr>
              <a:t>Schmitz, R. &amp; Tyler, K. (2019). ‘Life has actually become more clear’: An examination of resilience among LGBTQ young adults. </a:t>
            </a:r>
            <a:r>
              <a:rPr lang="en-GB" sz="1800" i="1" dirty="0">
                <a:ea typeface="+mn-lt"/>
                <a:cs typeface="+mn-lt"/>
              </a:rPr>
              <a:t>Sexualities, 22</a:t>
            </a:r>
            <a:r>
              <a:rPr lang="en-GB" sz="1800" dirty="0">
                <a:ea typeface="+mn-lt"/>
                <a:cs typeface="+mn-lt"/>
              </a:rPr>
              <a:t>(4), 710-733. </a:t>
            </a:r>
            <a:r>
              <a:rPr lang="en-GB" sz="1800" dirty="0">
                <a:ea typeface="+mn-lt"/>
                <a:cs typeface="+mn-lt"/>
                <a:hlinkClick r:id="rId30"/>
              </a:rPr>
              <a:t>https://doi.org/10.1177/1363460718770451</a:t>
            </a:r>
            <a:endParaRPr lang="en-GB" sz="1800" dirty="0">
              <a:ea typeface="+mn-lt"/>
              <a:cs typeface="+mn-lt"/>
            </a:endParaRPr>
          </a:p>
          <a:p>
            <a:pPr>
              <a:lnSpc>
                <a:spcPct val="120000"/>
              </a:lnSpc>
            </a:pPr>
            <a:r>
              <a:rPr lang="en-GB" sz="1800" dirty="0">
                <a:ea typeface="+mn-lt"/>
                <a:cs typeface="+mn-lt"/>
              </a:rPr>
              <a:t>Truong, N., </a:t>
            </a:r>
            <a:r>
              <a:rPr lang="en-GB" sz="1800" err="1">
                <a:ea typeface="+mn-lt"/>
                <a:cs typeface="+mn-lt"/>
              </a:rPr>
              <a:t>Zongrone</a:t>
            </a:r>
            <a:r>
              <a:rPr lang="en-GB" sz="1800" dirty="0">
                <a:ea typeface="+mn-lt"/>
                <a:cs typeface="+mn-lt"/>
              </a:rPr>
              <a:t>, A., </a:t>
            </a:r>
            <a:r>
              <a:rPr lang="en-GB" sz="1800" err="1">
                <a:ea typeface="+mn-lt"/>
                <a:cs typeface="+mn-lt"/>
              </a:rPr>
              <a:t>Kosciw</a:t>
            </a:r>
            <a:r>
              <a:rPr lang="en-GB" sz="1800" dirty="0">
                <a:ea typeface="+mn-lt"/>
                <a:cs typeface="+mn-lt"/>
              </a:rPr>
              <a:t>, J. (2020). </a:t>
            </a:r>
            <a:r>
              <a:rPr lang="en-GB" sz="1800" i="1" dirty="0">
                <a:ea typeface="+mn-lt"/>
                <a:cs typeface="+mn-lt"/>
              </a:rPr>
              <a:t>Erasure and Resilience: The Experiences of LGBTQ Students of </a:t>
            </a:r>
            <a:r>
              <a:rPr lang="en-GB" sz="1800" i="1" err="1">
                <a:ea typeface="+mn-lt"/>
                <a:cs typeface="+mn-lt"/>
              </a:rPr>
              <a:t>Color</a:t>
            </a:r>
            <a:r>
              <a:rPr lang="en-GB" sz="1800" i="1" dirty="0">
                <a:ea typeface="+mn-lt"/>
                <a:cs typeface="+mn-lt"/>
              </a:rPr>
              <a:t>. Black LGBTQ Youth in U.S. Schools.</a:t>
            </a:r>
            <a:r>
              <a:rPr lang="en-GB" sz="1800" dirty="0">
                <a:ea typeface="+mn-lt"/>
                <a:cs typeface="+mn-lt"/>
              </a:rPr>
              <a:t> Gay, Lesbian and Straight Education Network. </a:t>
            </a:r>
            <a:r>
              <a:rPr lang="en-GB" sz="1800" dirty="0">
                <a:ea typeface="+mn-lt"/>
                <a:cs typeface="+mn-lt"/>
                <a:hlinkClick r:id="rId31"/>
              </a:rPr>
              <a:t>https://eric.ed.gov/?id=ED603847</a:t>
            </a:r>
            <a:endParaRPr lang="en-GB" sz="1800" dirty="0">
              <a:ea typeface="+mn-lt"/>
              <a:cs typeface="+mn-lt"/>
            </a:endParaRPr>
          </a:p>
          <a:p>
            <a:pPr>
              <a:lnSpc>
                <a:spcPct val="120000"/>
              </a:lnSpc>
            </a:pPr>
            <a:r>
              <a:rPr lang="en-GB" sz="1800" dirty="0">
                <a:ea typeface="+mn-lt"/>
                <a:cs typeface="+mn-lt"/>
              </a:rPr>
              <a:t>Waite, R. (2007). Women and attention deficit disorders: A great burden overlooked. </a:t>
            </a:r>
            <a:r>
              <a:rPr lang="en-GB" sz="1800" i="1" dirty="0">
                <a:ea typeface="+mn-lt"/>
                <a:cs typeface="+mn-lt"/>
              </a:rPr>
              <a:t>Journal of the American Academy of Nurse Practitioners, 19</a:t>
            </a:r>
            <a:r>
              <a:rPr lang="en-GB" sz="1800" dirty="0">
                <a:ea typeface="+mn-lt"/>
                <a:cs typeface="+mn-lt"/>
              </a:rPr>
              <a:t>(3), 116-125. </a:t>
            </a:r>
            <a:r>
              <a:rPr lang="en-GB" sz="1800" dirty="0">
                <a:ea typeface="+mn-lt"/>
                <a:cs typeface="+mn-lt"/>
                <a:hlinkClick r:id="rId32"/>
              </a:rPr>
              <a:t>https://doi.org/10.1111/j.1745-7599.2006.00203.x</a:t>
            </a:r>
          </a:p>
        </p:txBody>
      </p:sp>
    </p:spTree>
    <p:extLst>
      <p:ext uri="{BB962C8B-B14F-4D97-AF65-F5344CB8AC3E}">
        <p14:creationId xmlns:p14="http://schemas.microsoft.com/office/powerpoint/2010/main" val="1675008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77983-4255-606E-2241-C36B5ED18019}"/>
              </a:ext>
            </a:extLst>
          </p:cNvPr>
          <p:cNvSpPr>
            <a:spLocks noGrp="1"/>
          </p:cNvSpPr>
          <p:nvPr>
            <p:ph type="title"/>
          </p:nvPr>
        </p:nvSpPr>
        <p:spPr>
          <a:xfrm>
            <a:off x="3049209" y="182434"/>
            <a:ext cx="5754696" cy="1837349"/>
          </a:xfrm>
        </p:spPr>
        <p:txBody>
          <a:bodyPr>
            <a:normAutofit/>
          </a:bodyPr>
          <a:lstStyle/>
          <a:p>
            <a:pPr algn="ctr"/>
            <a:r>
              <a:rPr lang="en-GB" sz="2800" dirty="0">
                <a:solidFill>
                  <a:schemeClr val="tx2"/>
                </a:solidFill>
                <a:cs typeface="Calibri Light"/>
              </a:rPr>
              <a:t>Why this topic?</a:t>
            </a:r>
            <a:endParaRPr lang="en-US" dirty="0">
              <a:solidFill>
                <a:schemeClr val="tx2"/>
              </a:solidFill>
              <a:cs typeface="Calibri Light" panose="020F0302020204030204"/>
            </a:endParaRP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AF1B77B-D776-9F93-6BF7-B936E5D3FFC1}"/>
              </a:ext>
            </a:extLst>
          </p:cNvPr>
          <p:cNvSpPr>
            <a:spLocks noGrp="1"/>
          </p:cNvSpPr>
          <p:nvPr>
            <p:ph idx="1"/>
          </p:nvPr>
        </p:nvSpPr>
        <p:spPr>
          <a:xfrm>
            <a:off x="3058927" y="2102397"/>
            <a:ext cx="5722491" cy="4397590"/>
          </a:xfrm>
        </p:spPr>
        <p:txBody>
          <a:bodyPr anchor="t">
            <a:normAutofit/>
          </a:bodyPr>
          <a:lstStyle/>
          <a:p>
            <a:pPr>
              <a:lnSpc>
                <a:spcPct val="100000"/>
              </a:lnSpc>
            </a:pPr>
            <a:r>
              <a:rPr lang="en-GB" sz="2000" dirty="0">
                <a:solidFill>
                  <a:schemeClr val="tx2"/>
                </a:solidFill>
                <a:cs typeface="Calibri"/>
              </a:rPr>
              <a:t>An intersection of identity that I myself belong to</a:t>
            </a:r>
            <a:endParaRPr lang="en-US">
              <a:solidFill>
                <a:schemeClr val="tx2"/>
              </a:solidFill>
              <a:cs typeface="Calibri" panose="020F0502020204030204"/>
            </a:endParaRPr>
          </a:p>
          <a:p>
            <a:pPr>
              <a:lnSpc>
                <a:spcPct val="100000"/>
              </a:lnSpc>
            </a:pPr>
            <a:r>
              <a:rPr lang="en-GB" sz="2000" dirty="0">
                <a:solidFill>
                  <a:schemeClr val="tx2"/>
                </a:solidFill>
                <a:cs typeface="Calibri"/>
              </a:rPr>
              <a:t>There is very little pre-existing research covering this specific intersection</a:t>
            </a:r>
          </a:p>
          <a:p>
            <a:pPr>
              <a:lnSpc>
                <a:spcPct val="100000"/>
              </a:lnSpc>
            </a:pPr>
            <a:r>
              <a:rPr lang="en-GB" sz="2000" dirty="0">
                <a:solidFill>
                  <a:schemeClr val="tx2"/>
                </a:solidFill>
                <a:cs typeface="Calibri"/>
              </a:rPr>
              <a:t>What can we do to improve the current situation?</a:t>
            </a: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0801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77983-4255-606E-2241-C36B5ED18019}"/>
              </a:ext>
            </a:extLst>
          </p:cNvPr>
          <p:cNvSpPr>
            <a:spLocks noGrp="1"/>
          </p:cNvSpPr>
          <p:nvPr>
            <p:ph type="title"/>
          </p:nvPr>
        </p:nvSpPr>
        <p:spPr>
          <a:xfrm>
            <a:off x="3032840" y="204680"/>
            <a:ext cx="5754696" cy="1837349"/>
          </a:xfrm>
        </p:spPr>
        <p:txBody>
          <a:bodyPr>
            <a:normAutofit/>
          </a:bodyPr>
          <a:lstStyle/>
          <a:p>
            <a:pPr algn="ctr"/>
            <a:r>
              <a:rPr lang="en-GB" sz="2800" dirty="0">
                <a:solidFill>
                  <a:schemeClr val="tx2"/>
                </a:solidFill>
                <a:cs typeface="Calibri Light"/>
              </a:rPr>
              <a:t>Background:</a:t>
            </a:r>
            <a:br>
              <a:rPr lang="en-GB" sz="2800" dirty="0">
                <a:ea typeface="Calibri Light"/>
                <a:cs typeface="Calibri Light"/>
              </a:rPr>
            </a:br>
            <a:r>
              <a:rPr lang="en-GB" sz="2800" dirty="0">
                <a:solidFill>
                  <a:schemeClr val="tx2"/>
                </a:solidFill>
                <a:cs typeface="Calibri Light"/>
              </a:rPr>
              <a:t>ADHD Assessment; Neurodivergence &amp; LGBTQ+ identity</a:t>
            </a: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AF1B77B-D776-9F93-6BF7-B936E5D3FFC1}"/>
              </a:ext>
            </a:extLst>
          </p:cNvPr>
          <p:cNvSpPr>
            <a:spLocks noGrp="1"/>
          </p:cNvSpPr>
          <p:nvPr>
            <p:ph idx="1"/>
          </p:nvPr>
        </p:nvSpPr>
        <p:spPr>
          <a:xfrm>
            <a:off x="3046033" y="2333233"/>
            <a:ext cx="5728848" cy="4033239"/>
          </a:xfrm>
        </p:spPr>
        <p:txBody>
          <a:bodyPr anchor="t">
            <a:normAutofit/>
          </a:bodyPr>
          <a:lstStyle/>
          <a:p>
            <a:r>
              <a:rPr lang="en-GB" sz="1800" dirty="0">
                <a:solidFill>
                  <a:schemeClr val="tx2"/>
                </a:solidFill>
                <a:cs typeface="Calibri"/>
              </a:rPr>
              <a:t>Changes in definition of ADHD/ADD (Epstein &amp; Loren, 2013; Low, 2022)</a:t>
            </a:r>
          </a:p>
          <a:p>
            <a:r>
              <a:rPr lang="en-GB" sz="1800" dirty="0">
                <a:solidFill>
                  <a:schemeClr val="tx2"/>
                </a:solidFill>
                <a:cs typeface="Calibri"/>
              </a:rPr>
              <a:t>Misconceptions about ADHD in adulthood (</a:t>
            </a:r>
            <a:r>
              <a:rPr lang="en-GB" sz="1800" err="1">
                <a:solidFill>
                  <a:schemeClr val="tx2"/>
                </a:solidFill>
                <a:cs typeface="Calibri"/>
              </a:rPr>
              <a:t>Feifel</a:t>
            </a:r>
            <a:r>
              <a:rPr lang="en-GB" sz="1800" dirty="0">
                <a:solidFill>
                  <a:schemeClr val="tx2"/>
                </a:solidFill>
                <a:cs typeface="Calibri"/>
              </a:rPr>
              <a:t> &amp; MacDonald, 2008; Faraone </a:t>
            </a:r>
            <a:r>
              <a:rPr lang="en-GB" sz="1800" i="1" dirty="0">
                <a:solidFill>
                  <a:schemeClr val="tx2"/>
                </a:solidFill>
                <a:cs typeface="Calibri"/>
              </a:rPr>
              <a:t>et al</a:t>
            </a:r>
            <a:r>
              <a:rPr lang="en-GB" sz="1800" dirty="0">
                <a:solidFill>
                  <a:schemeClr val="tx2"/>
                </a:solidFill>
                <a:cs typeface="Calibri"/>
              </a:rPr>
              <a:t>., 2000; Waite, 2007; </a:t>
            </a:r>
            <a:r>
              <a:rPr lang="en-GB" sz="1800" err="1">
                <a:solidFill>
                  <a:schemeClr val="tx2"/>
                </a:solidFill>
                <a:cs typeface="Calibri"/>
              </a:rPr>
              <a:t>Kooij</a:t>
            </a:r>
            <a:r>
              <a:rPr lang="en-GB" sz="1800" dirty="0">
                <a:solidFill>
                  <a:schemeClr val="tx2"/>
                </a:solidFill>
                <a:cs typeface="Calibri"/>
              </a:rPr>
              <a:t> </a:t>
            </a:r>
            <a:r>
              <a:rPr lang="en-GB" sz="1800" i="1" dirty="0">
                <a:solidFill>
                  <a:schemeClr val="tx2"/>
                </a:solidFill>
                <a:cs typeface="Calibri"/>
              </a:rPr>
              <a:t>et al</a:t>
            </a:r>
            <a:r>
              <a:rPr lang="en-GB" sz="1800" dirty="0">
                <a:solidFill>
                  <a:schemeClr val="tx2"/>
                </a:solidFill>
                <a:cs typeface="Calibri"/>
              </a:rPr>
              <a:t>., 2010)</a:t>
            </a:r>
          </a:p>
          <a:p>
            <a:r>
              <a:rPr lang="en-GB" sz="1800" dirty="0">
                <a:solidFill>
                  <a:schemeClr val="tx2"/>
                </a:solidFill>
                <a:cs typeface="Calibri"/>
              </a:rPr>
              <a:t>Gender biases (</a:t>
            </a:r>
            <a:r>
              <a:rPr lang="en-GB" sz="1800" err="1">
                <a:solidFill>
                  <a:schemeClr val="tx2"/>
                </a:solidFill>
                <a:cs typeface="Calibri"/>
              </a:rPr>
              <a:t>Kooij</a:t>
            </a:r>
            <a:r>
              <a:rPr lang="en-GB" sz="1800" dirty="0">
                <a:solidFill>
                  <a:schemeClr val="tx2"/>
                </a:solidFill>
                <a:cs typeface="Calibri"/>
              </a:rPr>
              <a:t> </a:t>
            </a:r>
            <a:r>
              <a:rPr lang="en-GB" sz="1800" i="1" dirty="0">
                <a:solidFill>
                  <a:schemeClr val="tx2"/>
                </a:solidFill>
                <a:cs typeface="Calibri"/>
              </a:rPr>
              <a:t>et al.</a:t>
            </a:r>
            <a:r>
              <a:rPr lang="en-GB" sz="1800" dirty="0">
                <a:solidFill>
                  <a:schemeClr val="tx2"/>
                </a:solidFill>
                <a:cs typeface="Calibri"/>
              </a:rPr>
              <a:t>, 2010; Gaub &amp; Carlson, 1997; Dawson </a:t>
            </a:r>
            <a:r>
              <a:rPr lang="en-GB" sz="1800" i="1" dirty="0">
                <a:solidFill>
                  <a:schemeClr val="tx2"/>
                </a:solidFill>
                <a:cs typeface="Calibri"/>
              </a:rPr>
              <a:t>et al.</a:t>
            </a:r>
            <a:r>
              <a:rPr lang="en-GB" sz="1800" dirty="0">
                <a:solidFill>
                  <a:schemeClr val="tx2"/>
                </a:solidFill>
                <a:cs typeface="Calibri"/>
              </a:rPr>
              <a:t>, 2017)</a:t>
            </a:r>
          </a:p>
          <a:p>
            <a:r>
              <a:rPr lang="en-GB" sz="1800" dirty="0">
                <a:solidFill>
                  <a:schemeClr val="tx2"/>
                </a:solidFill>
                <a:cs typeface="Calibri"/>
              </a:rPr>
              <a:t>LGBTQ+ people at higher risk with mental health </a:t>
            </a:r>
            <a:r>
              <a:rPr lang="en-GB" sz="1800" dirty="0">
                <a:solidFill>
                  <a:schemeClr val="tx2"/>
                </a:solidFill>
                <a:ea typeface="+mn-lt"/>
                <a:cs typeface="+mn-lt"/>
              </a:rPr>
              <a:t>(</a:t>
            </a:r>
            <a:r>
              <a:rPr lang="en-GB" sz="1800" err="1">
                <a:solidFill>
                  <a:schemeClr val="tx2"/>
                </a:solidFill>
                <a:ea typeface="+mn-lt"/>
                <a:cs typeface="+mn-lt"/>
              </a:rPr>
              <a:t>Bränström</a:t>
            </a:r>
            <a:r>
              <a:rPr lang="en-GB" sz="1800" dirty="0">
                <a:solidFill>
                  <a:schemeClr val="tx2"/>
                </a:solidFill>
                <a:ea typeface="+mn-lt"/>
                <a:cs typeface="+mn-lt"/>
              </a:rPr>
              <a:t>, 2017; Frisell </a:t>
            </a:r>
            <a:r>
              <a:rPr lang="en-GB" sz="1800" i="1" dirty="0">
                <a:solidFill>
                  <a:schemeClr val="tx2"/>
                </a:solidFill>
                <a:ea typeface="+mn-lt"/>
                <a:cs typeface="+mn-lt"/>
              </a:rPr>
              <a:t>et al.</a:t>
            </a:r>
            <a:r>
              <a:rPr lang="en-GB" sz="1800" dirty="0">
                <a:solidFill>
                  <a:schemeClr val="tx2"/>
                </a:solidFill>
                <a:ea typeface="+mn-lt"/>
                <a:cs typeface="+mn-lt"/>
              </a:rPr>
              <a:t>, 2010)</a:t>
            </a:r>
          </a:p>
          <a:p>
            <a:r>
              <a:rPr lang="en-GB" sz="1800" dirty="0">
                <a:solidFill>
                  <a:schemeClr val="tx2"/>
                </a:solidFill>
                <a:cs typeface="Calibri"/>
              </a:rPr>
              <a:t>Correlation between LGBTQ+ identity and neurodivergence </a:t>
            </a:r>
            <a:r>
              <a:rPr lang="en-GB" sz="1800" dirty="0">
                <a:solidFill>
                  <a:schemeClr val="tx2"/>
                </a:solidFill>
                <a:ea typeface="+mn-lt"/>
                <a:cs typeface="+mn-lt"/>
              </a:rPr>
              <a:t>(George &amp; Stokes, 2021; Dewinter </a:t>
            </a:r>
            <a:r>
              <a:rPr lang="en-GB" sz="1800" i="1" dirty="0">
                <a:solidFill>
                  <a:schemeClr val="tx2"/>
                </a:solidFill>
                <a:ea typeface="+mn-lt"/>
                <a:cs typeface="+mn-lt"/>
              </a:rPr>
              <a:t>et al</a:t>
            </a:r>
            <a:r>
              <a:rPr lang="en-GB" sz="1800" dirty="0">
                <a:solidFill>
                  <a:schemeClr val="tx2"/>
                </a:solidFill>
                <a:ea typeface="+mn-lt"/>
                <a:cs typeface="+mn-lt"/>
              </a:rPr>
              <a:t>., 2017; Rudolph </a:t>
            </a:r>
            <a:r>
              <a:rPr lang="en-GB" sz="1800" i="1" dirty="0">
                <a:solidFill>
                  <a:schemeClr val="tx2"/>
                </a:solidFill>
                <a:ea typeface="+mn-lt"/>
                <a:cs typeface="+mn-lt"/>
              </a:rPr>
              <a:t>et al</a:t>
            </a:r>
            <a:r>
              <a:rPr lang="en-GB" sz="1800" dirty="0">
                <a:solidFill>
                  <a:schemeClr val="tx2"/>
                </a:solidFill>
                <a:ea typeface="+mn-lt"/>
                <a:cs typeface="+mn-lt"/>
              </a:rPr>
              <a:t>., 2017)</a:t>
            </a:r>
          </a:p>
          <a:p>
            <a:r>
              <a:rPr lang="en-GB" sz="1800" dirty="0">
                <a:solidFill>
                  <a:schemeClr val="tx2"/>
                </a:solidFill>
                <a:ea typeface="+mn-lt"/>
                <a:cs typeface="+mn-lt"/>
              </a:rPr>
              <a:t>More research needed</a:t>
            </a:r>
          </a:p>
          <a:p>
            <a:endParaRPr lang="en-GB" sz="2000" dirty="0">
              <a:solidFill>
                <a:schemeClr val="tx2"/>
              </a:solidFill>
              <a:ea typeface="+mn-lt"/>
              <a:cs typeface="+mn-lt"/>
            </a:endParaRP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37951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77983-4255-606E-2241-C36B5ED18019}"/>
              </a:ext>
            </a:extLst>
          </p:cNvPr>
          <p:cNvSpPr>
            <a:spLocks noGrp="1"/>
          </p:cNvSpPr>
          <p:nvPr>
            <p:ph type="title"/>
          </p:nvPr>
        </p:nvSpPr>
        <p:spPr>
          <a:xfrm>
            <a:off x="3027924" y="198606"/>
            <a:ext cx="5754696" cy="1837349"/>
          </a:xfrm>
        </p:spPr>
        <p:txBody>
          <a:bodyPr>
            <a:normAutofit/>
          </a:bodyPr>
          <a:lstStyle/>
          <a:p>
            <a:pPr algn="ctr"/>
            <a:r>
              <a:rPr lang="en-GB" sz="2800" dirty="0">
                <a:solidFill>
                  <a:schemeClr val="tx2"/>
                </a:solidFill>
                <a:ea typeface="Calibri Light"/>
                <a:cs typeface="Calibri Light"/>
              </a:rPr>
              <a:t>My study</a:t>
            </a:r>
            <a:endParaRPr lang="en-GB" sz="2800" dirty="0">
              <a:solidFill>
                <a:schemeClr val="tx2"/>
              </a:solidFill>
            </a:endParaRP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AF1B77B-D776-9F93-6BF7-B936E5D3FFC1}"/>
              </a:ext>
            </a:extLst>
          </p:cNvPr>
          <p:cNvSpPr>
            <a:spLocks noGrp="1"/>
          </p:cNvSpPr>
          <p:nvPr>
            <p:ph idx="1"/>
          </p:nvPr>
        </p:nvSpPr>
        <p:spPr>
          <a:xfrm>
            <a:off x="3050412" y="1963336"/>
            <a:ext cx="5709721" cy="4401552"/>
          </a:xfrm>
        </p:spPr>
        <p:txBody>
          <a:bodyPr vert="horz" lIns="91440" tIns="45720" rIns="91440" bIns="45720" rtlCol="0" anchor="t">
            <a:noAutofit/>
          </a:bodyPr>
          <a:lstStyle/>
          <a:p>
            <a:pPr>
              <a:lnSpc>
                <a:spcPct val="100000"/>
              </a:lnSpc>
            </a:pPr>
            <a:r>
              <a:rPr lang="en-GB" sz="1400" dirty="0">
                <a:solidFill>
                  <a:schemeClr val="tx2"/>
                </a:solidFill>
                <a:ea typeface="Calibri"/>
                <a:cs typeface="Calibri"/>
              </a:rPr>
              <a:t>Recruited through social media</a:t>
            </a:r>
            <a:endParaRPr lang="en-US"/>
          </a:p>
          <a:p>
            <a:pPr>
              <a:lnSpc>
                <a:spcPct val="100000"/>
              </a:lnSpc>
            </a:pPr>
            <a:r>
              <a:rPr lang="en-GB" sz="1400" dirty="0">
                <a:solidFill>
                  <a:schemeClr val="tx2"/>
                </a:solidFill>
                <a:ea typeface="Calibri"/>
                <a:cs typeface="Calibri"/>
              </a:rPr>
              <a:t>Open about researcher identity due to insider research benefits (</a:t>
            </a:r>
            <a:r>
              <a:rPr lang="en-GB" sz="1400" dirty="0" err="1">
                <a:solidFill>
                  <a:schemeClr val="tx2"/>
                </a:solidFill>
                <a:ea typeface="Calibri"/>
                <a:cs typeface="Calibri"/>
              </a:rPr>
              <a:t>Aburn</a:t>
            </a:r>
            <a:r>
              <a:rPr lang="en-GB" sz="1400" dirty="0">
                <a:solidFill>
                  <a:schemeClr val="tx2"/>
                </a:solidFill>
                <a:ea typeface="Calibri"/>
                <a:cs typeface="Calibri"/>
              </a:rPr>
              <a:t> </a:t>
            </a:r>
            <a:r>
              <a:rPr lang="en-GB" sz="1400" i="1" dirty="0">
                <a:solidFill>
                  <a:schemeClr val="tx2"/>
                </a:solidFill>
                <a:ea typeface="Calibri"/>
                <a:cs typeface="Calibri"/>
              </a:rPr>
              <a:t>et al.</a:t>
            </a:r>
            <a:r>
              <a:rPr lang="en-GB" sz="1400" dirty="0">
                <a:solidFill>
                  <a:schemeClr val="tx2"/>
                </a:solidFill>
                <a:ea typeface="Calibri"/>
                <a:cs typeface="Calibri"/>
              </a:rPr>
              <a:t>, 2021)</a:t>
            </a:r>
          </a:p>
          <a:p>
            <a:pPr>
              <a:lnSpc>
                <a:spcPct val="100000"/>
              </a:lnSpc>
            </a:pPr>
            <a:r>
              <a:rPr lang="en-GB" sz="1400" dirty="0">
                <a:solidFill>
                  <a:schemeClr val="tx2"/>
                </a:solidFill>
                <a:ea typeface="Calibri"/>
                <a:cs typeface="Calibri"/>
              </a:rPr>
              <a:t>Two focus group interviews, online (Zoom)</a:t>
            </a:r>
            <a:endParaRPr lang="en-US" sz="1400">
              <a:solidFill>
                <a:schemeClr val="tx2"/>
              </a:solidFill>
              <a:ea typeface="Calibri"/>
              <a:cs typeface="Calibri"/>
            </a:endParaRPr>
          </a:p>
          <a:p>
            <a:pPr>
              <a:lnSpc>
                <a:spcPct val="100000"/>
              </a:lnSpc>
            </a:pPr>
            <a:r>
              <a:rPr lang="en-GB" sz="1400" dirty="0">
                <a:solidFill>
                  <a:schemeClr val="tx2"/>
                </a:solidFill>
                <a:ea typeface="Calibri"/>
                <a:cs typeface="Calibri"/>
              </a:rPr>
              <a:t>Questions:</a:t>
            </a:r>
          </a:p>
          <a:p>
            <a:pPr lvl="1">
              <a:lnSpc>
                <a:spcPct val="100000"/>
              </a:lnSpc>
            </a:pPr>
            <a:r>
              <a:rPr lang="en-GB" sz="1400" dirty="0">
                <a:solidFill>
                  <a:schemeClr val="tx2"/>
                </a:solidFill>
                <a:ea typeface="Calibri"/>
                <a:cs typeface="Calibri"/>
              </a:rPr>
              <a:t>How would you describe your experience as an LGBTQ+ person going through the diagnostic process for ADHD?</a:t>
            </a:r>
          </a:p>
          <a:p>
            <a:pPr lvl="1">
              <a:lnSpc>
                <a:spcPct val="100000"/>
              </a:lnSpc>
            </a:pPr>
            <a:r>
              <a:rPr lang="en-GB" sz="1400" dirty="0">
                <a:solidFill>
                  <a:schemeClr val="tx2"/>
                </a:solidFill>
                <a:ea typeface="Calibri"/>
                <a:cs typeface="Calibri"/>
              </a:rPr>
              <a:t>How do you feel your LGBTQ+ identity had an impact on how you were assessed, and why you were refused a diagnosis if refused?</a:t>
            </a:r>
          </a:p>
          <a:p>
            <a:pPr lvl="1">
              <a:lnSpc>
                <a:spcPct val="100000"/>
              </a:lnSpc>
            </a:pPr>
            <a:r>
              <a:rPr lang="en-GB" sz="1400" dirty="0">
                <a:solidFill>
                  <a:schemeClr val="tx2"/>
                </a:solidFill>
                <a:ea typeface="Calibri"/>
                <a:cs typeface="Calibri"/>
              </a:rPr>
              <a:t>How has your diagnosis impacted your understanding of your LGBTQ+ identity?</a:t>
            </a: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3073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77983-4255-606E-2241-C36B5ED18019}"/>
              </a:ext>
            </a:extLst>
          </p:cNvPr>
          <p:cNvSpPr>
            <a:spLocks noGrp="1"/>
          </p:cNvSpPr>
          <p:nvPr>
            <p:ph type="title"/>
          </p:nvPr>
        </p:nvSpPr>
        <p:spPr>
          <a:xfrm>
            <a:off x="3027924" y="400054"/>
            <a:ext cx="5754696" cy="1837349"/>
          </a:xfrm>
        </p:spPr>
        <p:txBody>
          <a:bodyPr>
            <a:normAutofit/>
          </a:bodyPr>
          <a:lstStyle/>
          <a:p>
            <a:pPr algn="ctr"/>
            <a:r>
              <a:rPr lang="en-GB" sz="2800" dirty="0">
                <a:solidFill>
                  <a:schemeClr val="tx2"/>
                </a:solidFill>
                <a:ea typeface="Calibri Light"/>
                <a:cs typeface="Calibri Light"/>
              </a:rPr>
              <a:t>Analysis</a:t>
            </a:r>
            <a:endParaRPr lang="en-GB" sz="2800" dirty="0">
              <a:solidFill>
                <a:schemeClr val="tx2"/>
              </a:solidFill>
            </a:endParaRP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AF1B77B-D776-9F93-6BF7-B936E5D3FFC1}"/>
              </a:ext>
            </a:extLst>
          </p:cNvPr>
          <p:cNvSpPr>
            <a:spLocks noGrp="1"/>
          </p:cNvSpPr>
          <p:nvPr>
            <p:ph idx="1"/>
          </p:nvPr>
        </p:nvSpPr>
        <p:spPr>
          <a:xfrm>
            <a:off x="3050412" y="2156026"/>
            <a:ext cx="5709721" cy="3841001"/>
          </a:xfrm>
        </p:spPr>
        <p:txBody>
          <a:bodyPr anchor="t">
            <a:normAutofit/>
          </a:bodyPr>
          <a:lstStyle/>
          <a:p>
            <a:r>
              <a:rPr lang="en-GB" sz="1800" dirty="0">
                <a:solidFill>
                  <a:schemeClr val="tx2"/>
                </a:solidFill>
                <a:ea typeface="+mn-lt"/>
                <a:cs typeface="+mn-lt"/>
              </a:rPr>
              <a:t>Used thematic analysis as set out by Braun &amp; Clarke (2019; 2020)</a:t>
            </a:r>
            <a:endParaRPr lang="en-GB" sz="1800">
              <a:solidFill>
                <a:schemeClr val="tx2"/>
              </a:solidFill>
              <a:ea typeface="+mn-lt"/>
              <a:cs typeface="+mn-lt"/>
            </a:endParaRPr>
          </a:p>
          <a:p>
            <a:r>
              <a:rPr lang="en-GB" sz="1800" dirty="0">
                <a:solidFill>
                  <a:schemeClr val="tx2"/>
                </a:solidFill>
                <a:ea typeface="Calibri"/>
                <a:cs typeface="Calibri"/>
              </a:rPr>
              <a:t>Analysed 4 main themes:</a:t>
            </a:r>
          </a:p>
          <a:p>
            <a:pPr marL="800100" lvl="1" indent="-342900">
              <a:buAutoNum type="arabicPeriod"/>
            </a:pPr>
            <a:r>
              <a:rPr lang="en-GB" sz="1800" dirty="0">
                <a:solidFill>
                  <a:schemeClr val="tx2"/>
                </a:solidFill>
                <a:ea typeface="Calibri"/>
                <a:cs typeface="Calibri"/>
              </a:rPr>
              <a:t>Experiences with health/education services</a:t>
            </a:r>
          </a:p>
          <a:p>
            <a:pPr marL="800100" lvl="1" indent="-342900">
              <a:buAutoNum type="arabicPeriod"/>
            </a:pPr>
            <a:r>
              <a:rPr lang="en-GB" sz="1800" dirty="0">
                <a:solidFill>
                  <a:schemeClr val="tx2"/>
                </a:solidFill>
                <a:ea typeface="Calibri"/>
                <a:cs typeface="Calibri"/>
              </a:rPr>
              <a:t>Overlaps in experiences with LGBTQ+ identity and ADHD diagnosis</a:t>
            </a:r>
          </a:p>
          <a:p>
            <a:pPr marL="800100" lvl="1" indent="-342900">
              <a:buAutoNum type="arabicPeriod"/>
            </a:pPr>
            <a:r>
              <a:rPr lang="en-GB" sz="1800" dirty="0">
                <a:solidFill>
                  <a:schemeClr val="tx2"/>
                </a:solidFill>
                <a:ea typeface="Calibri"/>
                <a:cs typeface="Calibri"/>
              </a:rPr>
              <a:t>Effects of experiences on mental health and relationships</a:t>
            </a:r>
          </a:p>
          <a:p>
            <a:pPr marL="800100" lvl="1" indent="-342900">
              <a:buAutoNum type="arabicPeriod"/>
            </a:pPr>
            <a:r>
              <a:rPr lang="en-GB" sz="1800" dirty="0">
                <a:solidFill>
                  <a:schemeClr val="tx2"/>
                </a:solidFill>
                <a:ea typeface="Calibri"/>
                <a:cs typeface="Calibri"/>
              </a:rPr>
              <a:t>Journey in identity</a:t>
            </a:r>
          </a:p>
          <a:p>
            <a:r>
              <a:rPr lang="en-GB" sz="1800" dirty="0">
                <a:solidFill>
                  <a:schemeClr val="tx2"/>
                </a:solidFill>
                <a:ea typeface="Calibri"/>
                <a:cs typeface="Calibri"/>
              </a:rPr>
              <a:t>Deductive and semantic approaches taken</a:t>
            </a:r>
          </a:p>
          <a:p>
            <a:endParaRPr lang="en-GB" sz="2000" dirty="0">
              <a:solidFill>
                <a:schemeClr val="tx2"/>
              </a:solidFill>
              <a:ea typeface="Calibri"/>
              <a:cs typeface="Calibri"/>
            </a:endParaRP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2857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77983-4255-606E-2241-C36B5ED18019}"/>
              </a:ext>
            </a:extLst>
          </p:cNvPr>
          <p:cNvSpPr>
            <a:spLocks noGrp="1"/>
          </p:cNvSpPr>
          <p:nvPr>
            <p:ph type="title"/>
          </p:nvPr>
        </p:nvSpPr>
        <p:spPr>
          <a:xfrm>
            <a:off x="3027924" y="400054"/>
            <a:ext cx="5754696" cy="1837349"/>
          </a:xfrm>
        </p:spPr>
        <p:txBody>
          <a:bodyPr>
            <a:normAutofit/>
          </a:bodyPr>
          <a:lstStyle/>
          <a:p>
            <a:pPr algn="ctr"/>
            <a:r>
              <a:rPr lang="en-GB" sz="2800" dirty="0">
                <a:solidFill>
                  <a:schemeClr val="tx2"/>
                </a:solidFill>
                <a:ea typeface="Calibri Light"/>
                <a:cs typeface="Calibri Light"/>
              </a:rPr>
              <a:t>Theme 1: Experiences with health/education services</a:t>
            </a:r>
            <a:endParaRPr lang="en-GB" sz="2800">
              <a:solidFill>
                <a:schemeClr val="tx2"/>
              </a:solidFill>
              <a:cs typeface="Calibri Light"/>
            </a:endParaRP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AF1B77B-D776-9F93-6BF7-B936E5D3FFC1}"/>
              </a:ext>
            </a:extLst>
          </p:cNvPr>
          <p:cNvSpPr>
            <a:spLocks noGrp="1"/>
          </p:cNvSpPr>
          <p:nvPr>
            <p:ph idx="1"/>
          </p:nvPr>
        </p:nvSpPr>
        <p:spPr>
          <a:xfrm>
            <a:off x="3050412" y="2156026"/>
            <a:ext cx="5709721" cy="3841001"/>
          </a:xfrm>
        </p:spPr>
        <p:txBody>
          <a:bodyPr anchor="t">
            <a:normAutofit/>
          </a:bodyPr>
          <a:lstStyle/>
          <a:p>
            <a:endParaRPr lang="en-GB" sz="2000" dirty="0">
              <a:solidFill>
                <a:schemeClr val="tx2"/>
              </a:solidFill>
              <a:ea typeface="Calibri"/>
              <a:cs typeface="Calibri"/>
            </a:endParaRPr>
          </a:p>
          <a:p>
            <a:endParaRPr lang="en-GB" sz="2000" dirty="0">
              <a:solidFill>
                <a:schemeClr val="tx2"/>
              </a:solidFill>
              <a:ea typeface="Calibri"/>
              <a:cs typeface="Calibri"/>
            </a:endParaRP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ontent Placeholder 2">
            <a:extLst>
              <a:ext uri="{FF2B5EF4-FFF2-40B4-BE49-F238E27FC236}">
                <a16:creationId xmlns:a16="http://schemas.microsoft.com/office/drawing/2014/main" id="{6D75FD10-7A0D-6E57-9080-BE15471751E9}"/>
              </a:ext>
            </a:extLst>
          </p:cNvPr>
          <p:cNvSpPr txBox="1">
            <a:spLocks/>
          </p:cNvSpPr>
          <p:nvPr/>
        </p:nvSpPr>
        <p:spPr>
          <a:xfrm>
            <a:off x="3202812" y="2308426"/>
            <a:ext cx="5709721" cy="38410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solidFill>
                  <a:schemeClr val="tx2"/>
                </a:solidFill>
                <a:ea typeface="+mn-lt"/>
                <a:cs typeface="+mn-lt"/>
              </a:rPr>
              <a:t>Participants did discuss the problems with current health services- long waiting times for NHS</a:t>
            </a:r>
            <a:endParaRPr lang="en-GB" sz="1800" dirty="0">
              <a:solidFill>
                <a:schemeClr val="tx2"/>
              </a:solidFill>
              <a:ea typeface="Calibri"/>
              <a:cs typeface="Calibri"/>
            </a:endParaRPr>
          </a:p>
          <a:p>
            <a:r>
              <a:rPr lang="en-GB" sz="1800" dirty="0">
                <a:solidFill>
                  <a:schemeClr val="tx2"/>
                </a:solidFill>
                <a:ea typeface="Calibri"/>
                <a:cs typeface="Calibri"/>
              </a:rPr>
              <a:t>But overall participants had little difficulty obtaining their diagnoses</a:t>
            </a:r>
          </a:p>
          <a:p>
            <a:endParaRPr lang="en-GB" sz="2000" dirty="0">
              <a:solidFill>
                <a:schemeClr val="tx2"/>
              </a:solidFill>
              <a:ea typeface="Calibri"/>
              <a:cs typeface="Calibri"/>
            </a:endParaRPr>
          </a:p>
        </p:txBody>
      </p:sp>
    </p:spTree>
    <p:extLst>
      <p:ext uri="{BB962C8B-B14F-4D97-AF65-F5344CB8AC3E}">
        <p14:creationId xmlns:p14="http://schemas.microsoft.com/office/powerpoint/2010/main" val="3602205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77983-4255-606E-2241-C36B5ED18019}"/>
              </a:ext>
            </a:extLst>
          </p:cNvPr>
          <p:cNvSpPr>
            <a:spLocks noGrp="1"/>
          </p:cNvSpPr>
          <p:nvPr>
            <p:ph type="title"/>
          </p:nvPr>
        </p:nvSpPr>
        <p:spPr>
          <a:xfrm>
            <a:off x="3027924" y="400054"/>
            <a:ext cx="5754696" cy="1837349"/>
          </a:xfrm>
        </p:spPr>
        <p:txBody>
          <a:bodyPr>
            <a:normAutofit/>
          </a:bodyPr>
          <a:lstStyle/>
          <a:p>
            <a:pPr algn="ctr"/>
            <a:r>
              <a:rPr lang="en-GB" sz="2800" dirty="0">
                <a:solidFill>
                  <a:schemeClr val="tx2"/>
                </a:solidFill>
                <a:ea typeface="Calibri Light"/>
                <a:cs typeface="Calibri Light"/>
              </a:rPr>
              <a:t>Theme 2: Overlaps in experiences with LGBTQ+ identity and ADHD diagnosis</a:t>
            </a: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AF1B77B-D776-9F93-6BF7-B936E5D3FFC1}"/>
              </a:ext>
            </a:extLst>
          </p:cNvPr>
          <p:cNvSpPr>
            <a:spLocks noGrp="1"/>
          </p:cNvSpPr>
          <p:nvPr>
            <p:ph idx="1"/>
          </p:nvPr>
        </p:nvSpPr>
        <p:spPr>
          <a:xfrm>
            <a:off x="3050412" y="2156026"/>
            <a:ext cx="5709721" cy="3841001"/>
          </a:xfrm>
        </p:spPr>
        <p:txBody>
          <a:bodyPr anchor="t">
            <a:normAutofit/>
          </a:bodyPr>
          <a:lstStyle/>
          <a:p>
            <a:endParaRPr lang="en-GB" sz="2000" dirty="0">
              <a:solidFill>
                <a:schemeClr val="tx2"/>
              </a:solidFill>
              <a:ea typeface="Calibri"/>
              <a:cs typeface="Calibri"/>
            </a:endParaRPr>
          </a:p>
          <a:p>
            <a:endParaRPr lang="en-GB" sz="2000" dirty="0">
              <a:solidFill>
                <a:schemeClr val="tx2"/>
              </a:solidFill>
              <a:ea typeface="Calibri"/>
              <a:cs typeface="Calibri"/>
            </a:endParaRP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ontent Placeholder 2">
            <a:extLst>
              <a:ext uri="{FF2B5EF4-FFF2-40B4-BE49-F238E27FC236}">
                <a16:creationId xmlns:a16="http://schemas.microsoft.com/office/drawing/2014/main" id="{4631FEEA-F175-6914-1E9D-01A09D74340E}"/>
              </a:ext>
            </a:extLst>
          </p:cNvPr>
          <p:cNvSpPr txBox="1">
            <a:spLocks/>
          </p:cNvSpPr>
          <p:nvPr/>
        </p:nvSpPr>
        <p:spPr>
          <a:xfrm>
            <a:off x="3202812" y="2308426"/>
            <a:ext cx="5709721" cy="38410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solidFill>
                  <a:schemeClr val="tx2"/>
                </a:solidFill>
                <a:ea typeface="Calibri"/>
                <a:cs typeface="Calibri"/>
              </a:rPr>
              <a:t>Many aspects of participant experiences showed overlap in queerness and neurodivergence</a:t>
            </a:r>
          </a:p>
          <a:p>
            <a:r>
              <a:rPr lang="en-GB" sz="1800" dirty="0">
                <a:solidFill>
                  <a:schemeClr val="tx2"/>
                </a:solidFill>
                <a:ea typeface="Calibri"/>
                <a:cs typeface="Calibri"/>
              </a:rPr>
              <a:t>Feelings of being different</a:t>
            </a:r>
          </a:p>
          <a:p>
            <a:pPr lvl="1"/>
            <a:r>
              <a:rPr lang="en-GB" sz="1400" dirty="0">
                <a:solidFill>
                  <a:schemeClr val="tx2"/>
                </a:solidFill>
                <a:ea typeface="Calibri"/>
                <a:cs typeface="Calibri"/>
              </a:rPr>
              <a:t>"</a:t>
            </a:r>
            <a:r>
              <a:rPr lang="en-GB" sz="1400" i="1" dirty="0">
                <a:solidFill>
                  <a:schemeClr val="tx2"/>
                </a:solidFill>
                <a:ea typeface="Calibri"/>
                <a:cs typeface="Calibri"/>
              </a:rPr>
              <a:t>I also found that very often people are like. Oh, I knew I had ADHD because I felt different. Or I knew I was queer in some way, because I felt different.</a:t>
            </a:r>
            <a:r>
              <a:rPr lang="en-GB" sz="1400" dirty="0">
                <a:solidFill>
                  <a:schemeClr val="tx2"/>
                </a:solidFill>
                <a:ea typeface="Calibri"/>
                <a:cs typeface="Calibri"/>
              </a:rPr>
              <a:t>" (</a:t>
            </a:r>
            <a:r>
              <a:rPr lang="en-GB" sz="1400" dirty="0" err="1">
                <a:solidFill>
                  <a:schemeClr val="tx2"/>
                </a:solidFill>
                <a:ea typeface="Calibri"/>
                <a:cs typeface="Calibri"/>
              </a:rPr>
              <a:t>Feanaro</a:t>
            </a:r>
            <a:r>
              <a:rPr lang="en-GB" sz="1400" dirty="0">
                <a:solidFill>
                  <a:schemeClr val="tx2"/>
                </a:solidFill>
                <a:ea typeface="Calibri"/>
                <a:cs typeface="Calibri"/>
              </a:rPr>
              <a:t>, he/him)</a:t>
            </a:r>
            <a:endParaRPr lang="en-GB">
              <a:solidFill>
                <a:schemeClr val="tx2"/>
              </a:solidFill>
            </a:endParaRPr>
          </a:p>
          <a:p>
            <a:r>
              <a:rPr lang="en-GB" sz="1800" dirty="0">
                <a:solidFill>
                  <a:schemeClr val="tx2"/>
                </a:solidFill>
                <a:ea typeface="+mn-lt"/>
                <a:cs typeface="+mn-lt"/>
              </a:rPr>
              <a:t>This led onto discussion of dismissal of these feelings that they faced from family, friends and themselves</a:t>
            </a:r>
          </a:p>
          <a:p>
            <a:pPr lvl="1"/>
            <a:r>
              <a:rPr lang="en-GB" sz="1400" dirty="0">
                <a:solidFill>
                  <a:schemeClr val="tx2"/>
                </a:solidFill>
                <a:ea typeface="Calibri"/>
                <a:cs typeface="Calibri"/>
              </a:rPr>
              <a:t>"</a:t>
            </a:r>
            <a:r>
              <a:rPr lang="en-GB" sz="1400" i="1" dirty="0">
                <a:solidFill>
                  <a:schemeClr val="tx2"/>
                </a:solidFill>
                <a:ea typeface="Calibri"/>
                <a:cs typeface="Calibri"/>
              </a:rPr>
              <a:t>Which of the two is it? Or like it can kind of infringe on realising the other? Because you're like. Oh I'm just different because of my ADHD. You were just different, because I'm queer. And then you like you kind of dismiss the other side.</a:t>
            </a:r>
            <a:r>
              <a:rPr lang="en-GB" sz="1400" dirty="0">
                <a:solidFill>
                  <a:schemeClr val="tx2"/>
                </a:solidFill>
                <a:ea typeface="Calibri"/>
                <a:cs typeface="Calibri"/>
              </a:rPr>
              <a:t>" (</a:t>
            </a:r>
            <a:r>
              <a:rPr lang="en-GB" sz="1400" dirty="0" err="1">
                <a:solidFill>
                  <a:schemeClr val="tx2"/>
                </a:solidFill>
                <a:ea typeface="Calibri"/>
                <a:cs typeface="Calibri"/>
              </a:rPr>
              <a:t>Feanaro</a:t>
            </a:r>
            <a:r>
              <a:rPr lang="en-GB" sz="1400" dirty="0">
                <a:solidFill>
                  <a:schemeClr val="tx2"/>
                </a:solidFill>
                <a:ea typeface="Calibri"/>
                <a:cs typeface="Calibri"/>
              </a:rPr>
              <a:t>, he/him)</a:t>
            </a:r>
          </a:p>
          <a:p>
            <a:r>
              <a:rPr lang="en-GB" sz="1800" dirty="0">
                <a:solidFill>
                  <a:schemeClr val="tx2"/>
                </a:solidFill>
                <a:ea typeface="Calibri"/>
                <a:cs typeface="Calibri"/>
              </a:rPr>
              <a:t>This dismissal caused stress and anxiety</a:t>
            </a:r>
          </a:p>
          <a:p>
            <a:endParaRPr lang="en-GB" sz="2000" dirty="0">
              <a:solidFill>
                <a:schemeClr val="tx2"/>
              </a:solidFill>
              <a:ea typeface="Calibri"/>
              <a:cs typeface="Calibri"/>
            </a:endParaRPr>
          </a:p>
        </p:txBody>
      </p:sp>
    </p:spTree>
    <p:extLst>
      <p:ext uri="{BB962C8B-B14F-4D97-AF65-F5344CB8AC3E}">
        <p14:creationId xmlns:p14="http://schemas.microsoft.com/office/powerpoint/2010/main" val="2286387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77983-4255-606E-2241-C36B5ED18019}"/>
              </a:ext>
            </a:extLst>
          </p:cNvPr>
          <p:cNvSpPr>
            <a:spLocks noGrp="1"/>
          </p:cNvSpPr>
          <p:nvPr>
            <p:ph type="title"/>
          </p:nvPr>
        </p:nvSpPr>
        <p:spPr>
          <a:xfrm>
            <a:off x="3027924" y="400054"/>
            <a:ext cx="5754696" cy="1837349"/>
          </a:xfrm>
        </p:spPr>
        <p:txBody>
          <a:bodyPr>
            <a:normAutofit/>
          </a:bodyPr>
          <a:lstStyle/>
          <a:p>
            <a:pPr algn="ctr"/>
            <a:r>
              <a:rPr lang="en-GB" sz="2800" dirty="0">
                <a:solidFill>
                  <a:schemeClr val="tx2"/>
                </a:solidFill>
                <a:ea typeface="Calibri Light"/>
                <a:cs typeface="Calibri Light"/>
              </a:rPr>
              <a:t>Theme 3: Effects of experiences on mental health and relationships</a:t>
            </a: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AF1B77B-D776-9F93-6BF7-B936E5D3FFC1}"/>
              </a:ext>
            </a:extLst>
          </p:cNvPr>
          <p:cNvSpPr>
            <a:spLocks noGrp="1"/>
          </p:cNvSpPr>
          <p:nvPr>
            <p:ph idx="1"/>
          </p:nvPr>
        </p:nvSpPr>
        <p:spPr>
          <a:xfrm>
            <a:off x="3050412" y="2156026"/>
            <a:ext cx="5709721" cy="3841001"/>
          </a:xfrm>
        </p:spPr>
        <p:txBody>
          <a:bodyPr anchor="t">
            <a:normAutofit/>
          </a:bodyPr>
          <a:lstStyle/>
          <a:p>
            <a:endParaRPr lang="en-GB" sz="2000" dirty="0">
              <a:solidFill>
                <a:schemeClr val="tx2"/>
              </a:solidFill>
              <a:ea typeface="Calibri"/>
              <a:cs typeface="Calibri"/>
            </a:endParaRPr>
          </a:p>
          <a:p>
            <a:endParaRPr lang="en-GB" sz="2000" dirty="0">
              <a:solidFill>
                <a:schemeClr val="tx2"/>
              </a:solidFill>
              <a:ea typeface="Calibri"/>
              <a:cs typeface="Calibri"/>
            </a:endParaRP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ontent Placeholder 2">
            <a:extLst>
              <a:ext uri="{FF2B5EF4-FFF2-40B4-BE49-F238E27FC236}">
                <a16:creationId xmlns:a16="http://schemas.microsoft.com/office/drawing/2014/main" id="{23A7095C-17E7-14BC-5109-0E966CD81373}"/>
              </a:ext>
            </a:extLst>
          </p:cNvPr>
          <p:cNvSpPr txBox="1">
            <a:spLocks/>
          </p:cNvSpPr>
          <p:nvPr/>
        </p:nvSpPr>
        <p:spPr>
          <a:xfrm>
            <a:off x="3202812" y="2308426"/>
            <a:ext cx="5709721" cy="38410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solidFill>
                  <a:schemeClr val="tx2"/>
                </a:solidFill>
                <a:ea typeface="Calibri"/>
                <a:cs typeface="Calibri"/>
              </a:rPr>
              <a:t>Communication issues with family/friends/partners</a:t>
            </a:r>
          </a:p>
          <a:p>
            <a:r>
              <a:rPr lang="en-GB" sz="1800" dirty="0">
                <a:solidFill>
                  <a:schemeClr val="tx2"/>
                </a:solidFill>
                <a:ea typeface="Calibri"/>
                <a:cs typeface="Calibri"/>
              </a:rPr>
              <a:t>Participants had trouble explaining themselves to their family</a:t>
            </a:r>
          </a:p>
          <a:p>
            <a:pPr lvl="1"/>
            <a:r>
              <a:rPr lang="en-GB" sz="1400" dirty="0">
                <a:solidFill>
                  <a:schemeClr val="tx2"/>
                </a:solidFill>
                <a:ea typeface="Calibri"/>
                <a:cs typeface="Calibri"/>
              </a:rPr>
              <a:t>"</a:t>
            </a:r>
            <a:r>
              <a:rPr lang="en-GB" sz="1400" i="1" dirty="0">
                <a:solidFill>
                  <a:schemeClr val="tx2"/>
                </a:solidFill>
                <a:ea typeface="Calibri"/>
                <a:cs typeface="Calibri"/>
              </a:rPr>
              <a:t>My kind of parents' perception of me paralleled a little bit of what I was going through at the time with like feeling as though I couldn't really be like for the unfiltered like out to them as well. Yeah. So I think maybe that was like a little bit of a parallel there with like the strain that it put on my relationships with some of the people in my life.</a:t>
            </a:r>
            <a:r>
              <a:rPr lang="en-GB" sz="1400" dirty="0">
                <a:solidFill>
                  <a:schemeClr val="tx2"/>
                </a:solidFill>
                <a:ea typeface="Calibri"/>
                <a:cs typeface="Calibri"/>
              </a:rPr>
              <a:t>" (Alex, any pronouns)</a:t>
            </a:r>
          </a:p>
          <a:p>
            <a:r>
              <a:rPr lang="en-GB" sz="1800" dirty="0">
                <a:solidFill>
                  <a:schemeClr val="tx2"/>
                </a:solidFill>
                <a:ea typeface="Calibri"/>
                <a:cs typeface="Calibri"/>
              </a:rPr>
              <a:t>There were some positive aspects too- helped participants find online communities or friends in real life who understood them</a:t>
            </a:r>
          </a:p>
          <a:p>
            <a:endParaRPr lang="en-GB" sz="2000" dirty="0">
              <a:solidFill>
                <a:schemeClr val="tx2"/>
              </a:solidFill>
              <a:ea typeface="Calibri"/>
              <a:cs typeface="Calibri"/>
            </a:endParaRPr>
          </a:p>
        </p:txBody>
      </p:sp>
    </p:spTree>
    <p:extLst>
      <p:ext uri="{BB962C8B-B14F-4D97-AF65-F5344CB8AC3E}">
        <p14:creationId xmlns:p14="http://schemas.microsoft.com/office/powerpoint/2010/main" val="512750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77983-4255-606E-2241-C36B5ED18019}"/>
              </a:ext>
            </a:extLst>
          </p:cNvPr>
          <p:cNvSpPr>
            <a:spLocks noGrp="1"/>
          </p:cNvSpPr>
          <p:nvPr>
            <p:ph type="title"/>
          </p:nvPr>
        </p:nvSpPr>
        <p:spPr>
          <a:xfrm>
            <a:off x="3027924" y="400054"/>
            <a:ext cx="5754696" cy="1837349"/>
          </a:xfrm>
        </p:spPr>
        <p:txBody>
          <a:bodyPr>
            <a:normAutofit/>
          </a:bodyPr>
          <a:lstStyle/>
          <a:p>
            <a:pPr algn="ctr"/>
            <a:r>
              <a:rPr lang="en-GB" sz="2800" dirty="0">
                <a:solidFill>
                  <a:schemeClr val="tx2"/>
                </a:solidFill>
                <a:ea typeface="Calibri Light"/>
                <a:cs typeface="Calibri Light"/>
              </a:rPr>
              <a:t>Theme 4: Journey in identity</a:t>
            </a: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AF1B77B-D776-9F93-6BF7-B936E5D3FFC1}"/>
              </a:ext>
            </a:extLst>
          </p:cNvPr>
          <p:cNvSpPr>
            <a:spLocks noGrp="1"/>
          </p:cNvSpPr>
          <p:nvPr>
            <p:ph idx="1"/>
          </p:nvPr>
        </p:nvSpPr>
        <p:spPr>
          <a:xfrm>
            <a:off x="3050412" y="2156026"/>
            <a:ext cx="5709721" cy="3841001"/>
          </a:xfrm>
        </p:spPr>
        <p:txBody>
          <a:bodyPr anchor="t">
            <a:normAutofit/>
          </a:bodyPr>
          <a:lstStyle/>
          <a:p>
            <a:endParaRPr lang="en-GB" sz="2000" dirty="0">
              <a:solidFill>
                <a:schemeClr val="tx2"/>
              </a:solidFill>
              <a:ea typeface="Calibri"/>
              <a:cs typeface="Calibri"/>
            </a:endParaRPr>
          </a:p>
          <a:p>
            <a:endParaRPr lang="en-GB" sz="2000" dirty="0">
              <a:solidFill>
                <a:schemeClr val="tx2"/>
              </a:solidFill>
              <a:ea typeface="Calibri"/>
              <a:cs typeface="Calibri"/>
            </a:endParaRP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Content Placeholder 2">
            <a:extLst>
              <a:ext uri="{FF2B5EF4-FFF2-40B4-BE49-F238E27FC236}">
                <a16:creationId xmlns:a16="http://schemas.microsoft.com/office/drawing/2014/main" id="{3692E2D2-4766-9626-3805-DB5A47C8E905}"/>
              </a:ext>
            </a:extLst>
          </p:cNvPr>
          <p:cNvSpPr txBox="1">
            <a:spLocks/>
          </p:cNvSpPr>
          <p:nvPr/>
        </p:nvSpPr>
        <p:spPr>
          <a:xfrm>
            <a:off x="3202812" y="2308426"/>
            <a:ext cx="5709721" cy="4208863"/>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900" dirty="0">
                <a:solidFill>
                  <a:schemeClr val="tx2"/>
                </a:solidFill>
                <a:ea typeface="Calibri"/>
                <a:cs typeface="Calibri"/>
              </a:rPr>
              <a:t>Participants reported uncertainty of identity, difficulty figuring out who they were and how to explain it to the psychiatrist</a:t>
            </a:r>
          </a:p>
          <a:p>
            <a:pPr lvl="1"/>
            <a:r>
              <a:rPr lang="en-GB" sz="1400" dirty="0">
                <a:solidFill>
                  <a:schemeClr val="tx2"/>
                </a:solidFill>
                <a:ea typeface="Calibri"/>
                <a:cs typeface="Calibri"/>
              </a:rPr>
              <a:t>"</a:t>
            </a:r>
            <a:r>
              <a:rPr lang="en-GB" sz="1400" i="1" dirty="0">
                <a:solidFill>
                  <a:schemeClr val="tx2"/>
                </a:solidFill>
                <a:ea typeface="Calibri"/>
                <a:cs typeface="Calibri"/>
              </a:rPr>
              <a:t>When I was trying to explain how I was feeling and what was going on in my head, I think that kind of like put a few roadblocks in, because I still hadn't figured out a big portion of my brain at the time.</a:t>
            </a:r>
            <a:r>
              <a:rPr lang="en-GB" sz="1400" dirty="0">
                <a:solidFill>
                  <a:schemeClr val="tx2"/>
                </a:solidFill>
                <a:ea typeface="Calibri"/>
                <a:cs typeface="Calibri"/>
              </a:rPr>
              <a:t>" (Cerys, she/her)</a:t>
            </a:r>
          </a:p>
          <a:p>
            <a:r>
              <a:rPr lang="en-GB" sz="1900" dirty="0">
                <a:solidFill>
                  <a:schemeClr val="tx2"/>
                </a:solidFill>
                <a:ea typeface="Calibri"/>
                <a:cs typeface="Calibri"/>
              </a:rPr>
              <a:t>This led to surety of self- their LGBTQ+ and ADHD identities interacting led them to understand themselves better</a:t>
            </a:r>
          </a:p>
          <a:p>
            <a:r>
              <a:rPr lang="en-GB" sz="1900" dirty="0">
                <a:solidFill>
                  <a:schemeClr val="tx2"/>
                </a:solidFill>
                <a:ea typeface="Calibri"/>
                <a:cs typeface="Calibri"/>
              </a:rPr>
              <a:t>Participants' diagnoses helped them learn to look after themselves</a:t>
            </a:r>
          </a:p>
          <a:p>
            <a:pPr lvl="1"/>
            <a:r>
              <a:rPr lang="en-GB" sz="1500" dirty="0">
                <a:solidFill>
                  <a:schemeClr val="tx2"/>
                </a:solidFill>
                <a:ea typeface="Calibri"/>
                <a:cs typeface="Calibri"/>
              </a:rPr>
              <a:t>"</a:t>
            </a:r>
            <a:r>
              <a:rPr lang="en-GB" sz="1500" i="1" dirty="0">
                <a:solidFill>
                  <a:schemeClr val="tx2"/>
                </a:solidFill>
                <a:ea typeface="Calibri"/>
                <a:cs typeface="Calibri"/>
              </a:rPr>
              <a:t>Just understanding how like, if I react to a certain, in a certain way to somebody, I don't know, like mislabelling me or something. Then I kind of get why, and I get how to like. Look after myself in that moment, I think that's like something that's been really like helpful.</a:t>
            </a:r>
            <a:r>
              <a:rPr lang="en-GB" sz="1500" dirty="0">
                <a:solidFill>
                  <a:schemeClr val="tx2"/>
                </a:solidFill>
                <a:ea typeface="Calibri"/>
                <a:cs typeface="Calibri"/>
              </a:rPr>
              <a:t>" (Alex, any pronouns)</a:t>
            </a:r>
          </a:p>
          <a:p>
            <a:r>
              <a:rPr lang="en-GB" sz="1900" dirty="0">
                <a:solidFill>
                  <a:schemeClr val="tx2"/>
                </a:solidFill>
                <a:ea typeface="Calibri"/>
                <a:cs typeface="Calibri"/>
              </a:rPr>
              <a:t>Participants' understanding of themselves helped to reclaim labels of identity they previously rejected</a:t>
            </a:r>
          </a:p>
          <a:p>
            <a:endParaRPr lang="en-GB" sz="2000" dirty="0">
              <a:solidFill>
                <a:schemeClr val="tx2"/>
              </a:solidFill>
              <a:ea typeface="Calibri"/>
              <a:cs typeface="Calibri"/>
            </a:endParaRPr>
          </a:p>
        </p:txBody>
      </p:sp>
    </p:spTree>
    <p:extLst>
      <p:ext uri="{BB962C8B-B14F-4D97-AF65-F5344CB8AC3E}">
        <p14:creationId xmlns:p14="http://schemas.microsoft.com/office/powerpoint/2010/main" val="40520489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4091</Words>
  <Application>Microsoft Macintosh PowerPoint</Application>
  <PresentationFormat>Widescreen</PresentationFormat>
  <Paragraphs>158</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Dissertation:  What are the experiences of LGBTQ+ adults going through the ADHD diagnostic process and how do their queer and neurodivergent identities interact?</vt:lpstr>
      <vt:lpstr>Why this topic?</vt:lpstr>
      <vt:lpstr>Background: ADHD Assessment; Neurodivergence &amp; LGBTQ+ identity</vt:lpstr>
      <vt:lpstr>My study</vt:lpstr>
      <vt:lpstr>Analysis</vt:lpstr>
      <vt:lpstr>Theme 1: Experiences with health/education services</vt:lpstr>
      <vt:lpstr>Theme 2: Overlaps in experiences with LGBTQ+ identity and ADHD diagnosis</vt:lpstr>
      <vt:lpstr>Theme 3: Effects of experiences on mental health and relationships</vt:lpstr>
      <vt:lpstr>Theme 4: Journey in identity</vt:lpstr>
      <vt:lpstr>Interpretation</vt:lpstr>
      <vt:lpstr>Considerations &amp; 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Emrys Woodward (student)</cp:lastModifiedBy>
  <cp:revision>1185</cp:revision>
  <dcterms:created xsi:type="dcterms:W3CDTF">2023-03-20T14:28:26Z</dcterms:created>
  <dcterms:modified xsi:type="dcterms:W3CDTF">2023-03-22T16:48:42Z</dcterms:modified>
</cp:coreProperties>
</file>