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42A1C-9E8D-CB4C-98EB-89DBD75E2B44}" v="9" dt="2023-03-22T15:54:27.083"/>
    <p1510:client id="{8A9F4B82-5DCC-47FA-BCDE-CC569DC924C2}" v="507" dt="2023-03-22T09:44:11.736"/>
    <p1510:client id="{D66945C2-4944-D025-D593-2DE0A55DFC9E}" v="423" dt="2023-03-22T13:10:02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AFDF-7855-4CC7-A813-95DBCF560489}" type="datetimeFigureOut">
              <a:t>3/22/23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D6E6-FD08-45D9-8E7D-2B4ED3D784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9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https://radiopaedia.org/articles/insular-cortex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D6E6-FD08-45D9-8E7D-2B4ED3D78489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https://academic.oup.com/jsm/article/9/4/1048/6886800?login=true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D6E6-FD08-45D9-8E7D-2B4ED3D78489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https://radiopaedia.org/articles/insular-cortex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D6E6-FD08-45D9-8E7D-2B4ED3D78489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doi.org/10.1111/j.1743-6109.2012.02651.x&#160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A30A9-7A96-0605-5D86-882EBD17CD69}"/>
              </a:ext>
            </a:extLst>
          </p:cNvPr>
          <p:cNvSpPr txBox="1"/>
          <p:nvPr/>
        </p:nvSpPr>
        <p:spPr>
          <a:xfrm>
            <a:off x="1741714" y="2117765"/>
            <a:ext cx="87085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b="1">
                <a:ea typeface="+mn-lt"/>
                <a:cs typeface="+mn-lt"/>
              </a:rPr>
              <a:t>Patterns of Decision-Making for Feelings of Love and Sexual Desire Associated with Traits of Psychiatric Disorders Characterised by Anterior Insular Cortex Pathophysiology</a:t>
            </a:r>
            <a:endParaRPr lang="en-GB" sz="2000" b="1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7541-A10D-7CA2-B4C7-96379BF01AD3}"/>
              </a:ext>
            </a:extLst>
          </p:cNvPr>
          <p:cNvSpPr txBox="1"/>
          <p:nvPr/>
        </p:nvSpPr>
        <p:spPr>
          <a:xfrm>
            <a:off x="1741713" y="3671453"/>
            <a:ext cx="87085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>
                <a:ea typeface="+mn-lt"/>
                <a:cs typeface="+mn-lt"/>
              </a:rPr>
              <a:t>Isaac McKie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3302798" y="254567"/>
            <a:ext cx="55864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Borderline Personality Disorder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45E50-C908-0D07-C0DF-A3307991F883}"/>
              </a:ext>
            </a:extLst>
          </p:cNvPr>
          <p:cNvSpPr txBox="1"/>
          <p:nvPr/>
        </p:nvSpPr>
        <p:spPr>
          <a:xfrm>
            <a:off x="2782186" y="1845092"/>
            <a:ext cx="6627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What does this suggest?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683FF-AED3-BA7A-F685-7CB5485A2DB7}"/>
              </a:ext>
            </a:extLst>
          </p:cNvPr>
          <p:cNvSpPr txBox="1"/>
          <p:nvPr/>
        </p:nvSpPr>
        <p:spPr>
          <a:xfrm>
            <a:off x="2782186" y="3606598"/>
            <a:ext cx="66276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>
                <a:cs typeface="Calibri"/>
              </a:rPr>
              <a:t>People with BPD may more rapidly make decisions of sexual. This likely does not reflect anything in the insula, and is perhaps more indicative of impulsivity associated with BPD.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986F587-D324-72C5-7238-F9CCB96F3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4789" r="3065" b="9770"/>
          <a:stretch/>
        </p:blipFill>
        <p:spPr>
          <a:xfrm>
            <a:off x="3289467" y="675513"/>
            <a:ext cx="5603617" cy="4993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E8F1C-878A-17EB-26B1-DDC32180087D}"/>
              </a:ext>
            </a:extLst>
          </p:cNvPr>
          <p:cNvSpPr txBox="1"/>
          <p:nvPr/>
        </p:nvSpPr>
        <p:spPr>
          <a:xfrm>
            <a:off x="-43543" y="6629400"/>
            <a:ext cx="804454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ea typeface="+mn-lt"/>
                <a:cs typeface="+mn-lt"/>
              </a:rPr>
              <a:t>Jones, J. (2009).</a:t>
            </a:r>
            <a:r>
              <a:rPr lang="en-GB" sz="900" i="1">
                <a:ea typeface="+mn-lt"/>
                <a:cs typeface="+mn-lt"/>
              </a:rPr>
              <a:t> Insular cortex </a:t>
            </a:r>
            <a:r>
              <a:rPr lang="en-GB" sz="900">
                <a:ea typeface="+mn-lt"/>
                <a:cs typeface="+mn-lt"/>
              </a:rPr>
              <a:t>[Diagram]. Radiopaedia.org. https://doi.org/10.53347/rID-5829</a:t>
            </a:r>
            <a:endParaRPr lang="en-US" sz="9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E65D5-711A-5092-4BDB-DC7D9E73C166}"/>
              </a:ext>
            </a:extLst>
          </p:cNvPr>
          <p:cNvSpPr txBox="1"/>
          <p:nvPr/>
        </p:nvSpPr>
        <p:spPr>
          <a:xfrm>
            <a:off x="5638799" y="5736771"/>
            <a:ext cx="91439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cs typeface="Calibri"/>
              </a:rPr>
              <a:t>Jones (2009)</a:t>
            </a:r>
          </a:p>
        </p:txBody>
      </p:sp>
    </p:spTree>
    <p:extLst>
      <p:ext uri="{BB962C8B-B14F-4D97-AF65-F5344CB8AC3E}">
        <p14:creationId xmlns:p14="http://schemas.microsoft.com/office/powerpoint/2010/main" val="15359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any name&#10;&#10;Description automatically generated">
            <a:extLst>
              <a:ext uri="{FF2B5EF4-FFF2-40B4-BE49-F238E27FC236}">
                <a16:creationId xmlns:a16="http://schemas.microsoft.com/office/drawing/2014/main" id="{16E75F3C-921F-1903-79E7-5AF4936C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6" y="780101"/>
            <a:ext cx="4851069" cy="4252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75367-4BB4-620A-51FB-61BC94B7DAB8}"/>
              </a:ext>
            </a:extLst>
          </p:cNvPr>
          <p:cNvSpPr txBox="1"/>
          <p:nvPr/>
        </p:nvSpPr>
        <p:spPr>
          <a:xfrm>
            <a:off x="1" y="6215742"/>
            <a:ext cx="7805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ea typeface="+mn-lt"/>
                <a:cs typeface="+mn-lt"/>
              </a:rPr>
              <a:t>Cacioppo, S., Bianchi-</a:t>
            </a:r>
            <a:r>
              <a:rPr lang="en-GB" sz="900" err="1">
                <a:ea typeface="+mn-lt"/>
                <a:cs typeface="+mn-lt"/>
              </a:rPr>
              <a:t>Demicheli</a:t>
            </a:r>
            <a:r>
              <a:rPr lang="en-GB" sz="900">
                <a:ea typeface="+mn-lt"/>
                <a:cs typeface="+mn-lt"/>
              </a:rPr>
              <a:t>, F., Frum, C., </a:t>
            </a:r>
            <a:r>
              <a:rPr lang="en-GB" sz="900" err="1">
                <a:ea typeface="+mn-lt"/>
                <a:cs typeface="+mn-lt"/>
              </a:rPr>
              <a:t>Pfaus</a:t>
            </a:r>
            <a:r>
              <a:rPr lang="en-GB" sz="900">
                <a:ea typeface="+mn-lt"/>
                <a:cs typeface="+mn-lt"/>
              </a:rPr>
              <a:t>, J. G., &amp; Lewis, J. W. (2012). The common neural bases between sexual desire and love: a multilevel kernel density fMRI analysis. </a:t>
            </a:r>
            <a:r>
              <a:rPr lang="en-GB" sz="900" i="1">
                <a:ea typeface="+mn-lt"/>
                <a:cs typeface="+mn-lt"/>
              </a:rPr>
              <a:t>The journal of sexual medicine</a:t>
            </a:r>
            <a:r>
              <a:rPr lang="en-GB" sz="900">
                <a:ea typeface="+mn-lt"/>
                <a:cs typeface="+mn-lt"/>
              </a:rPr>
              <a:t>, </a:t>
            </a:r>
            <a:r>
              <a:rPr lang="en-GB" sz="900" i="1">
                <a:ea typeface="+mn-lt"/>
                <a:cs typeface="+mn-lt"/>
              </a:rPr>
              <a:t>9</a:t>
            </a:r>
            <a:r>
              <a:rPr lang="en-GB" sz="900">
                <a:ea typeface="+mn-lt"/>
                <a:cs typeface="+mn-lt"/>
              </a:rPr>
              <a:t>(4), 1048-1054. </a:t>
            </a:r>
            <a:r>
              <a:rPr lang="en-GB" sz="900">
                <a:ea typeface="+mn-lt"/>
                <a:cs typeface="+mn-lt"/>
                <a:hlinkClick r:id="rId4"/>
              </a:rPr>
              <a:t>https://doi.org/10.1111/j.1743-6109.2012.02651.x </a:t>
            </a:r>
            <a:endParaRPr lang="en-US" sz="900">
              <a:cs typeface="Calibri"/>
            </a:endParaRPr>
          </a:p>
          <a:p>
            <a:r>
              <a:rPr lang="en-GB" sz="900">
                <a:ea typeface="+mn-lt"/>
                <a:cs typeface="+mn-lt"/>
              </a:rPr>
              <a:t>Cacioppo, S., Couto, B., </a:t>
            </a:r>
            <a:r>
              <a:rPr lang="en-GB" sz="900" err="1">
                <a:ea typeface="+mn-lt"/>
                <a:cs typeface="+mn-lt"/>
              </a:rPr>
              <a:t>Bolmont</a:t>
            </a:r>
            <a:r>
              <a:rPr lang="en-GB" sz="900">
                <a:ea typeface="+mn-lt"/>
                <a:cs typeface="+mn-lt"/>
              </a:rPr>
              <a:t>, M., Sedeno, L., Frum, C., Lewis, J. W., ... &amp; Cacioppo, J. T. (2013). Selective decision-making deficit in love following damage to the anterior insula. </a:t>
            </a:r>
            <a:r>
              <a:rPr lang="en-GB" sz="900" i="1">
                <a:ea typeface="+mn-lt"/>
                <a:cs typeface="+mn-lt"/>
              </a:rPr>
              <a:t>Current trends in neurology</a:t>
            </a:r>
            <a:r>
              <a:rPr lang="en-GB" sz="900">
                <a:ea typeface="+mn-lt"/>
                <a:cs typeface="+mn-lt"/>
              </a:rPr>
              <a:t>, </a:t>
            </a:r>
            <a:r>
              <a:rPr lang="en-GB" sz="900" i="1">
                <a:ea typeface="+mn-lt"/>
                <a:cs typeface="+mn-lt"/>
              </a:rPr>
              <a:t>7</a:t>
            </a:r>
            <a:r>
              <a:rPr lang="en-GB" sz="900">
                <a:ea typeface="+mn-lt"/>
                <a:cs typeface="+mn-lt"/>
              </a:rPr>
              <a:t>, 15.</a:t>
            </a:r>
            <a:endParaRPr lang="en-GB" sz="900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FEA3928-A2F5-F77E-5A55-F5490CEF5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81159"/>
            <a:ext cx="5736771" cy="4250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31C96-4FFC-0DB8-AD06-7F4BF7E3465D}"/>
              </a:ext>
            </a:extLst>
          </p:cNvPr>
          <p:cNvSpPr txBox="1"/>
          <p:nvPr/>
        </p:nvSpPr>
        <p:spPr>
          <a:xfrm>
            <a:off x="8153399" y="5061856"/>
            <a:ext cx="162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>
                <a:cs typeface="Calibri"/>
              </a:rPr>
              <a:t>Cacioppo et al. (2013)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7BBC7-C768-0EF8-3B1A-42C58DA448A4}"/>
              </a:ext>
            </a:extLst>
          </p:cNvPr>
          <p:cNvSpPr txBox="1"/>
          <p:nvPr/>
        </p:nvSpPr>
        <p:spPr>
          <a:xfrm>
            <a:off x="2002970" y="5094513"/>
            <a:ext cx="162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>
                <a:cs typeface="Calibri"/>
              </a:rPr>
              <a:t>Cacioppo et al. (2012)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30D8D0-1EC2-15AB-517A-8B985FC57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4" t="21145" r="41502" b="50220"/>
          <a:stretch/>
        </p:blipFill>
        <p:spPr>
          <a:xfrm>
            <a:off x="680461" y="1057068"/>
            <a:ext cx="4778741" cy="1534381"/>
          </a:xfrm>
          <a:prstGeom prst="rect">
            <a:avLst/>
          </a:prstGeom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1A7485-FFBC-2BA4-A46E-92F58B5E5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6" t="32692" r="57297" b="42949"/>
          <a:stretch/>
        </p:blipFill>
        <p:spPr>
          <a:xfrm>
            <a:off x="5631114" y="2380961"/>
            <a:ext cx="5932196" cy="1996301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35DEC2-FC6D-CEFC-D5D9-617974CFB5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31" t="33708" r="43270" b="44045"/>
          <a:stretch/>
        </p:blipFill>
        <p:spPr>
          <a:xfrm>
            <a:off x="168512" y="3481957"/>
            <a:ext cx="5285470" cy="1378275"/>
          </a:xfrm>
          <a:prstGeom prst="rect">
            <a:avLst/>
          </a:prstGeom>
        </p:spPr>
      </p:pic>
      <p:pic>
        <p:nvPicPr>
          <p:cNvPr id="5" name="Picture 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06CDE09-D0AC-E93D-1E88-4DDD3431C0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84" t="34774" r="33158" b="51473"/>
          <a:stretch/>
        </p:blipFill>
        <p:spPr>
          <a:xfrm>
            <a:off x="2933549" y="5040135"/>
            <a:ext cx="7395857" cy="1339449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3042AD-205A-8F93-9876-1A1D617183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42" t="48837" r="38283" b="35778"/>
          <a:stretch/>
        </p:blipFill>
        <p:spPr>
          <a:xfrm>
            <a:off x="5631561" y="473315"/>
            <a:ext cx="6395577" cy="11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2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747FD-734D-7EFD-7691-AA0F853FF85D}"/>
              </a:ext>
            </a:extLst>
          </p:cNvPr>
          <p:cNvSpPr txBox="1"/>
          <p:nvPr/>
        </p:nvSpPr>
        <p:spPr>
          <a:xfrm>
            <a:off x="1226149" y="2228671"/>
            <a:ext cx="97396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Center for Epidemiologic Studies Depression Scale Revised (CESD-R)</a:t>
            </a:r>
            <a:endParaRPr lang="en-US" sz="2400"/>
          </a:p>
          <a:p>
            <a:pPr algn="ctr"/>
            <a:r>
              <a:rPr lang="en-GB" sz="2400">
                <a:cs typeface="Calibri"/>
              </a:rPr>
              <a:t>+</a:t>
            </a:r>
          </a:p>
          <a:p>
            <a:pPr algn="ctr"/>
            <a:r>
              <a:rPr lang="en-GB" sz="2400">
                <a:cs typeface="Calibri"/>
              </a:rPr>
              <a:t>McLean screening Instrument for Borderline Personality Disorder (MSI-BPD)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4E63F-20B3-68C5-6AC5-A77397ACDD30}"/>
              </a:ext>
            </a:extLst>
          </p:cNvPr>
          <p:cNvSpPr txBox="1"/>
          <p:nvPr/>
        </p:nvSpPr>
        <p:spPr>
          <a:xfrm>
            <a:off x="2782182" y="3990078"/>
            <a:ext cx="662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Love Decision-Making Task</a:t>
            </a:r>
            <a:endParaRPr lang="en-US" sz="2400"/>
          </a:p>
          <a:p>
            <a:pPr algn="ctr"/>
            <a:r>
              <a:rPr lang="en-GB" sz="2400">
                <a:cs typeface="Calibri"/>
              </a:rPr>
              <a:t>+</a:t>
            </a:r>
          </a:p>
          <a:p>
            <a:pPr algn="ctr"/>
            <a:r>
              <a:rPr lang="en-GB" sz="2400">
                <a:cs typeface="Calibri"/>
              </a:rPr>
              <a:t>Desire Decision-Making Task</a:t>
            </a:r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5121191" y="176964"/>
            <a:ext cx="19496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Our Study</a:t>
            </a:r>
          </a:p>
        </p:txBody>
      </p:sp>
    </p:spTree>
    <p:extLst>
      <p:ext uri="{BB962C8B-B14F-4D97-AF65-F5344CB8AC3E}">
        <p14:creationId xmlns:p14="http://schemas.microsoft.com/office/powerpoint/2010/main" val="401267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747FD-734D-7EFD-7691-AA0F853FF85D}"/>
              </a:ext>
            </a:extLst>
          </p:cNvPr>
          <p:cNvSpPr txBox="1"/>
          <p:nvPr/>
        </p:nvSpPr>
        <p:spPr>
          <a:xfrm>
            <a:off x="2782186" y="1986859"/>
            <a:ext cx="662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As the anterior insula is implicated in BPD and MDD, alongside feelings of love but not sexual desire, we predicted…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4E63F-20B3-68C5-6AC5-A77397ACDD30}"/>
              </a:ext>
            </a:extLst>
          </p:cNvPr>
          <p:cNvSpPr txBox="1"/>
          <p:nvPr/>
        </p:nvSpPr>
        <p:spPr>
          <a:xfrm>
            <a:off x="2782186" y="3957357"/>
            <a:ext cx="662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/>
              <a:t>BPD and MDD scores will correlate with response time for making decisions of love but not sexual desire.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4623007" y="210265"/>
            <a:ext cx="29459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Our Predictions</a:t>
            </a:r>
          </a:p>
        </p:txBody>
      </p:sp>
    </p:spTree>
    <p:extLst>
      <p:ext uri="{BB962C8B-B14F-4D97-AF65-F5344CB8AC3E}">
        <p14:creationId xmlns:p14="http://schemas.microsoft.com/office/powerpoint/2010/main" val="8184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4623007" y="210265"/>
            <a:ext cx="29459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Depression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BBC9045-D36A-ACD8-4015-C38035D18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3639" r="4740" b="7818"/>
          <a:stretch/>
        </p:blipFill>
        <p:spPr>
          <a:xfrm>
            <a:off x="994875" y="3226174"/>
            <a:ext cx="4541415" cy="2748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19D8D-AD45-C291-CBAB-C629BF2A9712}"/>
              </a:ext>
            </a:extLst>
          </p:cNvPr>
          <p:cNvSpPr txBox="1"/>
          <p:nvPr/>
        </p:nvSpPr>
        <p:spPr>
          <a:xfrm>
            <a:off x="1221444" y="1391112"/>
            <a:ext cx="41388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Some participants showed a (very weak) positive correlation between CESD-R score and response time on the love decision-making task.</a:t>
            </a:r>
            <a:endParaRPr lang="en-US">
              <a:cs typeface="Calibri" panose="020F0502020204030204"/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9AF48AF-CDC7-E1B6-C5D8-12772811A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8" t="1983" r="4014" b="7932"/>
          <a:stretch/>
        </p:blipFill>
        <p:spPr>
          <a:xfrm>
            <a:off x="6655150" y="3225804"/>
            <a:ext cx="4549071" cy="2747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16F49-0F54-50F2-9F55-E811ED7D827E}"/>
              </a:ext>
            </a:extLst>
          </p:cNvPr>
          <p:cNvSpPr txBox="1"/>
          <p:nvPr/>
        </p:nvSpPr>
        <p:spPr>
          <a:xfrm>
            <a:off x="6745943" y="1391111"/>
            <a:ext cx="41388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Some participants showed a negative correlation between CESD-R score and the number of trials in which they rated stimuli as relevant to feelings of love.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58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4623007" y="210265"/>
            <a:ext cx="29459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Depression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90314-4F5E-DFB1-BF8D-00080AC4C344}"/>
              </a:ext>
            </a:extLst>
          </p:cNvPr>
          <p:cNvSpPr txBox="1"/>
          <p:nvPr/>
        </p:nvSpPr>
        <p:spPr>
          <a:xfrm>
            <a:off x="2782186" y="1845092"/>
            <a:ext cx="6627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What does this suggest?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B8D19-6A5B-674E-C7F7-186F64724092}"/>
              </a:ext>
            </a:extLst>
          </p:cNvPr>
          <p:cNvSpPr txBox="1"/>
          <p:nvPr/>
        </p:nvSpPr>
        <p:spPr>
          <a:xfrm>
            <a:off x="2782186" y="3606598"/>
            <a:ext cx="66276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>
                <a:cs typeface="Calibri"/>
              </a:rPr>
              <a:t>People with depression may show deficits for making decisions of love. This may reflect anterior insular cortex differences as predicted, but future research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E6A1-82B3-1B49-B722-A7153504A41C}"/>
              </a:ext>
            </a:extLst>
          </p:cNvPr>
          <p:cNvSpPr txBox="1"/>
          <p:nvPr/>
        </p:nvSpPr>
        <p:spPr>
          <a:xfrm>
            <a:off x="3198111" y="163535"/>
            <a:ext cx="57957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Borderline Personality Disorder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F07F511-C2FB-CB2D-24AB-D977BC1B4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3457" r="4575" b="8107"/>
          <a:stretch/>
        </p:blipFill>
        <p:spPr>
          <a:xfrm>
            <a:off x="3418520" y="2797448"/>
            <a:ext cx="5354250" cy="3225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32F378-7F9D-0BE0-9985-80ADC74AF9DC}"/>
              </a:ext>
            </a:extLst>
          </p:cNvPr>
          <p:cNvSpPr txBox="1"/>
          <p:nvPr/>
        </p:nvSpPr>
        <p:spPr>
          <a:xfrm>
            <a:off x="2231094" y="1457787"/>
            <a:ext cx="77297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Most participants showed a negative correlation between MSI-BPD scores and the response time on the </a:t>
            </a:r>
            <a:r>
              <a:rPr lang="en-US" i="1"/>
              <a:t>desire </a:t>
            </a:r>
            <a:r>
              <a:rPr lang="en-US"/>
              <a:t>decision-making task.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807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450</Words>
  <Application>Microsoft Macintosh PowerPoint</Application>
  <PresentationFormat>Widescreen</PresentationFormat>
  <Paragraphs>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Isaac McKie (student)</cp:lastModifiedBy>
  <cp:revision>2</cp:revision>
  <dcterms:created xsi:type="dcterms:W3CDTF">2023-03-17T13:51:00Z</dcterms:created>
  <dcterms:modified xsi:type="dcterms:W3CDTF">2023-03-22T15:58:42Z</dcterms:modified>
</cp:coreProperties>
</file>