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3" r:id="rId3"/>
    <p:sldId id="264" r:id="rId4"/>
    <p:sldId id="257" r:id="rId5"/>
    <p:sldId id="258" r:id="rId6"/>
    <p:sldId id="259"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D48C1F-FF78-4A57-8F1E-58672D10A1B0}" v="81" dt="2023-03-22T14:41:13.0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01" autoAdjust="0"/>
    <p:restoredTop sz="53342" autoAdjust="0"/>
  </p:normalViewPr>
  <p:slideViewPr>
    <p:cSldViewPr snapToGrid="0">
      <p:cViewPr varScale="1">
        <p:scale>
          <a:sx n="44" d="100"/>
          <a:sy n="44" d="100"/>
        </p:scale>
        <p:origin x="200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1F5A36-56CD-4840-9C6F-18717F683F3E}" type="doc">
      <dgm:prSet loTypeId="urn:microsoft.com/office/officeart/2005/8/layout/hierarchy1" loCatId="hierarchy" qsTypeId="urn:microsoft.com/office/officeart/2005/8/quickstyle/simple1" qsCatId="simple" csTypeId="urn:microsoft.com/office/officeart/2005/8/colors/accent2_2" csCatId="accent2"/>
      <dgm:spPr/>
      <dgm:t>
        <a:bodyPr/>
        <a:lstStyle/>
        <a:p>
          <a:endParaRPr lang="en-US"/>
        </a:p>
      </dgm:t>
    </dgm:pt>
    <dgm:pt modelId="{E6C4F0A3-A5A1-42EA-B60D-F3F662B66B1C}">
      <dgm:prSet/>
      <dgm:spPr/>
      <dgm:t>
        <a:bodyPr/>
        <a:lstStyle/>
        <a:p>
          <a:r>
            <a:rPr lang="en-GB" dirty="0"/>
            <a:t>Imposter syndrome is defined as feeling like a fraud amongst high achievers and an inability to internalise your own successes, believing they are a result of luck rather than hard work (Clance &amp; </a:t>
          </a:r>
          <a:r>
            <a:rPr lang="en-GB" dirty="0" err="1"/>
            <a:t>Imes</a:t>
          </a:r>
          <a:r>
            <a:rPr lang="en-GB" dirty="0"/>
            <a:t>, 1978). </a:t>
          </a:r>
          <a:endParaRPr lang="en-US" dirty="0"/>
        </a:p>
      </dgm:t>
    </dgm:pt>
    <dgm:pt modelId="{43C0A34D-618E-4291-BFEC-28BF122056D4}" type="parTrans" cxnId="{080186E1-AA91-48DA-888E-252697FD624F}">
      <dgm:prSet/>
      <dgm:spPr/>
      <dgm:t>
        <a:bodyPr/>
        <a:lstStyle/>
        <a:p>
          <a:endParaRPr lang="en-US"/>
        </a:p>
      </dgm:t>
    </dgm:pt>
    <dgm:pt modelId="{1D6FC511-CDB6-4578-A7B3-6BA0009CA678}" type="sibTrans" cxnId="{080186E1-AA91-48DA-888E-252697FD624F}">
      <dgm:prSet/>
      <dgm:spPr/>
      <dgm:t>
        <a:bodyPr/>
        <a:lstStyle/>
        <a:p>
          <a:endParaRPr lang="en-US"/>
        </a:p>
      </dgm:t>
    </dgm:pt>
    <dgm:pt modelId="{E7FF6C74-F112-4102-82F9-FA2C19B826A5}">
      <dgm:prSet/>
      <dgm:spPr/>
      <dgm:t>
        <a:bodyPr/>
        <a:lstStyle/>
        <a:p>
          <a:r>
            <a:rPr lang="en-GB"/>
            <a:t>It was traditionally explored in middle class white women but expanded to look at the effects of different demographics such as gender and race. </a:t>
          </a:r>
          <a:endParaRPr lang="en-US"/>
        </a:p>
      </dgm:t>
    </dgm:pt>
    <dgm:pt modelId="{666FA124-BA7F-4A20-A31B-22829585C0FF}" type="parTrans" cxnId="{8DFA8414-0CFE-4D0E-9E67-4CFCD46E4B64}">
      <dgm:prSet/>
      <dgm:spPr/>
      <dgm:t>
        <a:bodyPr/>
        <a:lstStyle/>
        <a:p>
          <a:endParaRPr lang="en-US"/>
        </a:p>
      </dgm:t>
    </dgm:pt>
    <dgm:pt modelId="{40D0DBDB-9F99-41FC-9636-1431FF06AA40}" type="sibTrans" cxnId="{8DFA8414-0CFE-4D0E-9E67-4CFCD46E4B64}">
      <dgm:prSet/>
      <dgm:spPr/>
      <dgm:t>
        <a:bodyPr/>
        <a:lstStyle/>
        <a:p>
          <a:endParaRPr lang="en-US"/>
        </a:p>
      </dgm:t>
    </dgm:pt>
    <dgm:pt modelId="{1114627D-D26A-458F-82B0-0604A4E33E7C}" type="pres">
      <dgm:prSet presAssocID="{491F5A36-56CD-4840-9C6F-18717F683F3E}" presName="hierChild1" presStyleCnt="0">
        <dgm:presLayoutVars>
          <dgm:chPref val="1"/>
          <dgm:dir/>
          <dgm:animOne val="branch"/>
          <dgm:animLvl val="lvl"/>
          <dgm:resizeHandles/>
        </dgm:presLayoutVars>
      </dgm:prSet>
      <dgm:spPr/>
    </dgm:pt>
    <dgm:pt modelId="{CD12C13C-43B5-4FCD-B205-BE0D70A3B9D1}" type="pres">
      <dgm:prSet presAssocID="{E6C4F0A3-A5A1-42EA-B60D-F3F662B66B1C}" presName="hierRoot1" presStyleCnt="0"/>
      <dgm:spPr/>
    </dgm:pt>
    <dgm:pt modelId="{693BF80C-BEFB-4274-85FB-8944BA23CB2C}" type="pres">
      <dgm:prSet presAssocID="{E6C4F0A3-A5A1-42EA-B60D-F3F662B66B1C}" presName="composite" presStyleCnt="0"/>
      <dgm:spPr/>
    </dgm:pt>
    <dgm:pt modelId="{4CADA566-0522-47B0-82A3-EBD8D63F0B2B}" type="pres">
      <dgm:prSet presAssocID="{E6C4F0A3-A5A1-42EA-B60D-F3F662B66B1C}" presName="background" presStyleLbl="node0" presStyleIdx="0" presStyleCnt="2"/>
      <dgm:spPr/>
    </dgm:pt>
    <dgm:pt modelId="{DBA2C934-B103-4442-940B-91A2973C0524}" type="pres">
      <dgm:prSet presAssocID="{E6C4F0A3-A5A1-42EA-B60D-F3F662B66B1C}" presName="text" presStyleLbl="fgAcc0" presStyleIdx="0" presStyleCnt="2">
        <dgm:presLayoutVars>
          <dgm:chPref val="3"/>
        </dgm:presLayoutVars>
      </dgm:prSet>
      <dgm:spPr/>
    </dgm:pt>
    <dgm:pt modelId="{BD19D6DA-033B-49E3-A874-62774BE191CF}" type="pres">
      <dgm:prSet presAssocID="{E6C4F0A3-A5A1-42EA-B60D-F3F662B66B1C}" presName="hierChild2" presStyleCnt="0"/>
      <dgm:spPr/>
    </dgm:pt>
    <dgm:pt modelId="{841A4537-F211-4144-A3FF-368779847295}" type="pres">
      <dgm:prSet presAssocID="{E7FF6C74-F112-4102-82F9-FA2C19B826A5}" presName="hierRoot1" presStyleCnt="0"/>
      <dgm:spPr/>
    </dgm:pt>
    <dgm:pt modelId="{25BA2F57-A368-4E30-B042-A4F56127D224}" type="pres">
      <dgm:prSet presAssocID="{E7FF6C74-F112-4102-82F9-FA2C19B826A5}" presName="composite" presStyleCnt="0"/>
      <dgm:spPr/>
    </dgm:pt>
    <dgm:pt modelId="{CF07D74F-A04C-48FB-9866-436731EA3F7C}" type="pres">
      <dgm:prSet presAssocID="{E7FF6C74-F112-4102-82F9-FA2C19B826A5}" presName="background" presStyleLbl="node0" presStyleIdx="1" presStyleCnt="2"/>
      <dgm:spPr/>
    </dgm:pt>
    <dgm:pt modelId="{9A939B56-C75F-444F-B3C5-AE0E678BC805}" type="pres">
      <dgm:prSet presAssocID="{E7FF6C74-F112-4102-82F9-FA2C19B826A5}" presName="text" presStyleLbl="fgAcc0" presStyleIdx="1" presStyleCnt="2">
        <dgm:presLayoutVars>
          <dgm:chPref val="3"/>
        </dgm:presLayoutVars>
      </dgm:prSet>
      <dgm:spPr/>
    </dgm:pt>
    <dgm:pt modelId="{C26E4497-08C8-4447-BA1C-8503A77CCB29}" type="pres">
      <dgm:prSet presAssocID="{E7FF6C74-F112-4102-82F9-FA2C19B826A5}" presName="hierChild2" presStyleCnt="0"/>
      <dgm:spPr/>
    </dgm:pt>
  </dgm:ptLst>
  <dgm:cxnLst>
    <dgm:cxn modelId="{8DFA8414-0CFE-4D0E-9E67-4CFCD46E4B64}" srcId="{491F5A36-56CD-4840-9C6F-18717F683F3E}" destId="{E7FF6C74-F112-4102-82F9-FA2C19B826A5}" srcOrd="1" destOrd="0" parTransId="{666FA124-BA7F-4A20-A31B-22829585C0FF}" sibTransId="{40D0DBDB-9F99-41FC-9636-1431FF06AA40}"/>
    <dgm:cxn modelId="{F6DB1A1D-7E4B-4E43-A82E-0F53710D651C}" type="presOf" srcId="{E6C4F0A3-A5A1-42EA-B60D-F3F662B66B1C}" destId="{DBA2C934-B103-4442-940B-91A2973C0524}" srcOrd="0" destOrd="0" presId="urn:microsoft.com/office/officeart/2005/8/layout/hierarchy1"/>
    <dgm:cxn modelId="{63F5045C-6E7A-4F08-9B19-A018E81517FC}" type="presOf" srcId="{E7FF6C74-F112-4102-82F9-FA2C19B826A5}" destId="{9A939B56-C75F-444F-B3C5-AE0E678BC805}" srcOrd="0" destOrd="0" presId="urn:microsoft.com/office/officeart/2005/8/layout/hierarchy1"/>
    <dgm:cxn modelId="{2241198A-32AD-46D8-8F07-6685F1C1DB0E}" type="presOf" srcId="{491F5A36-56CD-4840-9C6F-18717F683F3E}" destId="{1114627D-D26A-458F-82B0-0604A4E33E7C}" srcOrd="0" destOrd="0" presId="urn:microsoft.com/office/officeart/2005/8/layout/hierarchy1"/>
    <dgm:cxn modelId="{080186E1-AA91-48DA-888E-252697FD624F}" srcId="{491F5A36-56CD-4840-9C6F-18717F683F3E}" destId="{E6C4F0A3-A5A1-42EA-B60D-F3F662B66B1C}" srcOrd="0" destOrd="0" parTransId="{43C0A34D-618E-4291-BFEC-28BF122056D4}" sibTransId="{1D6FC511-CDB6-4578-A7B3-6BA0009CA678}"/>
    <dgm:cxn modelId="{9DF79BC4-E692-4741-A9AE-24B9E3A4FBC1}" type="presParOf" srcId="{1114627D-D26A-458F-82B0-0604A4E33E7C}" destId="{CD12C13C-43B5-4FCD-B205-BE0D70A3B9D1}" srcOrd="0" destOrd="0" presId="urn:microsoft.com/office/officeart/2005/8/layout/hierarchy1"/>
    <dgm:cxn modelId="{EE8ACDD3-94B8-4BCD-BBA1-1E9B6B066A6C}" type="presParOf" srcId="{CD12C13C-43B5-4FCD-B205-BE0D70A3B9D1}" destId="{693BF80C-BEFB-4274-85FB-8944BA23CB2C}" srcOrd="0" destOrd="0" presId="urn:microsoft.com/office/officeart/2005/8/layout/hierarchy1"/>
    <dgm:cxn modelId="{8E6DA09E-A9F0-4077-8F92-48BD42E34752}" type="presParOf" srcId="{693BF80C-BEFB-4274-85FB-8944BA23CB2C}" destId="{4CADA566-0522-47B0-82A3-EBD8D63F0B2B}" srcOrd="0" destOrd="0" presId="urn:microsoft.com/office/officeart/2005/8/layout/hierarchy1"/>
    <dgm:cxn modelId="{C78DAE6E-052C-4C56-A0F9-35075E235E40}" type="presParOf" srcId="{693BF80C-BEFB-4274-85FB-8944BA23CB2C}" destId="{DBA2C934-B103-4442-940B-91A2973C0524}" srcOrd="1" destOrd="0" presId="urn:microsoft.com/office/officeart/2005/8/layout/hierarchy1"/>
    <dgm:cxn modelId="{0283FE8C-2B17-4F5D-B8EB-49705ACA8769}" type="presParOf" srcId="{CD12C13C-43B5-4FCD-B205-BE0D70A3B9D1}" destId="{BD19D6DA-033B-49E3-A874-62774BE191CF}" srcOrd="1" destOrd="0" presId="urn:microsoft.com/office/officeart/2005/8/layout/hierarchy1"/>
    <dgm:cxn modelId="{1FDC8358-D5D4-4331-986E-EE93FE634582}" type="presParOf" srcId="{1114627D-D26A-458F-82B0-0604A4E33E7C}" destId="{841A4537-F211-4144-A3FF-368779847295}" srcOrd="1" destOrd="0" presId="urn:microsoft.com/office/officeart/2005/8/layout/hierarchy1"/>
    <dgm:cxn modelId="{195AC50E-8B9A-4EAA-B222-A03559CBD894}" type="presParOf" srcId="{841A4537-F211-4144-A3FF-368779847295}" destId="{25BA2F57-A368-4E30-B042-A4F56127D224}" srcOrd="0" destOrd="0" presId="urn:microsoft.com/office/officeart/2005/8/layout/hierarchy1"/>
    <dgm:cxn modelId="{1306C4E9-5044-4801-A7B5-51AEB85B0A28}" type="presParOf" srcId="{25BA2F57-A368-4E30-B042-A4F56127D224}" destId="{CF07D74F-A04C-48FB-9866-436731EA3F7C}" srcOrd="0" destOrd="0" presId="urn:microsoft.com/office/officeart/2005/8/layout/hierarchy1"/>
    <dgm:cxn modelId="{0877E33C-7B10-4F8F-B682-1502AF7EEF5D}" type="presParOf" srcId="{25BA2F57-A368-4E30-B042-A4F56127D224}" destId="{9A939B56-C75F-444F-B3C5-AE0E678BC805}" srcOrd="1" destOrd="0" presId="urn:microsoft.com/office/officeart/2005/8/layout/hierarchy1"/>
    <dgm:cxn modelId="{AA0E6277-D477-4BD8-87F1-0BCE1BB20D4B}" type="presParOf" srcId="{841A4537-F211-4144-A3FF-368779847295}" destId="{C26E4497-08C8-4447-BA1C-8503A77CCB2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BF3587-AEB8-49BC-80BE-96E6355D5D41}" type="doc">
      <dgm:prSet loTypeId="urn:microsoft.com/office/officeart/2005/8/layout/vList2" loCatId="list" qsTypeId="urn:microsoft.com/office/officeart/2005/8/quickstyle/simple1" qsCatId="simple" csTypeId="urn:microsoft.com/office/officeart/2005/8/colors/accent2_1" csCatId="accent2"/>
      <dgm:spPr/>
      <dgm:t>
        <a:bodyPr/>
        <a:lstStyle/>
        <a:p>
          <a:endParaRPr lang="en-US"/>
        </a:p>
      </dgm:t>
    </dgm:pt>
    <dgm:pt modelId="{FF02E653-A4D3-4602-B060-D33A2A19564E}">
      <dgm:prSet/>
      <dgm:spPr/>
      <dgm:t>
        <a:bodyPr/>
        <a:lstStyle/>
        <a:p>
          <a:r>
            <a:rPr lang="en-GB" dirty="0"/>
            <a:t>Ethnic minorities reportedly experience imposter feelings more than their white counterparts – this could be due to:</a:t>
          </a:r>
          <a:endParaRPr lang="en-US" dirty="0"/>
        </a:p>
      </dgm:t>
    </dgm:pt>
    <dgm:pt modelId="{533BE209-4101-48A3-99BF-F6F03749C31C}" type="parTrans" cxnId="{DA772465-6855-40A2-9184-A9C1336567E2}">
      <dgm:prSet/>
      <dgm:spPr/>
      <dgm:t>
        <a:bodyPr/>
        <a:lstStyle/>
        <a:p>
          <a:endParaRPr lang="en-US"/>
        </a:p>
      </dgm:t>
    </dgm:pt>
    <dgm:pt modelId="{05E58544-0720-4B7A-9B82-E542C9E1CA89}" type="sibTrans" cxnId="{DA772465-6855-40A2-9184-A9C1336567E2}">
      <dgm:prSet/>
      <dgm:spPr/>
      <dgm:t>
        <a:bodyPr/>
        <a:lstStyle/>
        <a:p>
          <a:endParaRPr lang="en-US"/>
        </a:p>
      </dgm:t>
    </dgm:pt>
    <dgm:pt modelId="{18D61AB4-5019-4CE4-ADFB-FF5AA3634CAA}">
      <dgm:prSet/>
      <dgm:spPr/>
      <dgm:t>
        <a:bodyPr/>
        <a:lstStyle/>
        <a:p>
          <a:r>
            <a:rPr lang="en-GB" b="1"/>
            <a:t>The attainment gap </a:t>
          </a:r>
          <a:endParaRPr lang="en-US"/>
        </a:p>
      </dgm:t>
    </dgm:pt>
    <dgm:pt modelId="{ABF662D3-B926-4DA4-BD39-34F1FDC311FE}" type="parTrans" cxnId="{B805ECA0-53E3-41C5-B99D-A19BBC2F3E21}">
      <dgm:prSet/>
      <dgm:spPr/>
      <dgm:t>
        <a:bodyPr/>
        <a:lstStyle/>
        <a:p>
          <a:endParaRPr lang="en-US"/>
        </a:p>
      </dgm:t>
    </dgm:pt>
    <dgm:pt modelId="{7FD77590-70C1-48E8-894F-949DCEF2E28F}" type="sibTrans" cxnId="{B805ECA0-53E3-41C5-B99D-A19BBC2F3E21}">
      <dgm:prSet/>
      <dgm:spPr/>
      <dgm:t>
        <a:bodyPr/>
        <a:lstStyle/>
        <a:p>
          <a:endParaRPr lang="en-US"/>
        </a:p>
      </dgm:t>
    </dgm:pt>
    <dgm:pt modelId="{3C68BBA9-8672-4176-A5A4-AEF38EB2D8D9}">
      <dgm:prSet/>
      <dgm:spPr/>
      <dgm:t>
        <a:bodyPr/>
        <a:lstStyle/>
        <a:p>
          <a:r>
            <a:rPr lang="en-GB" b="1" dirty="0"/>
            <a:t>Worries about fitting a diversity quota </a:t>
          </a:r>
          <a:r>
            <a:rPr lang="en-GB" dirty="0"/>
            <a:t>– creates stress,  doubting academic ability, and affects sense of belonging </a:t>
          </a:r>
          <a:endParaRPr lang="en-US" dirty="0"/>
        </a:p>
      </dgm:t>
    </dgm:pt>
    <dgm:pt modelId="{A194C34E-A337-4D48-9BA0-46A55B360738}" type="parTrans" cxnId="{DC9FDE38-40DB-4440-BC8F-1B75A238922C}">
      <dgm:prSet/>
      <dgm:spPr/>
      <dgm:t>
        <a:bodyPr/>
        <a:lstStyle/>
        <a:p>
          <a:endParaRPr lang="en-US"/>
        </a:p>
      </dgm:t>
    </dgm:pt>
    <dgm:pt modelId="{28F42BB9-2A6C-4AA7-AD5C-254CEFE82C2E}" type="sibTrans" cxnId="{DC9FDE38-40DB-4440-BC8F-1B75A238922C}">
      <dgm:prSet/>
      <dgm:spPr/>
      <dgm:t>
        <a:bodyPr/>
        <a:lstStyle/>
        <a:p>
          <a:endParaRPr lang="en-US"/>
        </a:p>
      </dgm:t>
    </dgm:pt>
    <dgm:pt modelId="{84C167D0-A6A1-4108-B53C-B0C911CBFBF3}">
      <dgm:prSet/>
      <dgm:spPr/>
      <dgm:t>
        <a:bodyPr/>
        <a:lstStyle/>
        <a:p>
          <a:r>
            <a:rPr lang="en-GB" b="1" dirty="0"/>
            <a:t>Race and gender gaps</a:t>
          </a:r>
          <a:r>
            <a:rPr lang="en-GB" dirty="0"/>
            <a:t>, especially in STEM careers – they experience more difficulties and often are treated worse than white peers who are societally more accepted and respected </a:t>
          </a:r>
          <a:endParaRPr lang="en-US" dirty="0"/>
        </a:p>
      </dgm:t>
    </dgm:pt>
    <dgm:pt modelId="{E049A2F9-E0C0-4B5B-80AA-64EF9D6D1F94}" type="parTrans" cxnId="{02F7AAAA-C1DE-4012-B7F6-D7C0E12C6A54}">
      <dgm:prSet/>
      <dgm:spPr/>
      <dgm:t>
        <a:bodyPr/>
        <a:lstStyle/>
        <a:p>
          <a:endParaRPr lang="en-US"/>
        </a:p>
      </dgm:t>
    </dgm:pt>
    <dgm:pt modelId="{4DF24460-DE27-4256-8A3E-D83232E964B9}" type="sibTrans" cxnId="{02F7AAAA-C1DE-4012-B7F6-D7C0E12C6A54}">
      <dgm:prSet/>
      <dgm:spPr/>
      <dgm:t>
        <a:bodyPr/>
        <a:lstStyle/>
        <a:p>
          <a:endParaRPr lang="en-US"/>
        </a:p>
      </dgm:t>
    </dgm:pt>
    <dgm:pt modelId="{E142CF16-5F74-456E-A16A-8DB79E4DB022}">
      <dgm:prSet/>
      <dgm:spPr/>
      <dgm:t>
        <a:bodyPr/>
        <a:lstStyle/>
        <a:p>
          <a:r>
            <a:rPr lang="en-GB" dirty="0"/>
            <a:t>These experiences are heightened in women of colour because of their intersecting identities (Crenshaw, 1989).</a:t>
          </a:r>
          <a:endParaRPr lang="en-US" dirty="0"/>
        </a:p>
      </dgm:t>
    </dgm:pt>
    <dgm:pt modelId="{D979A1C3-DA53-448A-99FC-198A6C54BE45}" type="parTrans" cxnId="{4E371E5E-9262-4932-AAEA-57B8D9073E25}">
      <dgm:prSet/>
      <dgm:spPr/>
      <dgm:t>
        <a:bodyPr/>
        <a:lstStyle/>
        <a:p>
          <a:endParaRPr lang="en-US"/>
        </a:p>
      </dgm:t>
    </dgm:pt>
    <dgm:pt modelId="{578E7968-B823-4A49-A0FA-BC749A0F3F08}" type="sibTrans" cxnId="{4E371E5E-9262-4932-AAEA-57B8D9073E25}">
      <dgm:prSet/>
      <dgm:spPr/>
      <dgm:t>
        <a:bodyPr/>
        <a:lstStyle/>
        <a:p>
          <a:endParaRPr lang="en-US"/>
        </a:p>
      </dgm:t>
    </dgm:pt>
    <dgm:pt modelId="{6B94DC8E-7055-43E3-B406-5FB47BF5564B}" type="pres">
      <dgm:prSet presAssocID="{97BF3587-AEB8-49BC-80BE-96E6355D5D41}" presName="linear" presStyleCnt="0">
        <dgm:presLayoutVars>
          <dgm:animLvl val="lvl"/>
          <dgm:resizeHandles val="exact"/>
        </dgm:presLayoutVars>
      </dgm:prSet>
      <dgm:spPr/>
    </dgm:pt>
    <dgm:pt modelId="{49C79295-BD11-45F3-AA1E-85B6B10DFB74}" type="pres">
      <dgm:prSet presAssocID="{FF02E653-A4D3-4602-B060-D33A2A19564E}" presName="parentText" presStyleLbl="node1" presStyleIdx="0" presStyleCnt="2">
        <dgm:presLayoutVars>
          <dgm:chMax val="0"/>
          <dgm:bulletEnabled val="1"/>
        </dgm:presLayoutVars>
      </dgm:prSet>
      <dgm:spPr/>
    </dgm:pt>
    <dgm:pt modelId="{DD470B12-EDB6-43B8-9F7A-50187BD3FB33}" type="pres">
      <dgm:prSet presAssocID="{FF02E653-A4D3-4602-B060-D33A2A19564E}" presName="childText" presStyleLbl="revTx" presStyleIdx="0" presStyleCnt="1">
        <dgm:presLayoutVars>
          <dgm:bulletEnabled val="1"/>
        </dgm:presLayoutVars>
      </dgm:prSet>
      <dgm:spPr/>
    </dgm:pt>
    <dgm:pt modelId="{9CD4B151-5071-45E9-8750-66318DCE9BAC}" type="pres">
      <dgm:prSet presAssocID="{E142CF16-5F74-456E-A16A-8DB79E4DB022}" presName="parentText" presStyleLbl="node1" presStyleIdx="1" presStyleCnt="2">
        <dgm:presLayoutVars>
          <dgm:chMax val="0"/>
          <dgm:bulletEnabled val="1"/>
        </dgm:presLayoutVars>
      </dgm:prSet>
      <dgm:spPr/>
    </dgm:pt>
  </dgm:ptLst>
  <dgm:cxnLst>
    <dgm:cxn modelId="{DC9FDE38-40DB-4440-BC8F-1B75A238922C}" srcId="{FF02E653-A4D3-4602-B060-D33A2A19564E}" destId="{3C68BBA9-8672-4176-A5A4-AEF38EB2D8D9}" srcOrd="1" destOrd="0" parTransId="{A194C34E-A337-4D48-9BA0-46A55B360738}" sibTransId="{28F42BB9-2A6C-4AA7-AD5C-254CEFE82C2E}"/>
    <dgm:cxn modelId="{1252C25D-4848-4666-8655-555047D7CD33}" type="presOf" srcId="{E142CF16-5F74-456E-A16A-8DB79E4DB022}" destId="{9CD4B151-5071-45E9-8750-66318DCE9BAC}" srcOrd="0" destOrd="0" presId="urn:microsoft.com/office/officeart/2005/8/layout/vList2"/>
    <dgm:cxn modelId="{4E371E5E-9262-4932-AAEA-57B8D9073E25}" srcId="{97BF3587-AEB8-49BC-80BE-96E6355D5D41}" destId="{E142CF16-5F74-456E-A16A-8DB79E4DB022}" srcOrd="1" destOrd="0" parTransId="{D979A1C3-DA53-448A-99FC-198A6C54BE45}" sibTransId="{578E7968-B823-4A49-A0FA-BC749A0F3F08}"/>
    <dgm:cxn modelId="{DA772465-6855-40A2-9184-A9C1336567E2}" srcId="{97BF3587-AEB8-49BC-80BE-96E6355D5D41}" destId="{FF02E653-A4D3-4602-B060-D33A2A19564E}" srcOrd="0" destOrd="0" parTransId="{533BE209-4101-48A3-99BF-F6F03749C31C}" sibTransId="{05E58544-0720-4B7A-9B82-E542C9E1CA89}"/>
    <dgm:cxn modelId="{BD484A84-2358-45C5-81EB-08BA7866BEF0}" type="presOf" srcId="{18D61AB4-5019-4CE4-ADFB-FF5AA3634CAA}" destId="{DD470B12-EDB6-43B8-9F7A-50187BD3FB33}" srcOrd="0" destOrd="0" presId="urn:microsoft.com/office/officeart/2005/8/layout/vList2"/>
    <dgm:cxn modelId="{0C012294-0B56-42D2-9D3F-CD7BE592D085}" type="presOf" srcId="{97BF3587-AEB8-49BC-80BE-96E6355D5D41}" destId="{6B94DC8E-7055-43E3-B406-5FB47BF5564B}" srcOrd="0" destOrd="0" presId="urn:microsoft.com/office/officeart/2005/8/layout/vList2"/>
    <dgm:cxn modelId="{95C6D497-D0D2-4F66-8254-BA3640190859}" type="presOf" srcId="{FF02E653-A4D3-4602-B060-D33A2A19564E}" destId="{49C79295-BD11-45F3-AA1E-85B6B10DFB74}" srcOrd="0" destOrd="0" presId="urn:microsoft.com/office/officeart/2005/8/layout/vList2"/>
    <dgm:cxn modelId="{B805ECA0-53E3-41C5-B99D-A19BBC2F3E21}" srcId="{FF02E653-A4D3-4602-B060-D33A2A19564E}" destId="{18D61AB4-5019-4CE4-ADFB-FF5AA3634CAA}" srcOrd="0" destOrd="0" parTransId="{ABF662D3-B926-4DA4-BD39-34F1FDC311FE}" sibTransId="{7FD77590-70C1-48E8-894F-949DCEF2E28F}"/>
    <dgm:cxn modelId="{02F7AAAA-C1DE-4012-B7F6-D7C0E12C6A54}" srcId="{FF02E653-A4D3-4602-B060-D33A2A19564E}" destId="{84C167D0-A6A1-4108-B53C-B0C911CBFBF3}" srcOrd="2" destOrd="0" parTransId="{E049A2F9-E0C0-4B5B-80AA-64EF9D6D1F94}" sibTransId="{4DF24460-DE27-4256-8A3E-D83232E964B9}"/>
    <dgm:cxn modelId="{4202B0CE-6EAF-4CB9-AEE2-D14CDAEC10E8}" type="presOf" srcId="{84C167D0-A6A1-4108-B53C-B0C911CBFBF3}" destId="{DD470B12-EDB6-43B8-9F7A-50187BD3FB33}" srcOrd="0" destOrd="2" presId="urn:microsoft.com/office/officeart/2005/8/layout/vList2"/>
    <dgm:cxn modelId="{B3E8A8FF-21B8-49C2-906B-951CD840E099}" type="presOf" srcId="{3C68BBA9-8672-4176-A5A4-AEF38EB2D8D9}" destId="{DD470B12-EDB6-43B8-9F7A-50187BD3FB33}" srcOrd="0" destOrd="1" presId="urn:microsoft.com/office/officeart/2005/8/layout/vList2"/>
    <dgm:cxn modelId="{91EDF9DC-E521-428F-98EA-1AA3315E2886}" type="presParOf" srcId="{6B94DC8E-7055-43E3-B406-5FB47BF5564B}" destId="{49C79295-BD11-45F3-AA1E-85B6B10DFB74}" srcOrd="0" destOrd="0" presId="urn:microsoft.com/office/officeart/2005/8/layout/vList2"/>
    <dgm:cxn modelId="{02F768FC-778A-47DD-A0E1-30C14F03D34D}" type="presParOf" srcId="{6B94DC8E-7055-43E3-B406-5FB47BF5564B}" destId="{DD470B12-EDB6-43B8-9F7A-50187BD3FB33}" srcOrd="1" destOrd="0" presId="urn:microsoft.com/office/officeart/2005/8/layout/vList2"/>
    <dgm:cxn modelId="{47F83352-894A-47F7-9245-BEAB940DD62A}" type="presParOf" srcId="{6B94DC8E-7055-43E3-B406-5FB47BF5564B}" destId="{9CD4B151-5071-45E9-8750-66318DCE9BA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74E13F-649E-4B3B-8C64-7C2A6E0177DC}" type="doc">
      <dgm:prSet loTypeId="urn:microsoft.com/office/officeart/2005/8/layout/vList5" loCatId="list" qsTypeId="urn:microsoft.com/office/officeart/2005/8/quickstyle/simple1" qsCatId="simple" csTypeId="urn:microsoft.com/office/officeart/2005/8/colors/accent2_3" csCatId="accent2" phldr="1"/>
      <dgm:spPr/>
      <dgm:t>
        <a:bodyPr/>
        <a:lstStyle/>
        <a:p>
          <a:endParaRPr lang="en-US"/>
        </a:p>
      </dgm:t>
    </dgm:pt>
    <dgm:pt modelId="{5E6D8695-6275-4534-8975-C51C645F83DB}">
      <dgm:prSet/>
      <dgm:spPr/>
      <dgm:t>
        <a:bodyPr/>
        <a:lstStyle/>
        <a:p>
          <a:r>
            <a:rPr lang="en-GB" dirty="0"/>
            <a:t>4 themes with subthemes arose from the data collected: </a:t>
          </a:r>
          <a:endParaRPr lang="en-US" dirty="0"/>
        </a:p>
      </dgm:t>
    </dgm:pt>
    <dgm:pt modelId="{E474F067-6956-4832-AAB3-FAC4199F8E1A}" type="parTrans" cxnId="{0C1FABDE-F071-46FE-B5E0-0B459680E04A}">
      <dgm:prSet/>
      <dgm:spPr/>
      <dgm:t>
        <a:bodyPr/>
        <a:lstStyle/>
        <a:p>
          <a:endParaRPr lang="en-US"/>
        </a:p>
      </dgm:t>
    </dgm:pt>
    <dgm:pt modelId="{3B6F6147-25F8-4E11-BA31-9E7B7C98494F}" type="sibTrans" cxnId="{0C1FABDE-F071-46FE-B5E0-0B459680E04A}">
      <dgm:prSet/>
      <dgm:spPr/>
      <dgm:t>
        <a:bodyPr/>
        <a:lstStyle/>
        <a:p>
          <a:endParaRPr lang="en-US"/>
        </a:p>
      </dgm:t>
    </dgm:pt>
    <dgm:pt modelId="{BCBC9E51-A482-4F24-92F5-C306C6B005EF}">
      <dgm:prSet/>
      <dgm:spPr/>
      <dgm:t>
        <a:bodyPr/>
        <a:lstStyle/>
        <a:p>
          <a:r>
            <a:rPr lang="en-GB"/>
            <a:t>Representation in Academia </a:t>
          </a:r>
          <a:endParaRPr lang="en-US"/>
        </a:p>
      </dgm:t>
    </dgm:pt>
    <dgm:pt modelId="{128CD4A1-FD08-4B8A-943D-85DB68C2A971}" type="parTrans" cxnId="{C2387375-CDEB-45D8-98F1-0FD27B9F5997}">
      <dgm:prSet/>
      <dgm:spPr/>
      <dgm:t>
        <a:bodyPr/>
        <a:lstStyle/>
        <a:p>
          <a:endParaRPr lang="en-US"/>
        </a:p>
      </dgm:t>
    </dgm:pt>
    <dgm:pt modelId="{2EC8854F-144F-4A04-AD9F-74F8DB4C1AF2}" type="sibTrans" cxnId="{C2387375-CDEB-45D8-98F1-0FD27B9F5997}">
      <dgm:prSet/>
      <dgm:spPr/>
      <dgm:t>
        <a:bodyPr/>
        <a:lstStyle/>
        <a:p>
          <a:endParaRPr lang="en-US"/>
        </a:p>
      </dgm:t>
    </dgm:pt>
    <dgm:pt modelId="{26BE7B52-8815-4C07-8612-F7C02EBFE50C}">
      <dgm:prSet/>
      <dgm:spPr/>
      <dgm:t>
        <a:bodyPr/>
        <a:lstStyle/>
        <a:p>
          <a:r>
            <a:rPr lang="en-GB"/>
            <a:t>Tokenism</a:t>
          </a:r>
          <a:endParaRPr lang="en-US"/>
        </a:p>
      </dgm:t>
    </dgm:pt>
    <dgm:pt modelId="{1ABBC25B-1EFA-40C7-9618-A930837C82FF}" type="parTrans" cxnId="{1E03AA97-C8C2-4C8A-9CB0-C8D54BFFC94B}">
      <dgm:prSet/>
      <dgm:spPr/>
      <dgm:t>
        <a:bodyPr/>
        <a:lstStyle/>
        <a:p>
          <a:endParaRPr lang="en-US"/>
        </a:p>
      </dgm:t>
    </dgm:pt>
    <dgm:pt modelId="{ECE59AE9-08E7-4F0C-8C5A-01C2DAEE0EEE}" type="sibTrans" cxnId="{1E03AA97-C8C2-4C8A-9CB0-C8D54BFFC94B}">
      <dgm:prSet/>
      <dgm:spPr/>
      <dgm:t>
        <a:bodyPr/>
        <a:lstStyle/>
        <a:p>
          <a:endParaRPr lang="en-US"/>
        </a:p>
      </dgm:t>
    </dgm:pt>
    <dgm:pt modelId="{EF0EB11B-7AAC-41D7-BFC0-223DBF907E39}">
      <dgm:prSet/>
      <dgm:spPr/>
      <dgm:t>
        <a:bodyPr/>
        <a:lstStyle/>
        <a:p>
          <a:r>
            <a:rPr lang="en-GB"/>
            <a:t>Racial representation </a:t>
          </a:r>
          <a:endParaRPr lang="en-US"/>
        </a:p>
      </dgm:t>
    </dgm:pt>
    <dgm:pt modelId="{3489C5F5-C8AF-4C5D-A3BA-7758279434C5}" type="parTrans" cxnId="{03C80A5C-5782-40E0-A330-3C65870151C9}">
      <dgm:prSet/>
      <dgm:spPr/>
      <dgm:t>
        <a:bodyPr/>
        <a:lstStyle/>
        <a:p>
          <a:endParaRPr lang="en-US"/>
        </a:p>
      </dgm:t>
    </dgm:pt>
    <dgm:pt modelId="{7FCE0C82-1F9A-479B-A1A3-4D14426A45D9}" type="sibTrans" cxnId="{03C80A5C-5782-40E0-A330-3C65870151C9}">
      <dgm:prSet/>
      <dgm:spPr/>
      <dgm:t>
        <a:bodyPr/>
        <a:lstStyle/>
        <a:p>
          <a:endParaRPr lang="en-US"/>
        </a:p>
      </dgm:t>
    </dgm:pt>
    <dgm:pt modelId="{4BC90CC1-8735-4A93-BD0C-1B7BF7C6A4DF}">
      <dgm:prSet/>
      <dgm:spPr/>
      <dgm:t>
        <a:bodyPr/>
        <a:lstStyle/>
        <a:p>
          <a:r>
            <a:rPr lang="en-GB" dirty="0"/>
            <a:t>Gender representation </a:t>
          </a:r>
          <a:endParaRPr lang="en-US" dirty="0"/>
        </a:p>
      </dgm:t>
    </dgm:pt>
    <dgm:pt modelId="{62C320BC-3136-4800-8214-2A35ED88F3C8}" type="parTrans" cxnId="{4BF3CBF4-E3C2-4216-9C4C-28CBC0964FDC}">
      <dgm:prSet/>
      <dgm:spPr/>
      <dgm:t>
        <a:bodyPr/>
        <a:lstStyle/>
        <a:p>
          <a:endParaRPr lang="en-US"/>
        </a:p>
      </dgm:t>
    </dgm:pt>
    <dgm:pt modelId="{47E4D820-72C6-41BB-83BB-73529EE484BA}" type="sibTrans" cxnId="{4BF3CBF4-E3C2-4216-9C4C-28CBC0964FDC}">
      <dgm:prSet/>
      <dgm:spPr/>
      <dgm:t>
        <a:bodyPr/>
        <a:lstStyle/>
        <a:p>
          <a:endParaRPr lang="en-US"/>
        </a:p>
      </dgm:t>
    </dgm:pt>
    <dgm:pt modelId="{952B19D1-00F0-441F-BB38-1BCA79366A04}">
      <dgm:prSet/>
      <dgm:spPr/>
      <dgm:t>
        <a:bodyPr/>
        <a:lstStyle/>
        <a:p>
          <a:r>
            <a:rPr lang="en-GB" dirty="0"/>
            <a:t>Experiential knowledge</a:t>
          </a:r>
          <a:endParaRPr lang="en-US" dirty="0"/>
        </a:p>
      </dgm:t>
    </dgm:pt>
    <dgm:pt modelId="{80EF77A0-B7FF-4D51-B195-2E0035BFDEDA}" type="parTrans" cxnId="{D009C4CE-C492-4819-88F4-F698BCCF2F69}">
      <dgm:prSet/>
      <dgm:spPr/>
      <dgm:t>
        <a:bodyPr/>
        <a:lstStyle/>
        <a:p>
          <a:endParaRPr lang="en-US"/>
        </a:p>
      </dgm:t>
    </dgm:pt>
    <dgm:pt modelId="{D113127A-A2D9-4AE1-955F-B63B47DFB00E}" type="sibTrans" cxnId="{D009C4CE-C492-4819-88F4-F698BCCF2F69}">
      <dgm:prSet/>
      <dgm:spPr/>
      <dgm:t>
        <a:bodyPr/>
        <a:lstStyle/>
        <a:p>
          <a:endParaRPr lang="en-US"/>
        </a:p>
      </dgm:t>
    </dgm:pt>
    <dgm:pt modelId="{938EBC1F-2EDC-4E3C-9543-F378BF9C0AC7}">
      <dgm:prSet/>
      <dgm:spPr/>
      <dgm:t>
        <a:bodyPr/>
        <a:lstStyle/>
        <a:p>
          <a:r>
            <a:rPr lang="en-GB" dirty="0"/>
            <a:t>Sense of Belonging </a:t>
          </a:r>
          <a:endParaRPr lang="en-US" dirty="0"/>
        </a:p>
      </dgm:t>
    </dgm:pt>
    <dgm:pt modelId="{D85E7C2A-BADF-4200-90EB-3651E6F94933}" type="parTrans" cxnId="{F999187D-7A03-4197-8018-FA331A255C1D}">
      <dgm:prSet/>
      <dgm:spPr/>
      <dgm:t>
        <a:bodyPr/>
        <a:lstStyle/>
        <a:p>
          <a:endParaRPr lang="en-US"/>
        </a:p>
      </dgm:t>
    </dgm:pt>
    <dgm:pt modelId="{277AC12C-22C7-4FB0-932B-95003B9006A7}" type="sibTrans" cxnId="{F999187D-7A03-4197-8018-FA331A255C1D}">
      <dgm:prSet/>
      <dgm:spPr/>
      <dgm:t>
        <a:bodyPr/>
        <a:lstStyle/>
        <a:p>
          <a:endParaRPr lang="en-US"/>
        </a:p>
      </dgm:t>
    </dgm:pt>
    <dgm:pt modelId="{211CCBBF-E366-4959-B2F1-188310040373}">
      <dgm:prSet/>
      <dgm:spPr/>
      <dgm:t>
        <a:bodyPr/>
        <a:lstStyle/>
        <a:p>
          <a:r>
            <a:rPr lang="en-GB"/>
            <a:t>Comparison to peers </a:t>
          </a:r>
          <a:endParaRPr lang="en-US"/>
        </a:p>
      </dgm:t>
    </dgm:pt>
    <dgm:pt modelId="{AE59B8BF-6FFF-4639-99C9-E892BA674537}" type="parTrans" cxnId="{5C5A77CC-24C8-4C98-9882-C3438B4E654C}">
      <dgm:prSet/>
      <dgm:spPr/>
      <dgm:t>
        <a:bodyPr/>
        <a:lstStyle/>
        <a:p>
          <a:endParaRPr lang="en-US"/>
        </a:p>
      </dgm:t>
    </dgm:pt>
    <dgm:pt modelId="{D942C60B-3B89-48E0-A7C7-657E79D9BD6E}" type="sibTrans" cxnId="{5C5A77CC-24C8-4C98-9882-C3438B4E654C}">
      <dgm:prSet/>
      <dgm:spPr/>
      <dgm:t>
        <a:bodyPr/>
        <a:lstStyle/>
        <a:p>
          <a:endParaRPr lang="en-US"/>
        </a:p>
      </dgm:t>
    </dgm:pt>
    <dgm:pt modelId="{76F7FCC5-217C-4A34-AE86-3BEEC295C0E8}">
      <dgm:prSet/>
      <dgm:spPr/>
      <dgm:t>
        <a:bodyPr/>
        <a:lstStyle/>
        <a:p>
          <a:r>
            <a:rPr lang="en-GB"/>
            <a:t>Differential treatment </a:t>
          </a:r>
          <a:endParaRPr lang="en-US"/>
        </a:p>
      </dgm:t>
    </dgm:pt>
    <dgm:pt modelId="{74E22B94-1EB2-4CF3-A022-FB0B6065AE92}" type="parTrans" cxnId="{79597187-963F-4CE3-B5C2-748B7ACE35E3}">
      <dgm:prSet/>
      <dgm:spPr/>
      <dgm:t>
        <a:bodyPr/>
        <a:lstStyle/>
        <a:p>
          <a:endParaRPr lang="en-US"/>
        </a:p>
      </dgm:t>
    </dgm:pt>
    <dgm:pt modelId="{EA843F79-6FE0-4345-A66E-D4A335BC3F4C}" type="sibTrans" cxnId="{79597187-963F-4CE3-B5C2-748B7ACE35E3}">
      <dgm:prSet/>
      <dgm:spPr/>
      <dgm:t>
        <a:bodyPr/>
        <a:lstStyle/>
        <a:p>
          <a:endParaRPr lang="en-US"/>
        </a:p>
      </dgm:t>
    </dgm:pt>
    <dgm:pt modelId="{94A0294A-43AA-42CC-960B-85692FF8B874}">
      <dgm:prSet/>
      <dgm:spPr/>
      <dgm:t>
        <a:bodyPr/>
        <a:lstStyle/>
        <a:p>
          <a:r>
            <a:rPr lang="en-GB" dirty="0"/>
            <a:t>Impact on opportunities </a:t>
          </a:r>
          <a:endParaRPr lang="en-US" dirty="0"/>
        </a:p>
      </dgm:t>
    </dgm:pt>
    <dgm:pt modelId="{D9F1DAAF-EC5C-4896-9457-89E1B093918D}" type="parTrans" cxnId="{AEAC66B1-719D-4032-9169-7AD1E308B850}">
      <dgm:prSet/>
      <dgm:spPr/>
      <dgm:t>
        <a:bodyPr/>
        <a:lstStyle/>
        <a:p>
          <a:endParaRPr lang="en-US"/>
        </a:p>
      </dgm:t>
    </dgm:pt>
    <dgm:pt modelId="{E5430C1E-088A-4E56-82F3-6266E538341D}" type="sibTrans" cxnId="{AEAC66B1-719D-4032-9169-7AD1E308B850}">
      <dgm:prSet/>
      <dgm:spPr/>
      <dgm:t>
        <a:bodyPr/>
        <a:lstStyle/>
        <a:p>
          <a:endParaRPr lang="en-US"/>
        </a:p>
      </dgm:t>
    </dgm:pt>
    <dgm:pt modelId="{76F11AE8-8513-4845-A66C-839E9C6FA237}">
      <dgm:prSet/>
      <dgm:spPr/>
      <dgm:t>
        <a:bodyPr/>
        <a:lstStyle/>
        <a:p>
          <a:r>
            <a:rPr lang="en-GB" dirty="0"/>
            <a:t>Expectations and Pressures </a:t>
          </a:r>
          <a:endParaRPr lang="en-US" dirty="0"/>
        </a:p>
      </dgm:t>
    </dgm:pt>
    <dgm:pt modelId="{ED574914-FEDE-490E-B067-54B6DC98CE3F}" type="parTrans" cxnId="{17AFF787-7E7E-495A-9F68-998B3B570277}">
      <dgm:prSet/>
      <dgm:spPr/>
      <dgm:t>
        <a:bodyPr/>
        <a:lstStyle/>
        <a:p>
          <a:endParaRPr lang="en-US"/>
        </a:p>
      </dgm:t>
    </dgm:pt>
    <dgm:pt modelId="{3D0A70E9-47EB-43E2-90B0-D00A01AFCFE3}" type="sibTrans" cxnId="{17AFF787-7E7E-495A-9F68-998B3B570277}">
      <dgm:prSet/>
      <dgm:spPr/>
      <dgm:t>
        <a:bodyPr/>
        <a:lstStyle/>
        <a:p>
          <a:endParaRPr lang="en-US"/>
        </a:p>
      </dgm:t>
    </dgm:pt>
    <dgm:pt modelId="{52ABE804-C8D1-46D1-A4AF-2CE8F36450C8}">
      <dgm:prSet/>
      <dgm:spPr/>
      <dgm:t>
        <a:bodyPr/>
        <a:lstStyle/>
        <a:p>
          <a:r>
            <a:rPr lang="en-GB"/>
            <a:t>Internal pressures </a:t>
          </a:r>
          <a:endParaRPr lang="en-US"/>
        </a:p>
      </dgm:t>
    </dgm:pt>
    <dgm:pt modelId="{DA8F6CF8-0A41-4CBE-AADC-F827F36D2215}" type="parTrans" cxnId="{5D905867-2DD0-473B-8915-4224AE4B2EDF}">
      <dgm:prSet/>
      <dgm:spPr/>
      <dgm:t>
        <a:bodyPr/>
        <a:lstStyle/>
        <a:p>
          <a:endParaRPr lang="en-US"/>
        </a:p>
      </dgm:t>
    </dgm:pt>
    <dgm:pt modelId="{0D7F1B15-46FD-42F0-AEF7-27F9816C0D35}" type="sibTrans" cxnId="{5D905867-2DD0-473B-8915-4224AE4B2EDF}">
      <dgm:prSet/>
      <dgm:spPr/>
      <dgm:t>
        <a:bodyPr/>
        <a:lstStyle/>
        <a:p>
          <a:endParaRPr lang="en-US"/>
        </a:p>
      </dgm:t>
    </dgm:pt>
    <dgm:pt modelId="{1F6F87E2-646D-44AC-BEEF-53909FDA0EF9}">
      <dgm:prSet/>
      <dgm:spPr/>
      <dgm:t>
        <a:bodyPr/>
        <a:lstStyle/>
        <a:p>
          <a:r>
            <a:rPr lang="en-GB"/>
            <a:t>Fear of perception </a:t>
          </a:r>
          <a:endParaRPr lang="en-US"/>
        </a:p>
      </dgm:t>
    </dgm:pt>
    <dgm:pt modelId="{3F7586B9-961F-4B5B-A4C1-E0CE778D692B}" type="parTrans" cxnId="{D5388D5D-3D30-45C1-8D06-08D96C771BB0}">
      <dgm:prSet/>
      <dgm:spPr/>
      <dgm:t>
        <a:bodyPr/>
        <a:lstStyle/>
        <a:p>
          <a:endParaRPr lang="en-US"/>
        </a:p>
      </dgm:t>
    </dgm:pt>
    <dgm:pt modelId="{7A91F3A5-C11E-4570-B931-917D9E3CBE92}" type="sibTrans" cxnId="{D5388D5D-3D30-45C1-8D06-08D96C771BB0}">
      <dgm:prSet/>
      <dgm:spPr/>
      <dgm:t>
        <a:bodyPr/>
        <a:lstStyle/>
        <a:p>
          <a:endParaRPr lang="en-US"/>
        </a:p>
      </dgm:t>
    </dgm:pt>
    <dgm:pt modelId="{A72E98A0-A3A9-46AE-917E-B9C95BA5DE86}">
      <dgm:prSet/>
      <dgm:spPr/>
      <dgm:t>
        <a:bodyPr/>
        <a:lstStyle/>
        <a:p>
          <a:r>
            <a:rPr lang="en-GB" dirty="0"/>
            <a:t>Psychosocial Effects  </a:t>
          </a:r>
          <a:endParaRPr lang="en-US" dirty="0"/>
        </a:p>
      </dgm:t>
    </dgm:pt>
    <dgm:pt modelId="{88D2D5E8-D3F7-4F42-8F5C-7B06AD756E4D}" type="parTrans" cxnId="{157EE5B7-AB5B-47B1-90B0-EC8839CFF921}">
      <dgm:prSet/>
      <dgm:spPr/>
      <dgm:t>
        <a:bodyPr/>
        <a:lstStyle/>
        <a:p>
          <a:endParaRPr lang="en-US"/>
        </a:p>
      </dgm:t>
    </dgm:pt>
    <dgm:pt modelId="{5B18B443-D049-4C27-A5DD-560298225EC3}" type="sibTrans" cxnId="{157EE5B7-AB5B-47B1-90B0-EC8839CFF921}">
      <dgm:prSet/>
      <dgm:spPr/>
      <dgm:t>
        <a:bodyPr/>
        <a:lstStyle/>
        <a:p>
          <a:endParaRPr lang="en-US"/>
        </a:p>
      </dgm:t>
    </dgm:pt>
    <dgm:pt modelId="{B34D6B3E-93B4-4ABD-8706-2EA48450CBF8}">
      <dgm:prSet/>
      <dgm:spPr/>
      <dgm:t>
        <a:bodyPr/>
        <a:lstStyle/>
        <a:p>
          <a:r>
            <a:rPr lang="en-GB"/>
            <a:t>Mental health </a:t>
          </a:r>
          <a:endParaRPr lang="en-US"/>
        </a:p>
      </dgm:t>
    </dgm:pt>
    <dgm:pt modelId="{086F9ECA-B1EC-4119-9751-E9EBA49D2B5A}" type="parTrans" cxnId="{972FAB40-F021-4D37-BCD9-7C4F2EFEF2DB}">
      <dgm:prSet/>
      <dgm:spPr/>
      <dgm:t>
        <a:bodyPr/>
        <a:lstStyle/>
        <a:p>
          <a:endParaRPr lang="en-US"/>
        </a:p>
      </dgm:t>
    </dgm:pt>
    <dgm:pt modelId="{F079B3F3-5A40-4429-B8BA-9C4F716EBE66}" type="sibTrans" cxnId="{972FAB40-F021-4D37-BCD9-7C4F2EFEF2DB}">
      <dgm:prSet/>
      <dgm:spPr/>
      <dgm:t>
        <a:bodyPr/>
        <a:lstStyle/>
        <a:p>
          <a:endParaRPr lang="en-US"/>
        </a:p>
      </dgm:t>
    </dgm:pt>
    <dgm:pt modelId="{7E908DD0-CE7C-474D-A660-7B65111B560E}">
      <dgm:prSet/>
      <dgm:spPr/>
      <dgm:t>
        <a:bodyPr/>
        <a:lstStyle/>
        <a:p>
          <a:r>
            <a:rPr lang="en-GB"/>
            <a:t>Isolation </a:t>
          </a:r>
          <a:endParaRPr lang="en-US"/>
        </a:p>
      </dgm:t>
    </dgm:pt>
    <dgm:pt modelId="{1ACC8EAA-14AE-4AD4-8C3F-DBFA19C59424}" type="parTrans" cxnId="{167F0F09-C44B-408C-84D3-F577D75393EB}">
      <dgm:prSet/>
      <dgm:spPr/>
      <dgm:t>
        <a:bodyPr/>
        <a:lstStyle/>
        <a:p>
          <a:endParaRPr lang="en-US"/>
        </a:p>
      </dgm:t>
    </dgm:pt>
    <dgm:pt modelId="{F5CED8E2-C613-426C-9030-AA891D464FED}" type="sibTrans" cxnId="{167F0F09-C44B-408C-84D3-F577D75393EB}">
      <dgm:prSet/>
      <dgm:spPr/>
      <dgm:t>
        <a:bodyPr/>
        <a:lstStyle/>
        <a:p>
          <a:endParaRPr lang="en-US"/>
        </a:p>
      </dgm:t>
    </dgm:pt>
    <dgm:pt modelId="{355E44F1-CE7A-48FF-B17C-E0416A8FD2DA}" type="pres">
      <dgm:prSet presAssocID="{B774E13F-649E-4B3B-8C64-7C2A6E0177DC}" presName="Name0" presStyleCnt="0">
        <dgm:presLayoutVars>
          <dgm:dir/>
          <dgm:animLvl val="lvl"/>
          <dgm:resizeHandles val="exact"/>
        </dgm:presLayoutVars>
      </dgm:prSet>
      <dgm:spPr/>
    </dgm:pt>
    <dgm:pt modelId="{96F98B26-AD3F-4B86-BF5D-9A4FB2DB0E78}" type="pres">
      <dgm:prSet presAssocID="{5E6D8695-6275-4534-8975-C51C645F83DB}" presName="linNode" presStyleCnt="0"/>
      <dgm:spPr/>
    </dgm:pt>
    <dgm:pt modelId="{7C5A207C-2998-412E-BA72-E0E1F09CD5BB}" type="pres">
      <dgm:prSet presAssocID="{5E6D8695-6275-4534-8975-C51C645F83DB}" presName="parentText" presStyleLbl="node1" presStyleIdx="0" presStyleCnt="5" custScaleX="277778">
        <dgm:presLayoutVars>
          <dgm:chMax val="1"/>
          <dgm:bulletEnabled val="1"/>
        </dgm:presLayoutVars>
      </dgm:prSet>
      <dgm:spPr/>
    </dgm:pt>
    <dgm:pt modelId="{1C5123E0-3BC5-469A-8FB9-07E149789A32}" type="pres">
      <dgm:prSet presAssocID="{3B6F6147-25F8-4E11-BA31-9E7B7C98494F}" presName="sp" presStyleCnt="0"/>
      <dgm:spPr/>
    </dgm:pt>
    <dgm:pt modelId="{D0248C92-3F4B-476E-A0AE-85AB935FFF1C}" type="pres">
      <dgm:prSet presAssocID="{BCBC9E51-A482-4F24-92F5-C306C6B005EF}" presName="linNode" presStyleCnt="0"/>
      <dgm:spPr/>
    </dgm:pt>
    <dgm:pt modelId="{F1EA6042-E816-4E1B-AA86-F9CA156A055C}" type="pres">
      <dgm:prSet presAssocID="{BCBC9E51-A482-4F24-92F5-C306C6B005EF}" presName="parentText" presStyleLbl="node1" presStyleIdx="1" presStyleCnt="5">
        <dgm:presLayoutVars>
          <dgm:chMax val="1"/>
          <dgm:bulletEnabled val="1"/>
        </dgm:presLayoutVars>
      </dgm:prSet>
      <dgm:spPr/>
    </dgm:pt>
    <dgm:pt modelId="{798C7ECD-CF70-41C8-8265-05496D98C4A2}" type="pres">
      <dgm:prSet presAssocID="{BCBC9E51-A482-4F24-92F5-C306C6B005EF}" presName="descendantText" presStyleLbl="alignAccFollowNode1" presStyleIdx="0" presStyleCnt="4">
        <dgm:presLayoutVars>
          <dgm:bulletEnabled val="1"/>
        </dgm:presLayoutVars>
      </dgm:prSet>
      <dgm:spPr/>
    </dgm:pt>
    <dgm:pt modelId="{04C761F7-350A-42F3-91BF-B4B41EA540EB}" type="pres">
      <dgm:prSet presAssocID="{2EC8854F-144F-4A04-AD9F-74F8DB4C1AF2}" presName="sp" presStyleCnt="0"/>
      <dgm:spPr/>
    </dgm:pt>
    <dgm:pt modelId="{0E7FB47D-91BE-4761-914B-66E89A0F85B7}" type="pres">
      <dgm:prSet presAssocID="{938EBC1F-2EDC-4E3C-9543-F378BF9C0AC7}" presName="linNode" presStyleCnt="0"/>
      <dgm:spPr/>
    </dgm:pt>
    <dgm:pt modelId="{1249F375-C6EB-4D86-8C49-B038776D91FF}" type="pres">
      <dgm:prSet presAssocID="{938EBC1F-2EDC-4E3C-9543-F378BF9C0AC7}" presName="parentText" presStyleLbl="node1" presStyleIdx="2" presStyleCnt="5">
        <dgm:presLayoutVars>
          <dgm:chMax val="1"/>
          <dgm:bulletEnabled val="1"/>
        </dgm:presLayoutVars>
      </dgm:prSet>
      <dgm:spPr/>
    </dgm:pt>
    <dgm:pt modelId="{41541DD2-10F5-47AA-A817-688BADE98FED}" type="pres">
      <dgm:prSet presAssocID="{938EBC1F-2EDC-4E3C-9543-F378BF9C0AC7}" presName="descendantText" presStyleLbl="alignAccFollowNode1" presStyleIdx="1" presStyleCnt="4">
        <dgm:presLayoutVars>
          <dgm:bulletEnabled val="1"/>
        </dgm:presLayoutVars>
      </dgm:prSet>
      <dgm:spPr/>
    </dgm:pt>
    <dgm:pt modelId="{25ABF98C-AAD8-4CF5-B18E-8604A4005BEA}" type="pres">
      <dgm:prSet presAssocID="{277AC12C-22C7-4FB0-932B-95003B9006A7}" presName="sp" presStyleCnt="0"/>
      <dgm:spPr/>
    </dgm:pt>
    <dgm:pt modelId="{B23CF275-D27F-43E0-856E-39BE7C7D0179}" type="pres">
      <dgm:prSet presAssocID="{76F11AE8-8513-4845-A66C-839E9C6FA237}" presName="linNode" presStyleCnt="0"/>
      <dgm:spPr/>
    </dgm:pt>
    <dgm:pt modelId="{8B561BD9-7C76-46BC-8D5F-3BF513887DAE}" type="pres">
      <dgm:prSet presAssocID="{76F11AE8-8513-4845-A66C-839E9C6FA237}" presName="parentText" presStyleLbl="node1" presStyleIdx="3" presStyleCnt="5">
        <dgm:presLayoutVars>
          <dgm:chMax val="1"/>
          <dgm:bulletEnabled val="1"/>
        </dgm:presLayoutVars>
      </dgm:prSet>
      <dgm:spPr/>
    </dgm:pt>
    <dgm:pt modelId="{D5C72090-396A-4480-BACF-6683FCCEEC08}" type="pres">
      <dgm:prSet presAssocID="{76F11AE8-8513-4845-A66C-839E9C6FA237}" presName="descendantText" presStyleLbl="alignAccFollowNode1" presStyleIdx="2" presStyleCnt="4">
        <dgm:presLayoutVars>
          <dgm:bulletEnabled val="1"/>
        </dgm:presLayoutVars>
      </dgm:prSet>
      <dgm:spPr/>
    </dgm:pt>
    <dgm:pt modelId="{3837535A-20FD-4889-BE37-D857B46E5CA9}" type="pres">
      <dgm:prSet presAssocID="{3D0A70E9-47EB-43E2-90B0-D00A01AFCFE3}" presName="sp" presStyleCnt="0"/>
      <dgm:spPr/>
    </dgm:pt>
    <dgm:pt modelId="{6CD03382-9F76-48F4-BA7A-8BC6455E5F92}" type="pres">
      <dgm:prSet presAssocID="{A72E98A0-A3A9-46AE-917E-B9C95BA5DE86}" presName="linNode" presStyleCnt="0"/>
      <dgm:spPr/>
    </dgm:pt>
    <dgm:pt modelId="{EC3D6169-6A1A-43B6-BE07-CAAEC8EEEC76}" type="pres">
      <dgm:prSet presAssocID="{A72E98A0-A3A9-46AE-917E-B9C95BA5DE86}" presName="parentText" presStyleLbl="node1" presStyleIdx="4" presStyleCnt="5">
        <dgm:presLayoutVars>
          <dgm:chMax val="1"/>
          <dgm:bulletEnabled val="1"/>
        </dgm:presLayoutVars>
      </dgm:prSet>
      <dgm:spPr/>
    </dgm:pt>
    <dgm:pt modelId="{273D67A3-356E-4234-88C8-F2CF396661D5}" type="pres">
      <dgm:prSet presAssocID="{A72E98A0-A3A9-46AE-917E-B9C95BA5DE86}" presName="descendantText" presStyleLbl="alignAccFollowNode1" presStyleIdx="3" presStyleCnt="4">
        <dgm:presLayoutVars>
          <dgm:bulletEnabled val="1"/>
        </dgm:presLayoutVars>
      </dgm:prSet>
      <dgm:spPr/>
    </dgm:pt>
  </dgm:ptLst>
  <dgm:cxnLst>
    <dgm:cxn modelId="{167F0F09-C44B-408C-84D3-F577D75393EB}" srcId="{A72E98A0-A3A9-46AE-917E-B9C95BA5DE86}" destId="{7E908DD0-CE7C-474D-A660-7B65111B560E}" srcOrd="1" destOrd="0" parTransId="{1ACC8EAA-14AE-4AD4-8C3F-DBFA19C59424}" sibTransId="{F5CED8E2-C613-426C-9030-AA891D464FED}"/>
    <dgm:cxn modelId="{C940FF0A-C4FD-44C7-AFDB-B9DB41508D22}" type="presOf" srcId="{76F7FCC5-217C-4A34-AE86-3BEEC295C0E8}" destId="{41541DD2-10F5-47AA-A817-688BADE98FED}" srcOrd="0" destOrd="1" presId="urn:microsoft.com/office/officeart/2005/8/layout/vList5"/>
    <dgm:cxn modelId="{87640125-61C9-41C4-95E0-A232E0AF024A}" type="presOf" srcId="{EF0EB11B-7AAC-41D7-BFC0-223DBF907E39}" destId="{798C7ECD-CF70-41C8-8265-05496D98C4A2}" srcOrd="0" destOrd="1" presId="urn:microsoft.com/office/officeart/2005/8/layout/vList5"/>
    <dgm:cxn modelId="{AEE80426-F9B1-424F-B3A6-A78150749F26}" type="presOf" srcId="{952B19D1-00F0-441F-BB38-1BCA79366A04}" destId="{798C7ECD-CF70-41C8-8265-05496D98C4A2}" srcOrd="0" destOrd="3" presId="urn:microsoft.com/office/officeart/2005/8/layout/vList5"/>
    <dgm:cxn modelId="{311F332D-7A66-4466-AD15-F73C25B799FF}" type="presOf" srcId="{52ABE804-C8D1-46D1-A4AF-2CE8F36450C8}" destId="{D5C72090-396A-4480-BACF-6683FCCEEC08}" srcOrd="0" destOrd="0" presId="urn:microsoft.com/office/officeart/2005/8/layout/vList5"/>
    <dgm:cxn modelId="{E51D403E-7E48-4476-BFD1-56C51C6E5E6C}" type="presOf" srcId="{BCBC9E51-A482-4F24-92F5-C306C6B005EF}" destId="{F1EA6042-E816-4E1B-AA86-F9CA156A055C}" srcOrd="0" destOrd="0" presId="urn:microsoft.com/office/officeart/2005/8/layout/vList5"/>
    <dgm:cxn modelId="{972FAB40-F021-4D37-BCD9-7C4F2EFEF2DB}" srcId="{A72E98A0-A3A9-46AE-917E-B9C95BA5DE86}" destId="{B34D6B3E-93B4-4ABD-8706-2EA48450CBF8}" srcOrd="0" destOrd="0" parTransId="{086F9ECA-B1EC-4119-9751-E9EBA49D2B5A}" sibTransId="{F079B3F3-5A40-4429-B8BA-9C4F716EBE66}"/>
    <dgm:cxn modelId="{03C80A5C-5782-40E0-A330-3C65870151C9}" srcId="{BCBC9E51-A482-4F24-92F5-C306C6B005EF}" destId="{EF0EB11B-7AAC-41D7-BFC0-223DBF907E39}" srcOrd="1" destOrd="0" parTransId="{3489C5F5-C8AF-4C5D-A3BA-7758279434C5}" sibTransId="{7FCE0C82-1F9A-479B-A1A3-4D14426A45D9}"/>
    <dgm:cxn modelId="{D5388D5D-3D30-45C1-8D06-08D96C771BB0}" srcId="{76F11AE8-8513-4845-A66C-839E9C6FA237}" destId="{1F6F87E2-646D-44AC-BEEF-53909FDA0EF9}" srcOrd="1" destOrd="0" parTransId="{3F7586B9-961F-4B5B-A4C1-E0CE778D692B}" sibTransId="{7A91F3A5-C11E-4570-B931-917D9E3CBE92}"/>
    <dgm:cxn modelId="{5D905867-2DD0-473B-8915-4224AE4B2EDF}" srcId="{76F11AE8-8513-4845-A66C-839E9C6FA237}" destId="{52ABE804-C8D1-46D1-A4AF-2CE8F36450C8}" srcOrd="0" destOrd="0" parTransId="{DA8F6CF8-0A41-4CBE-AADC-F827F36D2215}" sibTransId="{0D7F1B15-46FD-42F0-AEF7-27F9816C0D35}"/>
    <dgm:cxn modelId="{C2387375-CDEB-45D8-98F1-0FD27B9F5997}" srcId="{B774E13F-649E-4B3B-8C64-7C2A6E0177DC}" destId="{BCBC9E51-A482-4F24-92F5-C306C6B005EF}" srcOrd="1" destOrd="0" parTransId="{128CD4A1-FD08-4B8A-943D-85DB68C2A971}" sibTransId="{2EC8854F-144F-4A04-AD9F-74F8DB4C1AF2}"/>
    <dgm:cxn modelId="{D44BED76-4622-49FF-8728-31D330A21E69}" type="presOf" srcId="{B774E13F-649E-4B3B-8C64-7C2A6E0177DC}" destId="{355E44F1-CE7A-48FF-B17C-E0416A8FD2DA}" srcOrd="0" destOrd="0" presId="urn:microsoft.com/office/officeart/2005/8/layout/vList5"/>
    <dgm:cxn modelId="{F999187D-7A03-4197-8018-FA331A255C1D}" srcId="{B774E13F-649E-4B3B-8C64-7C2A6E0177DC}" destId="{938EBC1F-2EDC-4E3C-9543-F378BF9C0AC7}" srcOrd="2" destOrd="0" parTransId="{D85E7C2A-BADF-4200-90EB-3651E6F94933}" sibTransId="{277AC12C-22C7-4FB0-932B-95003B9006A7}"/>
    <dgm:cxn modelId="{968B1180-C9D7-4A17-A1C9-37847BCD9155}" type="presOf" srcId="{94A0294A-43AA-42CC-960B-85692FF8B874}" destId="{41541DD2-10F5-47AA-A817-688BADE98FED}" srcOrd="0" destOrd="2" presId="urn:microsoft.com/office/officeart/2005/8/layout/vList5"/>
    <dgm:cxn modelId="{E77C1B83-791E-4751-9FE4-FF6FA161B271}" type="presOf" srcId="{7E908DD0-CE7C-474D-A660-7B65111B560E}" destId="{273D67A3-356E-4234-88C8-F2CF396661D5}" srcOrd="0" destOrd="1" presId="urn:microsoft.com/office/officeart/2005/8/layout/vList5"/>
    <dgm:cxn modelId="{79597187-963F-4CE3-B5C2-748B7ACE35E3}" srcId="{938EBC1F-2EDC-4E3C-9543-F378BF9C0AC7}" destId="{76F7FCC5-217C-4A34-AE86-3BEEC295C0E8}" srcOrd="1" destOrd="0" parTransId="{74E22B94-1EB2-4CF3-A022-FB0B6065AE92}" sibTransId="{EA843F79-6FE0-4345-A66E-D4A335BC3F4C}"/>
    <dgm:cxn modelId="{17AFF787-7E7E-495A-9F68-998B3B570277}" srcId="{B774E13F-649E-4B3B-8C64-7C2A6E0177DC}" destId="{76F11AE8-8513-4845-A66C-839E9C6FA237}" srcOrd="3" destOrd="0" parTransId="{ED574914-FEDE-490E-B067-54B6DC98CE3F}" sibTransId="{3D0A70E9-47EB-43E2-90B0-D00A01AFCFE3}"/>
    <dgm:cxn modelId="{A749FF8B-0324-45F7-AEBB-ACEC5EF9330D}" type="presOf" srcId="{211CCBBF-E366-4959-B2F1-188310040373}" destId="{41541DD2-10F5-47AA-A817-688BADE98FED}" srcOrd="0" destOrd="0" presId="urn:microsoft.com/office/officeart/2005/8/layout/vList5"/>
    <dgm:cxn modelId="{1B3F1095-0E8D-4D8F-B28B-E98141C305B4}" type="presOf" srcId="{26BE7B52-8815-4C07-8612-F7C02EBFE50C}" destId="{798C7ECD-CF70-41C8-8265-05496D98C4A2}" srcOrd="0" destOrd="0" presId="urn:microsoft.com/office/officeart/2005/8/layout/vList5"/>
    <dgm:cxn modelId="{1E03AA97-C8C2-4C8A-9CB0-C8D54BFFC94B}" srcId="{BCBC9E51-A482-4F24-92F5-C306C6B005EF}" destId="{26BE7B52-8815-4C07-8612-F7C02EBFE50C}" srcOrd="0" destOrd="0" parTransId="{1ABBC25B-1EFA-40C7-9618-A930837C82FF}" sibTransId="{ECE59AE9-08E7-4F0C-8C5A-01C2DAEE0EEE}"/>
    <dgm:cxn modelId="{AEAC66B1-719D-4032-9169-7AD1E308B850}" srcId="{938EBC1F-2EDC-4E3C-9543-F378BF9C0AC7}" destId="{94A0294A-43AA-42CC-960B-85692FF8B874}" srcOrd="2" destOrd="0" parTransId="{D9F1DAAF-EC5C-4896-9457-89E1B093918D}" sibTransId="{E5430C1E-088A-4E56-82F3-6266E538341D}"/>
    <dgm:cxn modelId="{D81A3EB2-0E06-4825-B54F-3D403D486A32}" type="presOf" srcId="{4BC90CC1-8735-4A93-BD0C-1B7BF7C6A4DF}" destId="{798C7ECD-CF70-41C8-8265-05496D98C4A2}" srcOrd="0" destOrd="2" presId="urn:microsoft.com/office/officeart/2005/8/layout/vList5"/>
    <dgm:cxn modelId="{5BFE6AB3-E511-4CE3-ACAC-3C949984DE58}" type="presOf" srcId="{1F6F87E2-646D-44AC-BEEF-53909FDA0EF9}" destId="{D5C72090-396A-4480-BACF-6683FCCEEC08}" srcOrd="0" destOrd="1" presId="urn:microsoft.com/office/officeart/2005/8/layout/vList5"/>
    <dgm:cxn modelId="{157EE5B7-AB5B-47B1-90B0-EC8839CFF921}" srcId="{B774E13F-649E-4B3B-8C64-7C2A6E0177DC}" destId="{A72E98A0-A3A9-46AE-917E-B9C95BA5DE86}" srcOrd="4" destOrd="0" parTransId="{88D2D5E8-D3F7-4F42-8F5C-7B06AD756E4D}" sibTransId="{5B18B443-D049-4C27-A5DD-560298225EC3}"/>
    <dgm:cxn modelId="{449F04C9-EF95-4301-A47F-87E97DA88983}" type="presOf" srcId="{938EBC1F-2EDC-4E3C-9543-F378BF9C0AC7}" destId="{1249F375-C6EB-4D86-8C49-B038776D91FF}" srcOrd="0" destOrd="0" presId="urn:microsoft.com/office/officeart/2005/8/layout/vList5"/>
    <dgm:cxn modelId="{697BA3C9-8BF7-45EF-BC85-F1475C926976}" type="presOf" srcId="{76F11AE8-8513-4845-A66C-839E9C6FA237}" destId="{8B561BD9-7C76-46BC-8D5F-3BF513887DAE}" srcOrd="0" destOrd="0" presId="urn:microsoft.com/office/officeart/2005/8/layout/vList5"/>
    <dgm:cxn modelId="{5C5A77CC-24C8-4C98-9882-C3438B4E654C}" srcId="{938EBC1F-2EDC-4E3C-9543-F378BF9C0AC7}" destId="{211CCBBF-E366-4959-B2F1-188310040373}" srcOrd="0" destOrd="0" parTransId="{AE59B8BF-6FFF-4639-99C9-E892BA674537}" sibTransId="{D942C60B-3B89-48E0-A7C7-657E79D9BD6E}"/>
    <dgm:cxn modelId="{D009C4CE-C492-4819-88F4-F698BCCF2F69}" srcId="{BCBC9E51-A482-4F24-92F5-C306C6B005EF}" destId="{952B19D1-00F0-441F-BB38-1BCA79366A04}" srcOrd="3" destOrd="0" parTransId="{80EF77A0-B7FF-4D51-B195-2E0035BFDEDA}" sibTransId="{D113127A-A2D9-4AE1-955F-B63B47DFB00E}"/>
    <dgm:cxn modelId="{7657EBDB-41A1-4B73-9ED7-E50A4AC082D4}" type="presOf" srcId="{B34D6B3E-93B4-4ABD-8706-2EA48450CBF8}" destId="{273D67A3-356E-4234-88C8-F2CF396661D5}" srcOrd="0" destOrd="0" presId="urn:microsoft.com/office/officeart/2005/8/layout/vList5"/>
    <dgm:cxn modelId="{0C1FABDE-F071-46FE-B5E0-0B459680E04A}" srcId="{B774E13F-649E-4B3B-8C64-7C2A6E0177DC}" destId="{5E6D8695-6275-4534-8975-C51C645F83DB}" srcOrd="0" destOrd="0" parTransId="{E474F067-6956-4832-AAB3-FAC4199F8E1A}" sibTransId="{3B6F6147-25F8-4E11-BA31-9E7B7C98494F}"/>
    <dgm:cxn modelId="{591417E7-F216-4E9D-86DA-5F25C8089960}" type="presOf" srcId="{A72E98A0-A3A9-46AE-917E-B9C95BA5DE86}" destId="{EC3D6169-6A1A-43B6-BE07-CAAEC8EEEC76}" srcOrd="0" destOrd="0" presId="urn:microsoft.com/office/officeart/2005/8/layout/vList5"/>
    <dgm:cxn modelId="{4BF3CBF4-E3C2-4216-9C4C-28CBC0964FDC}" srcId="{BCBC9E51-A482-4F24-92F5-C306C6B005EF}" destId="{4BC90CC1-8735-4A93-BD0C-1B7BF7C6A4DF}" srcOrd="2" destOrd="0" parTransId="{62C320BC-3136-4800-8214-2A35ED88F3C8}" sibTransId="{47E4D820-72C6-41BB-83BB-73529EE484BA}"/>
    <dgm:cxn modelId="{2AE78DFC-51F4-4A95-BF2E-39CACC1B5E62}" type="presOf" srcId="{5E6D8695-6275-4534-8975-C51C645F83DB}" destId="{7C5A207C-2998-412E-BA72-E0E1F09CD5BB}" srcOrd="0" destOrd="0" presId="urn:microsoft.com/office/officeart/2005/8/layout/vList5"/>
    <dgm:cxn modelId="{7A44F96D-C735-4A07-9DB7-7E488182F678}" type="presParOf" srcId="{355E44F1-CE7A-48FF-B17C-E0416A8FD2DA}" destId="{96F98B26-AD3F-4B86-BF5D-9A4FB2DB0E78}" srcOrd="0" destOrd="0" presId="urn:microsoft.com/office/officeart/2005/8/layout/vList5"/>
    <dgm:cxn modelId="{4582F047-45E1-48C6-83AD-462594A3B5C2}" type="presParOf" srcId="{96F98B26-AD3F-4B86-BF5D-9A4FB2DB0E78}" destId="{7C5A207C-2998-412E-BA72-E0E1F09CD5BB}" srcOrd="0" destOrd="0" presId="urn:microsoft.com/office/officeart/2005/8/layout/vList5"/>
    <dgm:cxn modelId="{112CA426-5537-478F-9F03-16F1E276D421}" type="presParOf" srcId="{355E44F1-CE7A-48FF-B17C-E0416A8FD2DA}" destId="{1C5123E0-3BC5-469A-8FB9-07E149789A32}" srcOrd="1" destOrd="0" presId="urn:microsoft.com/office/officeart/2005/8/layout/vList5"/>
    <dgm:cxn modelId="{CDC37E43-2643-4D8D-AC7F-F31065CCE83E}" type="presParOf" srcId="{355E44F1-CE7A-48FF-B17C-E0416A8FD2DA}" destId="{D0248C92-3F4B-476E-A0AE-85AB935FFF1C}" srcOrd="2" destOrd="0" presId="urn:microsoft.com/office/officeart/2005/8/layout/vList5"/>
    <dgm:cxn modelId="{8612456E-E757-4A9C-8F09-5CC8B0B4F731}" type="presParOf" srcId="{D0248C92-3F4B-476E-A0AE-85AB935FFF1C}" destId="{F1EA6042-E816-4E1B-AA86-F9CA156A055C}" srcOrd="0" destOrd="0" presId="urn:microsoft.com/office/officeart/2005/8/layout/vList5"/>
    <dgm:cxn modelId="{94D4F3DB-0E79-4125-B38D-8FBC7BCEAC55}" type="presParOf" srcId="{D0248C92-3F4B-476E-A0AE-85AB935FFF1C}" destId="{798C7ECD-CF70-41C8-8265-05496D98C4A2}" srcOrd="1" destOrd="0" presId="urn:microsoft.com/office/officeart/2005/8/layout/vList5"/>
    <dgm:cxn modelId="{5E0371E3-C0E8-4849-A929-7F1C4D28C1AB}" type="presParOf" srcId="{355E44F1-CE7A-48FF-B17C-E0416A8FD2DA}" destId="{04C761F7-350A-42F3-91BF-B4B41EA540EB}" srcOrd="3" destOrd="0" presId="urn:microsoft.com/office/officeart/2005/8/layout/vList5"/>
    <dgm:cxn modelId="{8C6C4F72-B8C0-4562-B49C-883F8E2FF15B}" type="presParOf" srcId="{355E44F1-CE7A-48FF-B17C-E0416A8FD2DA}" destId="{0E7FB47D-91BE-4761-914B-66E89A0F85B7}" srcOrd="4" destOrd="0" presId="urn:microsoft.com/office/officeart/2005/8/layout/vList5"/>
    <dgm:cxn modelId="{DD7268E1-8016-424C-9881-0DADF77CF1A3}" type="presParOf" srcId="{0E7FB47D-91BE-4761-914B-66E89A0F85B7}" destId="{1249F375-C6EB-4D86-8C49-B038776D91FF}" srcOrd="0" destOrd="0" presId="urn:microsoft.com/office/officeart/2005/8/layout/vList5"/>
    <dgm:cxn modelId="{73401F45-48EE-484E-A391-AF681A7F7DD9}" type="presParOf" srcId="{0E7FB47D-91BE-4761-914B-66E89A0F85B7}" destId="{41541DD2-10F5-47AA-A817-688BADE98FED}" srcOrd="1" destOrd="0" presId="urn:microsoft.com/office/officeart/2005/8/layout/vList5"/>
    <dgm:cxn modelId="{2DB92918-F0BA-4882-8301-A9E25C136546}" type="presParOf" srcId="{355E44F1-CE7A-48FF-B17C-E0416A8FD2DA}" destId="{25ABF98C-AAD8-4CF5-B18E-8604A4005BEA}" srcOrd="5" destOrd="0" presId="urn:microsoft.com/office/officeart/2005/8/layout/vList5"/>
    <dgm:cxn modelId="{6C371FEC-2CA0-4BDC-AFC9-D5191D6B13CC}" type="presParOf" srcId="{355E44F1-CE7A-48FF-B17C-E0416A8FD2DA}" destId="{B23CF275-D27F-43E0-856E-39BE7C7D0179}" srcOrd="6" destOrd="0" presId="urn:microsoft.com/office/officeart/2005/8/layout/vList5"/>
    <dgm:cxn modelId="{65ADF2CA-E874-4A8B-94B7-D851E1172FD9}" type="presParOf" srcId="{B23CF275-D27F-43E0-856E-39BE7C7D0179}" destId="{8B561BD9-7C76-46BC-8D5F-3BF513887DAE}" srcOrd="0" destOrd="0" presId="urn:microsoft.com/office/officeart/2005/8/layout/vList5"/>
    <dgm:cxn modelId="{EDC1C2EF-0E0C-4BD7-ADD1-ECFD6235FCCE}" type="presParOf" srcId="{B23CF275-D27F-43E0-856E-39BE7C7D0179}" destId="{D5C72090-396A-4480-BACF-6683FCCEEC08}" srcOrd="1" destOrd="0" presId="urn:microsoft.com/office/officeart/2005/8/layout/vList5"/>
    <dgm:cxn modelId="{BE22E301-4EFB-4026-AE75-E69EA6420456}" type="presParOf" srcId="{355E44F1-CE7A-48FF-B17C-E0416A8FD2DA}" destId="{3837535A-20FD-4889-BE37-D857B46E5CA9}" srcOrd="7" destOrd="0" presId="urn:microsoft.com/office/officeart/2005/8/layout/vList5"/>
    <dgm:cxn modelId="{341A3E9B-A845-44FC-ABF0-CBD4925C780F}" type="presParOf" srcId="{355E44F1-CE7A-48FF-B17C-E0416A8FD2DA}" destId="{6CD03382-9F76-48F4-BA7A-8BC6455E5F92}" srcOrd="8" destOrd="0" presId="urn:microsoft.com/office/officeart/2005/8/layout/vList5"/>
    <dgm:cxn modelId="{563A70F2-4E37-462C-A2D2-8ECAFC36EE82}" type="presParOf" srcId="{6CD03382-9F76-48F4-BA7A-8BC6455E5F92}" destId="{EC3D6169-6A1A-43B6-BE07-CAAEC8EEEC76}" srcOrd="0" destOrd="0" presId="urn:microsoft.com/office/officeart/2005/8/layout/vList5"/>
    <dgm:cxn modelId="{BD53B3E0-1B28-4F07-8511-B806697D8E18}" type="presParOf" srcId="{6CD03382-9F76-48F4-BA7A-8BC6455E5F92}" destId="{273D67A3-356E-4234-88C8-F2CF396661D5}"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ADA566-0522-47B0-82A3-EBD8D63F0B2B}">
      <dsp:nvSpPr>
        <dsp:cNvPr id="0" name=""/>
        <dsp:cNvSpPr/>
      </dsp:nvSpPr>
      <dsp:spPr>
        <a:xfrm>
          <a:off x="1283" y="314546"/>
          <a:ext cx="4505585" cy="286104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A2C934-B103-4442-940B-91A2973C0524}">
      <dsp:nvSpPr>
        <dsp:cNvPr id="0" name=""/>
        <dsp:cNvSpPr/>
      </dsp:nvSpPr>
      <dsp:spPr>
        <a:xfrm>
          <a:off x="501904" y="790136"/>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Imposter syndrome is defined as feeling like a fraud amongst high achievers and an inability to internalise your own successes, believing they are a result of luck rather than hard work (Clance &amp; </a:t>
          </a:r>
          <a:r>
            <a:rPr lang="en-GB" sz="2500" kern="1200" dirty="0" err="1"/>
            <a:t>Imes</a:t>
          </a:r>
          <a:r>
            <a:rPr lang="en-GB" sz="2500" kern="1200" dirty="0"/>
            <a:t>, 1978). </a:t>
          </a:r>
          <a:endParaRPr lang="en-US" sz="2500" kern="1200" dirty="0"/>
        </a:p>
      </dsp:txBody>
      <dsp:txXfrm>
        <a:off x="585701" y="873933"/>
        <a:ext cx="4337991" cy="2693452"/>
      </dsp:txXfrm>
    </dsp:sp>
    <dsp:sp modelId="{CF07D74F-A04C-48FB-9866-436731EA3F7C}">
      <dsp:nvSpPr>
        <dsp:cNvPr id="0" name=""/>
        <dsp:cNvSpPr/>
      </dsp:nvSpPr>
      <dsp:spPr>
        <a:xfrm>
          <a:off x="5508110" y="314546"/>
          <a:ext cx="4505585" cy="286104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939B56-C75F-444F-B3C5-AE0E678BC805}">
      <dsp:nvSpPr>
        <dsp:cNvPr id="0" name=""/>
        <dsp:cNvSpPr/>
      </dsp:nvSpPr>
      <dsp:spPr>
        <a:xfrm>
          <a:off x="6008730" y="790136"/>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a:t>It was traditionally explored in middle class white women but expanded to look at the effects of different demographics such as gender and race. </a:t>
          </a:r>
          <a:endParaRPr lang="en-US" sz="2500" kern="1200"/>
        </a:p>
      </dsp:txBody>
      <dsp:txXfrm>
        <a:off x="6092527" y="873933"/>
        <a:ext cx="4337991" cy="2693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C79295-BD11-45F3-AA1E-85B6B10DFB74}">
      <dsp:nvSpPr>
        <dsp:cNvPr id="0" name=""/>
        <dsp:cNvSpPr/>
      </dsp:nvSpPr>
      <dsp:spPr>
        <a:xfrm>
          <a:off x="0" y="70454"/>
          <a:ext cx="10515600" cy="107406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kern="1200" dirty="0"/>
            <a:t>Ethnic minorities reportedly experience imposter feelings more than their white counterparts – this could be due to:</a:t>
          </a:r>
          <a:endParaRPr lang="en-US" sz="2700" kern="1200" dirty="0"/>
        </a:p>
      </dsp:txBody>
      <dsp:txXfrm>
        <a:off x="52431" y="122885"/>
        <a:ext cx="10410738" cy="969198"/>
      </dsp:txXfrm>
    </dsp:sp>
    <dsp:sp modelId="{DD470B12-EDB6-43B8-9F7A-50187BD3FB33}">
      <dsp:nvSpPr>
        <dsp:cNvPr id="0" name=""/>
        <dsp:cNvSpPr/>
      </dsp:nvSpPr>
      <dsp:spPr>
        <a:xfrm>
          <a:off x="0" y="1144514"/>
          <a:ext cx="10515600" cy="167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GB" sz="2100" b="1" kern="1200"/>
            <a:t>The attainment gap </a:t>
          </a:r>
          <a:endParaRPr lang="en-US" sz="2100" kern="1200"/>
        </a:p>
        <a:p>
          <a:pPr marL="228600" lvl="1" indent="-228600" algn="l" defTabSz="933450">
            <a:lnSpc>
              <a:spcPct val="90000"/>
            </a:lnSpc>
            <a:spcBef>
              <a:spcPct val="0"/>
            </a:spcBef>
            <a:spcAft>
              <a:spcPct val="20000"/>
            </a:spcAft>
            <a:buChar char="•"/>
          </a:pPr>
          <a:r>
            <a:rPr lang="en-GB" sz="2100" b="1" kern="1200" dirty="0"/>
            <a:t>Worries about fitting a diversity quota </a:t>
          </a:r>
          <a:r>
            <a:rPr lang="en-GB" sz="2100" kern="1200" dirty="0"/>
            <a:t>– creates stress,  doubting academic ability, and affects sense of belonging </a:t>
          </a:r>
          <a:endParaRPr lang="en-US" sz="2100" kern="1200" dirty="0"/>
        </a:p>
        <a:p>
          <a:pPr marL="228600" lvl="1" indent="-228600" algn="l" defTabSz="933450">
            <a:lnSpc>
              <a:spcPct val="90000"/>
            </a:lnSpc>
            <a:spcBef>
              <a:spcPct val="0"/>
            </a:spcBef>
            <a:spcAft>
              <a:spcPct val="20000"/>
            </a:spcAft>
            <a:buChar char="•"/>
          </a:pPr>
          <a:r>
            <a:rPr lang="en-GB" sz="2100" b="1" kern="1200" dirty="0"/>
            <a:t>Race and gender gaps</a:t>
          </a:r>
          <a:r>
            <a:rPr lang="en-GB" sz="2100" kern="1200" dirty="0"/>
            <a:t>, especially in STEM careers – they experience more difficulties and often are treated worse than white peers who are societally more accepted and respected </a:t>
          </a:r>
          <a:endParaRPr lang="en-US" sz="2100" kern="1200" dirty="0"/>
        </a:p>
      </dsp:txBody>
      <dsp:txXfrm>
        <a:off x="0" y="1144514"/>
        <a:ext cx="10515600" cy="1676699"/>
      </dsp:txXfrm>
    </dsp:sp>
    <dsp:sp modelId="{9CD4B151-5071-45E9-8750-66318DCE9BAC}">
      <dsp:nvSpPr>
        <dsp:cNvPr id="0" name=""/>
        <dsp:cNvSpPr/>
      </dsp:nvSpPr>
      <dsp:spPr>
        <a:xfrm>
          <a:off x="0" y="2821214"/>
          <a:ext cx="10515600" cy="107406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kern="1200" dirty="0"/>
            <a:t>These experiences are heightened in women of colour because of their intersecting identities (Crenshaw, 1989).</a:t>
          </a:r>
          <a:endParaRPr lang="en-US" sz="2700" kern="1200" dirty="0"/>
        </a:p>
      </dsp:txBody>
      <dsp:txXfrm>
        <a:off x="52431" y="2873645"/>
        <a:ext cx="10410738" cy="9691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5A207C-2998-412E-BA72-E0E1F09CD5BB}">
      <dsp:nvSpPr>
        <dsp:cNvPr id="0" name=""/>
        <dsp:cNvSpPr/>
      </dsp:nvSpPr>
      <dsp:spPr>
        <a:xfrm>
          <a:off x="0" y="2762"/>
          <a:ext cx="7552127" cy="1207648"/>
        </a:xfrm>
        <a:prstGeom prst="round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GB" sz="2800" kern="1200" dirty="0"/>
            <a:t>4 themes with subthemes arose from the data collected: </a:t>
          </a:r>
          <a:endParaRPr lang="en-US" sz="2800" kern="1200" dirty="0"/>
        </a:p>
      </dsp:txBody>
      <dsp:txXfrm>
        <a:off x="58953" y="61715"/>
        <a:ext cx="7434221" cy="1089742"/>
      </dsp:txXfrm>
    </dsp:sp>
    <dsp:sp modelId="{798C7ECD-CF70-41C8-8265-05496D98C4A2}">
      <dsp:nvSpPr>
        <dsp:cNvPr id="0" name=""/>
        <dsp:cNvSpPr/>
      </dsp:nvSpPr>
      <dsp:spPr>
        <a:xfrm rot="5400000">
          <a:off x="4657403" y="-544423"/>
          <a:ext cx="966118" cy="4838082"/>
        </a:xfrm>
        <a:prstGeom prst="round2Same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GB" sz="1300" kern="1200"/>
            <a:t>Tokenism</a:t>
          </a:r>
          <a:endParaRPr lang="en-US" sz="1300" kern="1200"/>
        </a:p>
        <a:p>
          <a:pPr marL="114300" lvl="1" indent="-114300" algn="l" defTabSz="577850">
            <a:lnSpc>
              <a:spcPct val="90000"/>
            </a:lnSpc>
            <a:spcBef>
              <a:spcPct val="0"/>
            </a:spcBef>
            <a:spcAft>
              <a:spcPct val="15000"/>
            </a:spcAft>
            <a:buChar char="•"/>
          </a:pPr>
          <a:r>
            <a:rPr lang="en-GB" sz="1300" kern="1200"/>
            <a:t>Racial representation </a:t>
          </a:r>
          <a:endParaRPr lang="en-US" sz="1300" kern="1200"/>
        </a:p>
        <a:p>
          <a:pPr marL="114300" lvl="1" indent="-114300" algn="l" defTabSz="577850">
            <a:lnSpc>
              <a:spcPct val="90000"/>
            </a:lnSpc>
            <a:spcBef>
              <a:spcPct val="0"/>
            </a:spcBef>
            <a:spcAft>
              <a:spcPct val="15000"/>
            </a:spcAft>
            <a:buChar char="•"/>
          </a:pPr>
          <a:r>
            <a:rPr lang="en-GB" sz="1300" kern="1200" dirty="0"/>
            <a:t>Gender representation </a:t>
          </a:r>
          <a:endParaRPr lang="en-US" sz="1300" kern="1200" dirty="0"/>
        </a:p>
        <a:p>
          <a:pPr marL="114300" lvl="1" indent="-114300" algn="l" defTabSz="577850">
            <a:lnSpc>
              <a:spcPct val="90000"/>
            </a:lnSpc>
            <a:spcBef>
              <a:spcPct val="0"/>
            </a:spcBef>
            <a:spcAft>
              <a:spcPct val="15000"/>
            </a:spcAft>
            <a:buChar char="•"/>
          </a:pPr>
          <a:r>
            <a:rPr lang="en-GB" sz="1300" kern="1200" dirty="0"/>
            <a:t>Experiential knowledge</a:t>
          </a:r>
          <a:endParaRPr lang="en-US" sz="1300" kern="1200" dirty="0"/>
        </a:p>
      </dsp:txBody>
      <dsp:txXfrm rot="-5400000">
        <a:off x="2721421" y="1438721"/>
        <a:ext cx="4790920" cy="871794"/>
      </dsp:txXfrm>
    </dsp:sp>
    <dsp:sp modelId="{F1EA6042-E816-4E1B-AA86-F9CA156A055C}">
      <dsp:nvSpPr>
        <dsp:cNvPr id="0" name=""/>
        <dsp:cNvSpPr/>
      </dsp:nvSpPr>
      <dsp:spPr>
        <a:xfrm>
          <a:off x="0" y="1270793"/>
          <a:ext cx="2721421" cy="1207648"/>
        </a:xfrm>
        <a:prstGeom prst="roundRect">
          <a:avLst/>
        </a:prstGeom>
        <a:solidFill>
          <a:schemeClr val="accent2">
            <a:shade val="80000"/>
            <a:hueOff val="-120354"/>
            <a:satOff val="2542"/>
            <a:lumOff val="67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GB" sz="2800" kern="1200"/>
            <a:t>Representation in Academia </a:t>
          </a:r>
          <a:endParaRPr lang="en-US" sz="2800" kern="1200"/>
        </a:p>
      </dsp:txBody>
      <dsp:txXfrm>
        <a:off x="58953" y="1329746"/>
        <a:ext cx="2603515" cy="1089742"/>
      </dsp:txXfrm>
    </dsp:sp>
    <dsp:sp modelId="{41541DD2-10F5-47AA-A817-688BADE98FED}">
      <dsp:nvSpPr>
        <dsp:cNvPr id="0" name=""/>
        <dsp:cNvSpPr/>
      </dsp:nvSpPr>
      <dsp:spPr>
        <a:xfrm rot="5400000">
          <a:off x="4657403" y="723607"/>
          <a:ext cx="966118" cy="4838082"/>
        </a:xfrm>
        <a:prstGeom prst="round2Same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GB" sz="1300" kern="1200"/>
            <a:t>Comparison to peers </a:t>
          </a:r>
          <a:endParaRPr lang="en-US" sz="1300" kern="1200"/>
        </a:p>
        <a:p>
          <a:pPr marL="114300" lvl="1" indent="-114300" algn="l" defTabSz="577850">
            <a:lnSpc>
              <a:spcPct val="90000"/>
            </a:lnSpc>
            <a:spcBef>
              <a:spcPct val="0"/>
            </a:spcBef>
            <a:spcAft>
              <a:spcPct val="15000"/>
            </a:spcAft>
            <a:buChar char="•"/>
          </a:pPr>
          <a:r>
            <a:rPr lang="en-GB" sz="1300" kern="1200"/>
            <a:t>Differential treatment </a:t>
          </a:r>
          <a:endParaRPr lang="en-US" sz="1300" kern="1200"/>
        </a:p>
        <a:p>
          <a:pPr marL="114300" lvl="1" indent="-114300" algn="l" defTabSz="577850">
            <a:lnSpc>
              <a:spcPct val="90000"/>
            </a:lnSpc>
            <a:spcBef>
              <a:spcPct val="0"/>
            </a:spcBef>
            <a:spcAft>
              <a:spcPct val="15000"/>
            </a:spcAft>
            <a:buChar char="•"/>
          </a:pPr>
          <a:r>
            <a:rPr lang="en-GB" sz="1300" kern="1200" dirty="0"/>
            <a:t>Impact on opportunities </a:t>
          </a:r>
          <a:endParaRPr lang="en-US" sz="1300" kern="1200" dirty="0"/>
        </a:p>
      </dsp:txBody>
      <dsp:txXfrm rot="-5400000">
        <a:off x="2721421" y="2706751"/>
        <a:ext cx="4790920" cy="871794"/>
      </dsp:txXfrm>
    </dsp:sp>
    <dsp:sp modelId="{1249F375-C6EB-4D86-8C49-B038776D91FF}">
      <dsp:nvSpPr>
        <dsp:cNvPr id="0" name=""/>
        <dsp:cNvSpPr/>
      </dsp:nvSpPr>
      <dsp:spPr>
        <a:xfrm>
          <a:off x="0" y="2538824"/>
          <a:ext cx="2721421" cy="1207648"/>
        </a:xfrm>
        <a:prstGeom prst="roundRect">
          <a:avLst/>
        </a:prstGeom>
        <a:solidFill>
          <a:schemeClr val="accent2">
            <a:shade val="80000"/>
            <a:hueOff val="-240708"/>
            <a:satOff val="5083"/>
            <a:lumOff val="135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GB" sz="2800" kern="1200" dirty="0"/>
            <a:t>Sense of Belonging </a:t>
          </a:r>
          <a:endParaRPr lang="en-US" sz="2800" kern="1200" dirty="0"/>
        </a:p>
      </dsp:txBody>
      <dsp:txXfrm>
        <a:off x="58953" y="2597777"/>
        <a:ext cx="2603515" cy="1089742"/>
      </dsp:txXfrm>
    </dsp:sp>
    <dsp:sp modelId="{D5C72090-396A-4480-BACF-6683FCCEEC08}">
      <dsp:nvSpPr>
        <dsp:cNvPr id="0" name=""/>
        <dsp:cNvSpPr/>
      </dsp:nvSpPr>
      <dsp:spPr>
        <a:xfrm rot="5400000">
          <a:off x="4657403" y="1991638"/>
          <a:ext cx="966118" cy="4838082"/>
        </a:xfrm>
        <a:prstGeom prst="round2Same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GB" sz="1300" kern="1200"/>
            <a:t>Internal pressures </a:t>
          </a:r>
          <a:endParaRPr lang="en-US" sz="1300" kern="1200"/>
        </a:p>
        <a:p>
          <a:pPr marL="114300" lvl="1" indent="-114300" algn="l" defTabSz="577850">
            <a:lnSpc>
              <a:spcPct val="90000"/>
            </a:lnSpc>
            <a:spcBef>
              <a:spcPct val="0"/>
            </a:spcBef>
            <a:spcAft>
              <a:spcPct val="15000"/>
            </a:spcAft>
            <a:buChar char="•"/>
          </a:pPr>
          <a:r>
            <a:rPr lang="en-GB" sz="1300" kern="1200"/>
            <a:t>Fear of perception </a:t>
          </a:r>
          <a:endParaRPr lang="en-US" sz="1300" kern="1200"/>
        </a:p>
      </dsp:txBody>
      <dsp:txXfrm rot="-5400000">
        <a:off x="2721421" y="3974782"/>
        <a:ext cx="4790920" cy="871794"/>
      </dsp:txXfrm>
    </dsp:sp>
    <dsp:sp modelId="{8B561BD9-7C76-46BC-8D5F-3BF513887DAE}">
      <dsp:nvSpPr>
        <dsp:cNvPr id="0" name=""/>
        <dsp:cNvSpPr/>
      </dsp:nvSpPr>
      <dsp:spPr>
        <a:xfrm>
          <a:off x="0" y="3806855"/>
          <a:ext cx="2721421" cy="1207648"/>
        </a:xfrm>
        <a:prstGeom prst="roundRect">
          <a:avLst/>
        </a:prstGeom>
        <a:solidFill>
          <a:schemeClr val="accent2">
            <a:shade val="80000"/>
            <a:hueOff val="-361061"/>
            <a:satOff val="7625"/>
            <a:lumOff val="203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GB" sz="2800" kern="1200" dirty="0"/>
            <a:t>Expectations and Pressures </a:t>
          </a:r>
          <a:endParaRPr lang="en-US" sz="2800" kern="1200" dirty="0"/>
        </a:p>
      </dsp:txBody>
      <dsp:txXfrm>
        <a:off x="58953" y="3865808"/>
        <a:ext cx="2603515" cy="1089742"/>
      </dsp:txXfrm>
    </dsp:sp>
    <dsp:sp modelId="{273D67A3-356E-4234-88C8-F2CF396661D5}">
      <dsp:nvSpPr>
        <dsp:cNvPr id="0" name=""/>
        <dsp:cNvSpPr/>
      </dsp:nvSpPr>
      <dsp:spPr>
        <a:xfrm rot="5400000">
          <a:off x="4657403" y="3259669"/>
          <a:ext cx="966118" cy="4838082"/>
        </a:xfrm>
        <a:prstGeom prst="round2Same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GB" sz="1300" kern="1200"/>
            <a:t>Mental health </a:t>
          </a:r>
          <a:endParaRPr lang="en-US" sz="1300" kern="1200"/>
        </a:p>
        <a:p>
          <a:pPr marL="114300" lvl="1" indent="-114300" algn="l" defTabSz="577850">
            <a:lnSpc>
              <a:spcPct val="90000"/>
            </a:lnSpc>
            <a:spcBef>
              <a:spcPct val="0"/>
            </a:spcBef>
            <a:spcAft>
              <a:spcPct val="15000"/>
            </a:spcAft>
            <a:buChar char="•"/>
          </a:pPr>
          <a:r>
            <a:rPr lang="en-GB" sz="1300" kern="1200"/>
            <a:t>Isolation </a:t>
          </a:r>
          <a:endParaRPr lang="en-US" sz="1300" kern="1200"/>
        </a:p>
      </dsp:txBody>
      <dsp:txXfrm rot="-5400000">
        <a:off x="2721421" y="5242813"/>
        <a:ext cx="4790920" cy="871794"/>
      </dsp:txXfrm>
    </dsp:sp>
    <dsp:sp modelId="{EC3D6169-6A1A-43B6-BE07-CAAEC8EEEC76}">
      <dsp:nvSpPr>
        <dsp:cNvPr id="0" name=""/>
        <dsp:cNvSpPr/>
      </dsp:nvSpPr>
      <dsp:spPr>
        <a:xfrm>
          <a:off x="0" y="5074886"/>
          <a:ext cx="2721421" cy="1207648"/>
        </a:xfrm>
        <a:prstGeom prst="roundRect">
          <a:avLst/>
        </a:prstGeom>
        <a:solidFill>
          <a:schemeClr val="accent2">
            <a:shade val="80000"/>
            <a:hueOff val="-481415"/>
            <a:satOff val="10166"/>
            <a:lumOff val="270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GB" sz="2800" kern="1200" dirty="0"/>
            <a:t>Psychosocial Effects  </a:t>
          </a:r>
          <a:endParaRPr lang="en-US" sz="2800" kern="1200" dirty="0"/>
        </a:p>
      </dsp:txBody>
      <dsp:txXfrm>
        <a:off x="58953" y="5133839"/>
        <a:ext cx="2603515" cy="108974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78A4D-16CB-4F6C-95DA-13E96895200C}" type="datetimeFigureOut">
              <a:rPr lang="en-GB" smtClean="0"/>
              <a:t>21/03/2023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78CAB-CC60-4C92-9A76-5B8B02607C81}" type="slidenum">
              <a:rPr lang="en-GB" smtClean="0"/>
              <a:t>‹#›</a:t>
            </a:fld>
            <a:endParaRPr lang="en-GB"/>
          </a:p>
        </p:txBody>
      </p:sp>
    </p:spTree>
    <p:extLst>
      <p:ext uri="{BB962C8B-B14F-4D97-AF65-F5344CB8AC3E}">
        <p14:creationId xmlns:p14="http://schemas.microsoft.com/office/powerpoint/2010/main" val="2986952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Imposter syndrome is when you feel like a fraud amongst high achievers and you struggle to internalise your own successes and believe they are a result of luck rather than your hard work. It is something experienced a lot in new environments like </a:t>
            </a:r>
            <a:r>
              <a:rPr lang="en-GB" dirty="0" err="1"/>
              <a:t>uni</a:t>
            </a:r>
            <a:r>
              <a:rPr lang="en-GB" dirty="0"/>
              <a:t> when meeting new people and encountering different experiences and about 70% of ppl experience it in their life time. in was traditionally explored in middle class white women but in recent years it has expanded to other demographic factors such as gender and racial differences. </a:t>
            </a:r>
          </a:p>
        </p:txBody>
      </p:sp>
      <p:sp>
        <p:nvSpPr>
          <p:cNvPr id="4" name="Slide Number Placeholder 3"/>
          <p:cNvSpPr>
            <a:spLocks noGrp="1"/>
          </p:cNvSpPr>
          <p:nvPr>
            <p:ph type="sldNum" sz="quarter" idx="5"/>
          </p:nvPr>
        </p:nvSpPr>
        <p:spPr/>
        <p:txBody>
          <a:bodyPr/>
          <a:lstStyle/>
          <a:p>
            <a:fld id="{DDE78CAB-CC60-4C92-9A76-5B8B02607C81}" type="slidenum">
              <a:rPr lang="en-GB" smtClean="0"/>
              <a:t>2</a:t>
            </a:fld>
            <a:endParaRPr lang="en-GB"/>
          </a:p>
        </p:txBody>
      </p:sp>
    </p:spTree>
    <p:extLst>
      <p:ext uri="{BB962C8B-B14F-4D97-AF65-F5344CB8AC3E}">
        <p14:creationId xmlns:p14="http://schemas.microsoft.com/office/powerpoint/2010/main" val="3901905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Ethnic minorities are thought to experience imposter syndrome more than their white counterparts, which could be due to a variety of factors. For </a:t>
            </a:r>
            <a:r>
              <a:rPr lang="en-GB" dirty="0" err="1"/>
              <a:t>eg</a:t>
            </a:r>
            <a:r>
              <a:rPr lang="en-GB" dirty="0"/>
              <a:t> In higher education there is the attainment gap which basically highlights that white people are more likely to experience success with </a:t>
            </a:r>
            <a:r>
              <a:rPr lang="en-GB" dirty="0" err="1"/>
              <a:t>uni</a:t>
            </a:r>
            <a:r>
              <a:rPr lang="en-GB" dirty="0"/>
              <a:t> compared to non white people , secondly lots of people of colour report worries about being accepted into </a:t>
            </a:r>
            <a:r>
              <a:rPr lang="en-GB" dirty="0" err="1"/>
              <a:t>uni</a:t>
            </a:r>
            <a:r>
              <a:rPr lang="en-GB" dirty="0"/>
              <a:t> to fit a diversity quota rather than their academic abilities which can cause stress and self doubt,  and thirdly,  in lots of fields especially in STEM careers there are race and gender gaps where the demographic of success are usually white males who are often more socially respected than POC – all of which can increase imposter feelings </a:t>
            </a:r>
          </a:p>
          <a:p>
            <a:r>
              <a:rPr lang="en-GB" dirty="0"/>
              <a:t>All of these things are felt even more for women of colour because of intersectionality which describes how social identities like race and gender overlap and create problems with oppression and discrimination </a:t>
            </a:r>
          </a:p>
        </p:txBody>
      </p:sp>
      <p:sp>
        <p:nvSpPr>
          <p:cNvPr id="4" name="Slide Number Placeholder 3"/>
          <p:cNvSpPr>
            <a:spLocks noGrp="1"/>
          </p:cNvSpPr>
          <p:nvPr>
            <p:ph type="sldNum" sz="quarter" idx="5"/>
          </p:nvPr>
        </p:nvSpPr>
        <p:spPr/>
        <p:txBody>
          <a:bodyPr/>
          <a:lstStyle/>
          <a:p>
            <a:fld id="{DDE78CAB-CC60-4C92-9A76-5B8B02607C81}" type="slidenum">
              <a:rPr lang="en-GB" smtClean="0"/>
              <a:t>3</a:t>
            </a:fld>
            <a:endParaRPr lang="en-GB"/>
          </a:p>
        </p:txBody>
      </p:sp>
    </p:spTree>
    <p:extLst>
      <p:ext uri="{BB962C8B-B14F-4D97-AF65-F5344CB8AC3E}">
        <p14:creationId xmlns:p14="http://schemas.microsoft.com/office/powerpoint/2010/main" val="431264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univers" panose="020B0503020202020204" pitchFamily="34" charset="0"/>
              </a:rPr>
              <a:t>Women of </a:t>
            </a:r>
            <a:r>
              <a:rPr lang="en-US" sz="1200" dirty="0" err="1">
                <a:latin typeface="univers" panose="020B0503020202020204" pitchFamily="34" charset="0"/>
              </a:rPr>
              <a:t>colour</a:t>
            </a:r>
            <a:r>
              <a:rPr lang="en-US" sz="1200" dirty="0">
                <a:latin typeface="univers" panose="020B0503020202020204" pitchFamily="34" charset="0"/>
              </a:rPr>
              <a:t> have a history of not getting support or not feeling like they can reach out, especially in predominantly white institutions, so I wanted to explore how it made them feel about their </a:t>
            </a:r>
            <a:r>
              <a:rPr lang="en-US" sz="1200" dirty="0" err="1">
                <a:latin typeface="univers" panose="020B0503020202020204" pitchFamily="34" charset="0"/>
              </a:rPr>
              <a:t>uni</a:t>
            </a:r>
            <a:r>
              <a:rPr lang="en-US" sz="1200" dirty="0">
                <a:latin typeface="univers" panose="020B0503020202020204" pitchFamily="34" charset="0"/>
              </a:rPr>
              <a:t> experience.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univers" panose="020B0503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univers" panose="020B0503020202020204" pitchFamily="34" charset="0"/>
              </a:rPr>
              <a:t>I was interested in furthering research into why there are so few women of </a:t>
            </a:r>
            <a:r>
              <a:rPr lang="en-US" sz="1200" dirty="0" err="1">
                <a:latin typeface="univers" panose="020B0503020202020204" pitchFamily="34" charset="0"/>
              </a:rPr>
              <a:t>colour</a:t>
            </a:r>
            <a:r>
              <a:rPr lang="en-US" sz="1200" dirty="0">
                <a:latin typeface="univers" panose="020B0503020202020204" pitchFamily="34" charset="0"/>
              </a:rPr>
              <a:t> in higher career positions and whether this started at a university level.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univers" panose="020B0503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univers" panose="020B0503020202020204" pitchFamily="34" charset="0"/>
              </a:rPr>
              <a:t>Also lots of imposter and women of </a:t>
            </a:r>
            <a:r>
              <a:rPr lang="en-US" sz="1200" dirty="0" err="1">
                <a:latin typeface="univers" panose="020B0503020202020204" pitchFamily="34" charset="0"/>
              </a:rPr>
              <a:t>colour</a:t>
            </a:r>
            <a:r>
              <a:rPr lang="en-US" sz="1200" dirty="0">
                <a:latin typeface="univers" panose="020B0503020202020204" pitchFamily="34" charset="0"/>
              </a:rPr>
              <a:t> studies looked at only stem subjects so I wanted to expand this and see the role other subjects played into imposter feelings felt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univers" panose="020B0503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univers" panose="020B0503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univers" panose="020B0503020202020204" pitchFamily="34" charset="0"/>
              </a:rPr>
              <a:t>despite feeling that they don’t fit in w peers/their differences in race being emphasized </a:t>
            </a:r>
            <a:r>
              <a:rPr lang="en-US" sz="1200" dirty="0" err="1">
                <a:latin typeface="univers" panose="020B0503020202020204" pitchFamily="34" charset="0"/>
              </a:rPr>
              <a:t>bc</a:t>
            </a:r>
            <a:r>
              <a:rPr lang="en-US" sz="1200" dirty="0">
                <a:latin typeface="univers" panose="020B0503020202020204" pitchFamily="34" charset="0"/>
              </a:rPr>
              <a:t> of lack of knowledge of the support they need to help them feel welcome </a:t>
            </a:r>
          </a:p>
          <a:p>
            <a:endParaRPr lang="en-GB" dirty="0"/>
          </a:p>
        </p:txBody>
      </p:sp>
      <p:sp>
        <p:nvSpPr>
          <p:cNvPr id="4" name="Slide Number Placeholder 3"/>
          <p:cNvSpPr>
            <a:spLocks noGrp="1"/>
          </p:cNvSpPr>
          <p:nvPr>
            <p:ph type="sldNum" sz="quarter" idx="5"/>
          </p:nvPr>
        </p:nvSpPr>
        <p:spPr/>
        <p:txBody>
          <a:bodyPr/>
          <a:lstStyle/>
          <a:p>
            <a:fld id="{DDE78CAB-CC60-4C92-9A76-5B8B02607C81}" type="slidenum">
              <a:rPr lang="en-GB" smtClean="0"/>
              <a:t>4</a:t>
            </a:fld>
            <a:endParaRPr lang="en-GB"/>
          </a:p>
        </p:txBody>
      </p:sp>
    </p:spTree>
    <p:extLst>
      <p:ext uri="{BB962C8B-B14F-4D97-AF65-F5344CB8AC3E}">
        <p14:creationId xmlns:p14="http://schemas.microsoft.com/office/powerpoint/2010/main" val="679995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Qualitative analysis captures personal insight of each unique student experience &amp; with semi structured interviews it can capture </a:t>
            </a:r>
            <a:r>
              <a:rPr lang="en-GB" dirty="0" err="1"/>
              <a:t>indepth</a:t>
            </a:r>
            <a:r>
              <a:rPr lang="en-GB" dirty="0"/>
              <a:t> accounts on how students feel represented or manage expectations for example.</a:t>
            </a:r>
          </a:p>
          <a:p>
            <a:r>
              <a:rPr lang="en-GB" dirty="0"/>
              <a:t>I used thematic analysis to analyse the data </a:t>
            </a:r>
          </a:p>
          <a:p>
            <a:r>
              <a:rPr lang="en-GB" dirty="0"/>
              <a:t>I recruited 8 female students studying across the </a:t>
            </a:r>
            <a:r>
              <a:rPr lang="en-GB" dirty="0" err="1"/>
              <a:t>uk</a:t>
            </a:r>
            <a:r>
              <a:rPr lang="en-GB" dirty="0"/>
              <a:t> for this study </a:t>
            </a:r>
          </a:p>
        </p:txBody>
      </p:sp>
      <p:sp>
        <p:nvSpPr>
          <p:cNvPr id="4" name="Slide Number Placeholder 3"/>
          <p:cNvSpPr>
            <a:spLocks noGrp="1"/>
          </p:cNvSpPr>
          <p:nvPr>
            <p:ph type="sldNum" sz="quarter" idx="5"/>
          </p:nvPr>
        </p:nvSpPr>
        <p:spPr/>
        <p:txBody>
          <a:bodyPr/>
          <a:lstStyle/>
          <a:p>
            <a:fld id="{DDE78CAB-CC60-4C92-9A76-5B8B02607C81}" type="slidenum">
              <a:rPr lang="en-GB" smtClean="0"/>
              <a:t>5</a:t>
            </a:fld>
            <a:endParaRPr lang="en-GB"/>
          </a:p>
        </p:txBody>
      </p:sp>
    </p:spTree>
    <p:extLst>
      <p:ext uri="{BB962C8B-B14F-4D97-AF65-F5344CB8AC3E}">
        <p14:creationId xmlns:p14="http://schemas.microsoft.com/office/powerpoint/2010/main" val="2404909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4 themes with subthemes came from the data:</a:t>
            </a:r>
          </a:p>
          <a:p>
            <a:r>
              <a:rPr lang="en-GB" dirty="0"/>
              <a:t>Representation in academia – generally looked at how women of colour felt about a lack of diversity at their </a:t>
            </a:r>
            <a:r>
              <a:rPr lang="en-GB" dirty="0" err="1"/>
              <a:t>uni</a:t>
            </a:r>
            <a:r>
              <a:rPr lang="en-GB" dirty="0"/>
              <a:t>, it had subthemes of tokenism which showed itself in the data as universities showing off people of colour in performative ways, racial representation, gender representation and experiential knowledge which being able to talk to someone who has experienced what you’ve gone through/had a personal understanding </a:t>
            </a:r>
            <a:r>
              <a:rPr lang="en-GB" dirty="0" err="1"/>
              <a:t>eg</a:t>
            </a:r>
            <a:r>
              <a:rPr lang="en-GB" dirty="0"/>
              <a:t> another woman of colour </a:t>
            </a:r>
          </a:p>
          <a:p>
            <a:r>
              <a:rPr lang="en-GB" dirty="0"/>
              <a:t>Then sense of belonging which is how much they felt they fit in at </a:t>
            </a:r>
            <a:r>
              <a:rPr lang="en-GB" dirty="0" err="1"/>
              <a:t>uni</a:t>
            </a:r>
            <a:r>
              <a:rPr lang="en-GB" dirty="0"/>
              <a:t>, which had sub themes on comparison to peers, differential treatment, and impact on opportunities </a:t>
            </a:r>
          </a:p>
          <a:p>
            <a:r>
              <a:rPr lang="en-GB" dirty="0"/>
              <a:t>The third theme looked at expectations and pressures and had subthemes of internal pressures and fear of perception </a:t>
            </a:r>
          </a:p>
          <a:p>
            <a:r>
              <a:rPr lang="en-GB" dirty="0"/>
              <a:t>Finally the last theme was psychosocial effects which covered subthemes of mental health and feelings of isolation </a:t>
            </a:r>
          </a:p>
          <a:p>
            <a:r>
              <a:rPr lang="en-GB" dirty="0"/>
              <a:t>These things negatively affected how they engaged with peers academically and socially, support seeking, and their independent work </a:t>
            </a:r>
          </a:p>
        </p:txBody>
      </p:sp>
      <p:sp>
        <p:nvSpPr>
          <p:cNvPr id="4" name="Slide Number Placeholder 3"/>
          <p:cNvSpPr>
            <a:spLocks noGrp="1"/>
          </p:cNvSpPr>
          <p:nvPr>
            <p:ph type="sldNum" sz="quarter" idx="5"/>
          </p:nvPr>
        </p:nvSpPr>
        <p:spPr/>
        <p:txBody>
          <a:bodyPr/>
          <a:lstStyle/>
          <a:p>
            <a:fld id="{DDE78CAB-CC60-4C92-9A76-5B8B02607C81}" type="slidenum">
              <a:rPr lang="en-GB" smtClean="0"/>
              <a:t>6</a:t>
            </a:fld>
            <a:endParaRPr lang="en-GB"/>
          </a:p>
        </p:txBody>
      </p:sp>
    </p:spTree>
    <p:extLst>
      <p:ext uri="{BB962C8B-B14F-4D97-AF65-F5344CB8AC3E}">
        <p14:creationId xmlns:p14="http://schemas.microsoft.com/office/powerpoint/2010/main" val="338021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visualising success w people that look like you with peers, lecturers, guest speakers, networking, work experience all played a big part in feeling comfortable and understood and a sense of belonging in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uni</a:t>
            </a:r>
            <a:r>
              <a:rPr lang="en-GB" sz="1800" dirty="0">
                <a:effectLst/>
                <a:latin typeface="Calibri" panose="020F0502020204030204" pitchFamily="34" charset="0"/>
                <a:ea typeface="Calibri" panose="020F0502020204030204" pitchFamily="34" charset="0"/>
                <a:cs typeface="Times New Roman" panose="02020603050405020304" pitchFamily="18" charset="0"/>
              </a:rPr>
              <a:t> and without it imposter feelings increased.   </a:t>
            </a:r>
          </a:p>
          <a:p>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effectLst/>
                <a:latin typeface="Calibri" panose="020F0502020204030204" pitchFamily="34" charset="0"/>
                <a:ea typeface="Calibri" panose="020F0502020204030204" pitchFamily="34" charset="0"/>
                <a:cs typeface="Times New Roman" panose="02020603050405020304" pitchFamily="18" charset="0"/>
              </a:rPr>
              <a:t>the data included responses from a white passing woman of colour who reported feeling in group and out group pressures to express her culture in different ways, as well as acknowledging her social and academic privilege being perceived as white  and I think further research into this as well as looking more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indepth</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the influence of different racial backgrounds could be vital in pinpointing the ways we can help women of colour navigate their imposter experiences </a:t>
            </a:r>
          </a:p>
          <a:p>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more awareness there is for imposter syndrome in minorities, the more knowledge that can be utilised to take down the systems in place that allow it to prevail, and it can help individuals cope with their feelings and provide a supportive environment for them to feel secure in the fact that university should be safe space for them to achieve  academic success </a:t>
            </a:r>
          </a:p>
          <a:p>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DE78CAB-CC60-4C92-9A76-5B8B02607C81}" type="slidenum">
              <a:rPr lang="en-GB" smtClean="0"/>
              <a:t>7</a:t>
            </a:fld>
            <a:endParaRPr lang="en-GB"/>
          </a:p>
        </p:txBody>
      </p:sp>
    </p:spTree>
    <p:extLst>
      <p:ext uri="{BB962C8B-B14F-4D97-AF65-F5344CB8AC3E}">
        <p14:creationId xmlns:p14="http://schemas.microsoft.com/office/powerpoint/2010/main" val="3145052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728E6-E46C-F9E0-8638-B5EE6BA686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26C5080-89B2-F905-379C-1D660666A8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6E92FE0-293B-BE39-9B9C-8E61E30A1F0F}"/>
              </a:ext>
            </a:extLst>
          </p:cNvPr>
          <p:cNvSpPr>
            <a:spLocks noGrp="1"/>
          </p:cNvSpPr>
          <p:nvPr>
            <p:ph type="dt" sz="half" idx="10"/>
          </p:nvPr>
        </p:nvSpPr>
        <p:spPr/>
        <p:txBody>
          <a:bodyPr/>
          <a:lstStyle/>
          <a:p>
            <a:fld id="{6CEB829C-06BD-4A17-99AE-3195DF263419}" type="datetimeFigureOut">
              <a:rPr lang="en-GB" smtClean="0"/>
              <a:t>21/03/2023</a:t>
            </a:fld>
            <a:endParaRPr lang="en-GB"/>
          </a:p>
        </p:txBody>
      </p:sp>
      <p:sp>
        <p:nvSpPr>
          <p:cNvPr id="5" name="Footer Placeholder 4">
            <a:extLst>
              <a:ext uri="{FF2B5EF4-FFF2-40B4-BE49-F238E27FC236}">
                <a16:creationId xmlns:a16="http://schemas.microsoft.com/office/drawing/2014/main" id="{F290DB83-5F5C-EACC-BBA9-B38C309F9CC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1258185-FD42-D47D-CA52-EA81E606693F}"/>
              </a:ext>
            </a:extLst>
          </p:cNvPr>
          <p:cNvSpPr>
            <a:spLocks noGrp="1"/>
          </p:cNvSpPr>
          <p:nvPr>
            <p:ph type="sldNum" sz="quarter" idx="12"/>
          </p:nvPr>
        </p:nvSpPr>
        <p:spPr/>
        <p:txBody>
          <a:bodyPr/>
          <a:lstStyle/>
          <a:p>
            <a:fld id="{78C4CB26-4C6F-4D87-98DC-CF0C4D980C73}" type="slidenum">
              <a:rPr lang="en-GB" smtClean="0"/>
              <a:t>‹#›</a:t>
            </a:fld>
            <a:endParaRPr lang="en-GB"/>
          </a:p>
        </p:txBody>
      </p:sp>
    </p:spTree>
    <p:extLst>
      <p:ext uri="{BB962C8B-B14F-4D97-AF65-F5344CB8AC3E}">
        <p14:creationId xmlns:p14="http://schemas.microsoft.com/office/powerpoint/2010/main" val="3695009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AE102-6014-1D70-C479-4B5E804551F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34E80D3-722C-6C42-CD7D-63A176FF6A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1D66579-91C8-80B0-77B8-65FB2D965842}"/>
              </a:ext>
            </a:extLst>
          </p:cNvPr>
          <p:cNvSpPr>
            <a:spLocks noGrp="1"/>
          </p:cNvSpPr>
          <p:nvPr>
            <p:ph type="dt" sz="half" idx="10"/>
          </p:nvPr>
        </p:nvSpPr>
        <p:spPr/>
        <p:txBody>
          <a:bodyPr/>
          <a:lstStyle/>
          <a:p>
            <a:fld id="{6CEB829C-06BD-4A17-99AE-3195DF263419}" type="datetimeFigureOut">
              <a:rPr lang="en-GB" smtClean="0"/>
              <a:t>21/03/2023</a:t>
            </a:fld>
            <a:endParaRPr lang="en-GB"/>
          </a:p>
        </p:txBody>
      </p:sp>
      <p:sp>
        <p:nvSpPr>
          <p:cNvPr id="5" name="Footer Placeholder 4">
            <a:extLst>
              <a:ext uri="{FF2B5EF4-FFF2-40B4-BE49-F238E27FC236}">
                <a16:creationId xmlns:a16="http://schemas.microsoft.com/office/drawing/2014/main" id="{0FE5A7AC-DC4B-7422-6718-4F872C5CE0E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D75EA23-B7AC-C674-3D58-2B843F4668F4}"/>
              </a:ext>
            </a:extLst>
          </p:cNvPr>
          <p:cNvSpPr>
            <a:spLocks noGrp="1"/>
          </p:cNvSpPr>
          <p:nvPr>
            <p:ph type="sldNum" sz="quarter" idx="12"/>
          </p:nvPr>
        </p:nvSpPr>
        <p:spPr/>
        <p:txBody>
          <a:bodyPr/>
          <a:lstStyle/>
          <a:p>
            <a:fld id="{78C4CB26-4C6F-4D87-98DC-CF0C4D980C73}" type="slidenum">
              <a:rPr lang="en-GB" smtClean="0"/>
              <a:t>‹#›</a:t>
            </a:fld>
            <a:endParaRPr lang="en-GB"/>
          </a:p>
        </p:txBody>
      </p:sp>
    </p:spTree>
    <p:extLst>
      <p:ext uri="{BB962C8B-B14F-4D97-AF65-F5344CB8AC3E}">
        <p14:creationId xmlns:p14="http://schemas.microsoft.com/office/powerpoint/2010/main" val="2946743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A0A1FD-88AF-725C-0C60-166B092CEF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84E984E-942E-7291-A188-7671CDDB1F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9972181-4CE6-3CDC-5FC7-1CC02999D8EE}"/>
              </a:ext>
            </a:extLst>
          </p:cNvPr>
          <p:cNvSpPr>
            <a:spLocks noGrp="1"/>
          </p:cNvSpPr>
          <p:nvPr>
            <p:ph type="dt" sz="half" idx="10"/>
          </p:nvPr>
        </p:nvSpPr>
        <p:spPr/>
        <p:txBody>
          <a:bodyPr/>
          <a:lstStyle/>
          <a:p>
            <a:fld id="{6CEB829C-06BD-4A17-99AE-3195DF263419}" type="datetimeFigureOut">
              <a:rPr lang="en-GB" smtClean="0"/>
              <a:t>21/03/2023</a:t>
            </a:fld>
            <a:endParaRPr lang="en-GB"/>
          </a:p>
        </p:txBody>
      </p:sp>
      <p:sp>
        <p:nvSpPr>
          <p:cNvPr id="5" name="Footer Placeholder 4">
            <a:extLst>
              <a:ext uri="{FF2B5EF4-FFF2-40B4-BE49-F238E27FC236}">
                <a16:creationId xmlns:a16="http://schemas.microsoft.com/office/drawing/2014/main" id="{07B65ED5-9332-EFF0-8A49-0217D2132E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D34DA6-EFE6-C5ED-9AB7-A78B1A3CC324}"/>
              </a:ext>
            </a:extLst>
          </p:cNvPr>
          <p:cNvSpPr>
            <a:spLocks noGrp="1"/>
          </p:cNvSpPr>
          <p:nvPr>
            <p:ph type="sldNum" sz="quarter" idx="12"/>
          </p:nvPr>
        </p:nvSpPr>
        <p:spPr/>
        <p:txBody>
          <a:bodyPr/>
          <a:lstStyle/>
          <a:p>
            <a:fld id="{78C4CB26-4C6F-4D87-98DC-CF0C4D980C73}" type="slidenum">
              <a:rPr lang="en-GB" smtClean="0"/>
              <a:t>‹#›</a:t>
            </a:fld>
            <a:endParaRPr lang="en-GB"/>
          </a:p>
        </p:txBody>
      </p:sp>
    </p:spTree>
    <p:extLst>
      <p:ext uri="{BB962C8B-B14F-4D97-AF65-F5344CB8AC3E}">
        <p14:creationId xmlns:p14="http://schemas.microsoft.com/office/powerpoint/2010/main" val="3311710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18DAE-DB6A-8726-7A43-95B57CCFBDE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277B00D-8CA8-37D1-B32F-BF30692B42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98D019B-8566-89CB-767E-8C70CF02DF8C}"/>
              </a:ext>
            </a:extLst>
          </p:cNvPr>
          <p:cNvSpPr>
            <a:spLocks noGrp="1"/>
          </p:cNvSpPr>
          <p:nvPr>
            <p:ph type="dt" sz="half" idx="10"/>
          </p:nvPr>
        </p:nvSpPr>
        <p:spPr/>
        <p:txBody>
          <a:bodyPr/>
          <a:lstStyle/>
          <a:p>
            <a:fld id="{6CEB829C-06BD-4A17-99AE-3195DF263419}" type="datetimeFigureOut">
              <a:rPr lang="en-GB" smtClean="0"/>
              <a:t>21/03/2023</a:t>
            </a:fld>
            <a:endParaRPr lang="en-GB"/>
          </a:p>
        </p:txBody>
      </p:sp>
      <p:sp>
        <p:nvSpPr>
          <p:cNvPr id="5" name="Footer Placeholder 4">
            <a:extLst>
              <a:ext uri="{FF2B5EF4-FFF2-40B4-BE49-F238E27FC236}">
                <a16:creationId xmlns:a16="http://schemas.microsoft.com/office/drawing/2014/main" id="{45373FB1-D8C8-FF9F-6271-54ADB1F99CA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098BD3-4BF1-4F5C-A4C9-B2BEADD0FCD3}"/>
              </a:ext>
            </a:extLst>
          </p:cNvPr>
          <p:cNvSpPr>
            <a:spLocks noGrp="1"/>
          </p:cNvSpPr>
          <p:nvPr>
            <p:ph type="sldNum" sz="quarter" idx="12"/>
          </p:nvPr>
        </p:nvSpPr>
        <p:spPr/>
        <p:txBody>
          <a:bodyPr/>
          <a:lstStyle/>
          <a:p>
            <a:fld id="{78C4CB26-4C6F-4D87-98DC-CF0C4D980C73}" type="slidenum">
              <a:rPr lang="en-GB" smtClean="0"/>
              <a:t>‹#›</a:t>
            </a:fld>
            <a:endParaRPr lang="en-GB"/>
          </a:p>
        </p:txBody>
      </p:sp>
    </p:spTree>
    <p:extLst>
      <p:ext uri="{BB962C8B-B14F-4D97-AF65-F5344CB8AC3E}">
        <p14:creationId xmlns:p14="http://schemas.microsoft.com/office/powerpoint/2010/main" val="3123089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07F36-E528-AECE-D76C-F17B6BA0BB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5357524-A60B-403C-CBCA-49CC27EAA0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CF9E48-B75B-ECC2-D0B9-276D8F5BD465}"/>
              </a:ext>
            </a:extLst>
          </p:cNvPr>
          <p:cNvSpPr>
            <a:spLocks noGrp="1"/>
          </p:cNvSpPr>
          <p:nvPr>
            <p:ph type="dt" sz="half" idx="10"/>
          </p:nvPr>
        </p:nvSpPr>
        <p:spPr/>
        <p:txBody>
          <a:bodyPr/>
          <a:lstStyle/>
          <a:p>
            <a:fld id="{6CEB829C-06BD-4A17-99AE-3195DF263419}" type="datetimeFigureOut">
              <a:rPr lang="en-GB" smtClean="0"/>
              <a:t>21/03/2023</a:t>
            </a:fld>
            <a:endParaRPr lang="en-GB"/>
          </a:p>
        </p:txBody>
      </p:sp>
      <p:sp>
        <p:nvSpPr>
          <p:cNvPr id="5" name="Footer Placeholder 4">
            <a:extLst>
              <a:ext uri="{FF2B5EF4-FFF2-40B4-BE49-F238E27FC236}">
                <a16:creationId xmlns:a16="http://schemas.microsoft.com/office/drawing/2014/main" id="{26AADA57-0D2D-EBB0-2396-68D112D3770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F864AC-367E-EB91-1422-7E120694F78F}"/>
              </a:ext>
            </a:extLst>
          </p:cNvPr>
          <p:cNvSpPr>
            <a:spLocks noGrp="1"/>
          </p:cNvSpPr>
          <p:nvPr>
            <p:ph type="sldNum" sz="quarter" idx="12"/>
          </p:nvPr>
        </p:nvSpPr>
        <p:spPr/>
        <p:txBody>
          <a:bodyPr/>
          <a:lstStyle/>
          <a:p>
            <a:fld id="{78C4CB26-4C6F-4D87-98DC-CF0C4D980C73}" type="slidenum">
              <a:rPr lang="en-GB" smtClean="0"/>
              <a:t>‹#›</a:t>
            </a:fld>
            <a:endParaRPr lang="en-GB"/>
          </a:p>
        </p:txBody>
      </p:sp>
    </p:spTree>
    <p:extLst>
      <p:ext uri="{BB962C8B-B14F-4D97-AF65-F5344CB8AC3E}">
        <p14:creationId xmlns:p14="http://schemas.microsoft.com/office/powerpoint/2010/main" val="3004003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FE37B-74D9-2485-E294-25F2A1C7BB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A94809-D57F-5BA9-4249-867187210F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C262343-8AE3-4713-CBE0-037C3C16E5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AB64B0F-1A1E-F448-3E0A-7DB5D9CE5FEB}"/>
              </a:ext>
            </a:extLst>
          </p:cNvPr>
          <p:cNvSpPr>
            <a:spLocks noGrp="1"/>
          </p:cNvSpPr>
          <p:nvPr>
            <p:ph type="dt" sz="half" idx="10"/>
          </p:nvPr>
        </p:nvSpPr>
        <p:spPr/>
        <p:txBody>
          <a:bodyPr/>
          <a:lstStyle/>
          <a:p>
            <a:fld id="{6CEB829C-06BD-4A17-99AE-3195DF263419}" type="datetimeFigureOut">
              <a:rPr lang="en-GB" smtClean="0"/>
              <a:t>21/03/2023</a:t>
            </a:fld>
            <a:endParaRPr lang="en-GB"/>
          </a:p>
        </p:txBody>
      </p:sp>
      <p:sp>
        <p:nvSpPr>
          <p:cNvPr id="6" name="Footer Placeholder 5">
            <a:extLst>
              <a:ext uri="{FF2B5EF4-FFF2-40B4-BE49-F238E27FC236}">
                <a16:creationId xmlns:a16="http://schemas.microsoft.com/office/drawing/2014/main" id="{DAA22B61-B60B-F401-80DD-3A4F2E255D1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9C6C4AD-02D9-7D5D-104E-BD95D4F50B0E}"/>
              </a:ext>
            </a:extLst>
          </p:cNvPr>
          <p:cNvSpPr>
            <a:spLocks noGrp="1"/>
          </p:cNvSpPr>
          <p:nvPr>
            <p:ph type="sldNum" sz="quarter" idx="12"/>
          </p:nvPr>
        </p:nvSpPr>
        <p:spPr/>
        <p:txBody>
          <a:bodyPr/>
          <a:lstStyle/>
          <a:p>
            <a:fld id="{78C4CB26-4C6F-4D87-98DC-CF0C4D980C73}" type="slidenum">
              <a:rPr lang="en-GB" smtClean="0"/>
              <a:t>‹#›</a:t>
            </a:fld>
            <a:endParaRPr lang="en-GB"/>
          </a:p>
        </p:txBody>
      </p:sp>
    </p:spTree>
    <p:extLst>
      <p:ext uri="{BB962C8B-B14F-4D97-AF65-F5344CB8AC3E}">
        <p14:creationId xmlns:p14="http://schemas.microsoft.com/office/powerpoint/2010/main" val="2654350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07F1A-25D7-1A0B-B50C-6C07B991EDF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3F2C2FD-791C-A58B-83E6-0D6DFBFF02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D65EFB-EC32-A242-5586-DEEE21C833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435B4F3-A260-795D-CDC9-945E7C4136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F3E385-D231-DA8B-BCCD-E501902B5D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C810950-F0EC-4DA6-7119-5279C5BDEA7C}"/>
              </a:ext>
            </a:extLst>
          </p:cNvPr>
          <p:cNvSpPr>
            <a:spLocks noGrp="1"/>
          </p:cNvSpPr>
          <p:nvPr>
            <p:ph type="dt" sz="half" idx="10"/>
          </p:nvPr>
        </p:nvSpPr>
        <p:spPr/>
        <p:txBody>
          <a:bodyPr/>
          <a:lstStyle/>
          <a:p>
            <a:fld id="{6CEB829C-06BD-4A17-99AE-3195DF263419}" type="datetimeFigureOut">
              <a:rPr lang="en-GB" smtClean="0"/>
              <a:t>21/03/2023</a:t>
            </a:fld>
            <a:endParaRPr lang="en-GB"/>
          </a:p>
        </p:txBody>
      </p:sp>
      <p:sp>
        <p:nvSpPr>
          <p:cNvPr id="8" name="Footer Placeholder 7">
            <a:extLst>
              <a:ext uri="{FF2B5EF4-FFF2-40B4-BE49-F238E27FC236}">
                <a16:creationId xmlns:a16="http://schemas.microsoft.com/office/drawing/2014/main" id="{1D765F0C-7816-D3CC-92E5-7156A1B6CE3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8FA7D9D-29E6-BE48-8827-0ED40CCB6A8F}"/>
              </a:ext>
            </a:extLst>
          </p:cNvPr>
          <p:cNvSpPr>
            <a:spLocks noGrp="1"/>
          </p:cNvSpPr>
          <p:nvPr>
            <p:ph type="sldNum" sz="quarter" idx="12"/>
          </p:nvPr>
        </p:nvSpPr>
        <p:spPr/>
        <p:txBody>
          <a:bodyPr/>
          <a:lstStyle/>
          <a:p>
            <a:fld id="{78C4CB26-4C6F-4D87-98DC-CF0C4D980C73}" type="slidenum">
              <a:rPr lang="en-GB" smtClean="0"/>
              <a:t>‹#›</a:t>
            </a:fld>
            <a:endParaRPr lang="en-GB"/>
          </a:p>
        </p:txBody>
      </p:sp>
    </p:spTree>
    <p:extLst>
      <p:ext uri="{BB962C8B-B14F-4D97-AF65-F5344CB8AC3E}">
        <p14:creationId xmlns:p14="http://schemas.microsoft.com/office/powerpoint/2010/main" val="2404676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DEFA2-9587-9B69-00F3-BAC032DFE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D8EB591-1A61-0574-91B3-EFF6E4A5AE7B}"/>
              </a:ext>
            </a:extLst>
          </p:cNvPr>
          <p:cNvSpPr>
            <a:spLocks noGrp="1"/>
          </p:cNvSpPr>
          <p:nvPr>
            <p:ph type="dt" sz="half" idx="10"/>
          </p:nvPr>
        </p:nvSpPr>
        <p:spPr/>
        <p:txBody>
          <a:bodyPr/>
          <a:lstStyle/>
          <a:p>
            <a:fld id="{6CEB829C-06BD-4A17-99AE-3195DF263419}" type="datetimeFigureOut">
              <a:rPr lang="en-GB" smtClean="0"/>
              <a:t>21/03/2023</a:t>
            </a:fld>
            <a:endParaRPr lang="en-GB"/>
          </a:p>
        </p:txBody>
      </p:sp>
      <p:sp>
        <p:nvSpPr>
          <p:cNvPr id="4" name="Footer Placeholder 3">
            <a:extLst>
              <a:ext uri="{FF2B5EF4-FFF2-40B4-BE49-F238E27FC236}">
                <a16:creationId xmlns:a16="http://schemas.microsoft.com/office/drawing/2014/main" id="{C5EC5B41-9FA7-92E5-5D5D-FF8F2B94DF2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ECE6835-300D-DC5B-F81E-E7421B6A59C0}"/>
              </a:ext>
            </a:extLst>
          </p:cNvPr>
          <p:cNvSpPr>
            <a:spLocks noGrp="1"/>
          </p:cNvSpPr>
          <p:nvPr>
            <p:ph type="sldNum" sz="quarter" idx="12"/>
          </p:nvPr>
        </p:nvSpPr>
        <p:spPr/>
        <p:txBody>
          <a:bodyPr/>
          <a:lstStyle/>
          <a:p>
            <a:fld id="{78C4CB26-4C6F-4D87-98DC-CF0C4D980C73}" type="slidenum">
              <a:rPr lang="en-GB" smtClean="0"/>
              <a:t>‹#›</a:t>
            </a:fld>
            <a:endParaRPr lang="en-GB"/>
          </a:p>
        </p:txBody>
      </p:sp>
    </p:spTree>
    <p:extLst>
      <p:ext uri="{BB962C8B-B14F-4D97-AF65-F5344CB8AC3E}">
        <p14:creationId xmlns:p14="http://schemas.microsoft.com/office/powerpoint/2010/main" val="3550697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CD8D8E-CB5F-4E3B-8B63-9D33BFDD97DA}"/>
              </a:ext>
            </a:extLst>
          </p:cNvPr>
          <p:cNvSpPr>
            <a:spLocks noGrp="1"/>
          </p:cNvSpPr>
          <p:nvPr>
            <p:ph type="dt" sz="half" idx="10"/>
          </p:nvPr>
        </p:nvSpPr>
        <p:spPr/>
        <p:txBody>
          <a:bodyPr/>
          <a:lstStyle/>
          <a:p>
            <a:fld id="{6CEB829C-06BD-4A17-99AE-3195DF263419}" type="datetimeFigureOut">
              <a:rPr lang="en-GB" smtClean="0"/>
              <a:t>21/03/2023</a:t>
            </a:fld>
            <a:endParaRPr lang="en-GB"/>
          </a:p>
        </p:txBody>
      </p:sp>
      <p:sp>
        <p:nvSpPr>
          <p:cNvPr id="3" name="Footer Placeholder 2">
            <a:extLst>
              <a:ext uri="{FF2B5EF4-FFF2-40B4-BE49-F238E27FC236}">
                <a16:creationId xmlns:a16="http://schemas.microsoft.com/office/drawing/2014/main" id="{EE1D5AD6-75DF-F75C-E737-03F1AEBB1CE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86E9EA-BC96-A4CD-DC87-72E663B580CC}"/>
              </a:ext>
            </a:extLst>
          </p:cNvPr>
          <p:cNvSpPr>
            <a:spLocks noGrp="1"/>
          </p:cNvSpPr>
          <p:nvPr>
            <p:ph type="sldNum" sz="quarter" idx="12"/>
          </p:nvPr>
        </p:nvSpPr>
        <p:spPr/>
        <p:txBody>
          <a:bodyPr/>
          <a:lstStyle/>
          <a:p>
            <a:fld id="{78C4CB26-4C6F-4D87-98DC-CF0C4D980C73}" type="slidenum">
              <a:rPr lang="en-GB" smtClean="0"/>
              <a:t>‹#›</a:t>
            </a:fld>
            <a:endParaRPr lang="en-GB"/>
          </a:p>
        </p:txBody>
      </p:sp>
    </p:spTree>
    <p:extLst>
      <p:ext uri="{BB962C8B-B14F-4D97-AF65-F5344CB8AC3E}">
        <p14:creationId xmlns:p14="http://schemas.microsoft.com/office/powerpoint/2010/main" val="573665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C556-B9B2-F30B-CB53-06D612B874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2F1EF21-51DD-6A83-9078-A85FF70B77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1A24397-4FDA-1B89-DFEE-4216C2D181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E52961-01FB-3F87-CDAD-1B3FDD5C8B42}"/>
              </a:ext>
            </a:extLst>
          </p:cNvPr>
          <p:cNvSpPr>
            <a:spLocks noGrp="1"/>
          </p:cNvSpPr>
          <p:nvPr>
            <p:ph type="dt" sz="half" idx="10"/>
          </p:nvPr>
        </p:nvSpPr>
        <p:spPr/>
        <p:txBody>
          <a:bodyPr/>
          <a:lstStyle/>
          <a:p>
            <a:fld id="{6CEB829C-06BD-4A17-99AE-3195DF263419}" type="datetimeFigureOut">
              <a:rPr lang="en-GB" smtClean="0"/>
              <a:t>21/03/2023</a:t>
            </a:fld>
            <a:endParaRPr lang="en-GB"/>
          </a:p>
        </p:txBody>
      </p:sp>
      <p:sp>
        <p:nvSpPr>
          <p:cNvPr id="6" name="Footer Placeholder 5">
            <a:extLst>
              <a:ext uri="{FF2B5EF4-FFF2-40B4-BE49-F238E27FC236}">
                <a16:creationId xmlns:a16="http://schemas.microsoft.com/office/drawing/2014/main" id="{C037865F-F1AB-374B-3F3E-D530BDE4A4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DCE2D26-83E0-2A2C-3A2C-34D3DB7965D0}"/>
              </a:ext>
            </a:extLst>
          </p:cNvPr>
          <p:cNvSpPr>
            <a:spLocks noGrp="1"/>
          </p:cNvSpPr>
          <p:nvPr>
            <p:ph type="sldNum" sz="quarter" idx="12"/>
          </p:nvPr>
        </p:nvSpPr>
        <p:spPr/>
        <p:txBody>
          <a:bodyPr/>
          <a:lstStyle/>
          <a:p>
            <a:fld id="{78C4CB26-4C6F-4D87-98DC-CF0C4D980C73}" type="slidenum">
              <a:rPr lang="en-GB" smtClean="0"/>
              <a:t>‹#›</a:t>
            </a:fld>
            <a:endParaRPr lang="en-GB"/>
          </a:p>
        </p:txBody>
      </p:sp>
    </p:spTree>
    <p:extLst>
      <p:ext uri="{BB962C8B-B14F-4D97-AF65-F5344CB8AC3E}">
        <p14:creationId xmlns:p14="http://schemas.microsoft.com/office/powerpoint/2010/main" val="3215304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F0C8-8BD9-71E8-7E7A-BF007866B0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3E66A63-E33F-FD20-234A-ACDD2D3789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A24DED0-02C9-CCA7-C08C-48F8C73424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91D370-1365-B163-C6C2-BF738A698664}"/>
              </a:ext>
            </a:extLst>
          </p:cNvPr>
          <p:cNvSpPr>
            <a:spLocks noGrp="1"/>
          </p:cNvSpPr>
          <p:nvPr>
            <p:ph type="dt" sz="half" idx="10"/>
          </p:nvPr>
        </p:nvSpPr>
        <p:spPr/>
        <p:txBody>
          <a:bodyPr/>
          <a:lstStyle/>
          <a:p>
            <a:fld id="{6CEB829C-06BD-4A17-99AE-3195DF263419}" type="datetimeFigureOut">
              <a:rPr lang="en-GB" smtClean="0"/>
              <a:t>21/03/2023</a:t>
            </a:fld>
            <a:endParaRPr lang="en-GB"/>
          </a:p>
        </p:txBody>
      </p:sp>
      <p:sp>
        <p:nvSpPr>
          <p:cNvPr id="6" name="Footer Placeholder 5">
            <a:extLst>
              <a:ext uri="{FF2B5EF4-FFF2-40B4-BE49-F238E27FC236}">
                <a16:creationId xmlns:a16="http://schemas.microsoft.com/office/drawing/2014/main" id="{1DD54C1B-3521-8D91-4E14-6AFE207BEF8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209A990-EAD4-2B09-3FEF-26705E8C76F6}"/>
              </a:ext>
            </a:extLst>
          </p:cNvPr>
          <p:cNvSpPr>
            <a:spLocks noGrp="1"/>
          </p:cNvSpPr>
          <p:nvPr>
            <p:ph type="sldNum" sz="quarter" idx="12"/>
          </p:nvPr>
        </p:nvSpPr>
        <p:spPr/>
        <p:txBody>
          <a:bodyPr/>
          <a:lstStyle/>
          <a:p>
            <a:fld id="{78C4CB26-4C6F-4D87-98DC-CF0C4D980C73}" type="slidenum">
              <a:rPr lang="en-GB" smtClean="0"/>
              <a:t>‹#›</a:t>
            </a:fld>
            <a:endParaRPr lang="en-GB"/>
          </a:p>
        </p:txBody>
      </p:sp>
    </p:spTree>
    <p:extLst>
      <p:ext uri="{BB962C8B-B14F-4D97-AF65-F5344CB8AC3E}">
        <p14:creationId xmlns:p14="http://schemas.microsoft.com/office/powerpoint/2010/main" val="1008484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AF1E6B-EEB1-7BC6-7FE6-2580F349C2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99DDF3F-7F77-5989-6BA5-3CF2FEB82A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7F905DC-BCF2-1FBB-05B3-1896D58378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EB829C-06BD-4A17-99AE-3195DF263419}" type="datetimeFigureOut">
              <a:rPr lang="en-GB" smtClean="0"/>
              <a:t>21/03/2023</a:t>
            </a:fld>
            <a:endParaRPr lang="en-GB"/>
          </a:p>
        </p:txBody>
      </p:sp>
      <p:sp>
        <p:nvSpPr>
          <p:cNvPr id="5" name="Footer Placeholder 4">
            <a:extLst>
              <a:ext uri="{FF2B5EF4-FFF2-40B4-BE49-F238E27FC236}">
                <a16:creationId xmlns:a16="http://schemas.microsoft.com/office/drawing/2014/main" id="{B12AE39C-4FE3-1251-A891-665448D4F2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E09158A-196B-1A2F-D34F-96BE109A2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C4CB26-4C6F-4D87-98DC-CF0C4D980C73}" type="slidenum">
              <a:rPr lang="en-GB" smtClean="0"/>
              <a:t>‹#›</a:t>
            </a:fld>
            <a:endParaRPr lang="en-GB"/>
          </a:p>
        </p:txBody>
      </p:sp>
    </p:spTree>
    <p:extLst>
      <p:ext uri="{BB962C8B-B14F-4D97-AF65-F5344CB8AC3E}">
        <p14:creationId xmlns:p14="http://schemas.microsoft.com/office/powerpoint/2010/main" val="1289194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20">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AA62D1E0-4287-A7DF-67A7-15631346A1EC}"/>
              </a:ext>
            </a:extLst>
          </p:cNvPr>
          <p:cNvSpPr>
            <a:spLocks noGrp="1"/>
          </p:cNvSpPr>
          <p:nvPr>
            <p:ph type="ctrTitle"/>
          </p:nvPr>
        </p:nvSpPr>
        <p:spPr>
          <a:xfrm>
            <a:off x="3887602" y="583345"/>
            <a:ext cx="7160357" cy="4164820"/>
          </a:xfrm>
        </p:spPr>
        <p:txBody>
          <a:bodyPr anchor="t">
            <a:normAutofit/>
          </a:bodyPr>
          <a:lstStyle/>
          <a:p>
            <a:pPr algn="r"/>
            <a:r>
              <a:rPr lang="en-GB" sz="6200">
                <a:solidFill>
                  <a:srgbClr val="FFFFFF"/>
                </a:solidFill>
              </a:rPr>
              <a:t>Imposter Syndrome in Women of Colour and How it Affects the Student Experience </a:t>
            </a:r>
          </a:p>
        </p:txBody>
      </p:sp>
      <p:sp>
        <p:nvSpPr>
          <p:cNvPr id="3" name="Subtitle 2">
            <a:extLst>
              <a:ext uri="{FF2B5EF4-FFF2-40B4-BE49-F238E27FC236}">
                <a16:creationId xmlns:a16="http://schemas.microsoft.com/office/drawing/2014/main" id="{C2167762-3838-470A-51F0-39F7A44AF9B4}"/>
              </a:ext>
            </a:extLst>
          </p:cNvPr>
          <p:cNvSpPr>
            <a:spLocks noGrp="1"/>
          </p:cNvSpPr>
          <p:nvPr>
            <p:ph type="subTitle" idx="1"/>
          </p:nvPr>
        </p:nvSpPr>
        <p:spPr>
          <a:xfrm>
            <a:off x="1208228" y="5972174"/>
            <a:ext cx="8578699" cy="504825"/>
          </a:xfrm>
        </p:spPr>
        <p:txBody>
          <a:bodyPr>
            <a:normAutofit/>
          </a:bodyPr>
          <a:lstStyle/>
          <a:p>
            <a:pPr algn="l"/>
            <a:r>
              <a:rPr lang="en-GB" sz="2000">
                <a:solidFill>
                  <a:srgbClr val="FFFFFF"/>
                </a:solidFill>
              </a:rPr>
              <a:t>By Iyanla Downer-Rose </a:t>
            </a:r>
          </a:p>
        </p:txBody>
      </p:sp>
      <p:sp>
        <p:nvSpPr>
          <p:cNvPr id="38"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39"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4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41" name="Straight Connector 2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4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43"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44"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405883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879637-01F2-29AE-19B3-E3DFE157C594}"/>
              </a:ext>
            </a:extLst>
          </p:cNvPr>
          <p:cNvSpPr>
            <a:spLocks noGrp="1"/>
          </p:cNvSpPr>
          <p:nvPr>
            <p:ph type="title"/>
          </p:nvPr>
        </p:nvSpPr>
        <p:spPr>
          <a:xfrm>
            <a:off x="838201" y="300580"/>
            <a:ext cx="9829800" cy="1089529"/>
          </a:xfrm>
        </p:spPr>
        <p:txBody>
          <a:bodyPr>
            <a:normAutofit/>
          </a:bodyPr>
          <a:lstStyle/>
          <a:p>
            <a:r>
              <a:rPr lang="en-GB" sz="3600">
                <a:solidFill>
                  <a:srgbClr val="FFFFFF"/>
                </a:solidFill>
              </a:rPr>
              <a:t>Imposter Syndrome </a:t>
            </a:r>
          </a:p>
        </p:txBody>
      </p:sp>
      <p:sp>
        <p:nvSpPr>
          <p:cNvPr id="11"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13"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8C41AA5F-8650-55C1-F5E9-08B14E8E0CC0}"/>
              </a:ext>
            </a:extLst>
          </p:cNvPr>
          <p:cNvGraphicFramePr>
            <a:graphicFrameLocks noGrp="1"/>
          </p:cNvGraphicFramePr>
          <p:nvPr>
            <p:ph idx="1"/>
            <p:extLst>
              <p:ext uri="{D42A27DB-BD31-4B8C-83A1-F6EECF244321}">
                <p14:modId xmlns:p14="http://schemas.microsoft.com/office/powerpoint/2010/main" val="3215994896"/>
              </p:ext>
            </p:extLst>
          </p:nvPr>
        </p:nvGraphicFramePr>
        <p:xfrm>
          <a:off x="838200" y="2211233"/>
          <a:ext cx="10515600" cy="39657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1414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AC7CA9-E160-66A0-6812-90472E50E8D5}"/>
              </a:ext>
            </a:extLst>
          </p:cNvPr>
          <p:cNvSpPr>
            <a:spLocks noGrp="1"/>
          </p:cNvSpPr>
          <p:nvPr>
            <p:ph type="title"/>
          </p:nvPr>
        </p:nvSpPr>
        <p:spPr>
          <a:xfrm>
            <a:off x="838201" y="300580"/>
            <a:ext cx="9829800" cy="1089529"/>
          </a:xfrm>
        </p:spPr>
        <p:txBody>
          <a:bodyPr>
            <a:normAutofit/>
          </a:bodyPr>
          <a:lstStyle/>
          <a:p>
            <a:r>
              <a:rPr lang="en-GB" sz="3600" dirty="0">
                <a:solidFill>
                  <a:srgbClr val="FFFFFF"/>
                </a:solidFill>
              </a:rPr>
              <a:t>Imposter Syndrome in Ethnic Minorities and Women of Colour  </a:t>
            </a:r>
          </a:p>
        </p:txBody>
      </p:sp>
      <p:sp>
        <p:nvSpPr>
          <p:cNvPr id="30"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31"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32"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graphicFrame>
        <p:nvGraphicFramePr>
          <p:cNvPr id="33" name="Content Placeholder 2">
            <a:extLst>
              <a:ext uri="{FF2B5EF4-FFF2-40B4-BE49-F238E27FC236}">
                <a16:creationId xmlns:a16="http://schemas.microsoft.com/office/drawing/2014/main" id="{486C4952-2CE6-10AE-1B28-8380A879B5A8}"/>
              </a:ext>
            </a:extLst>
          </p:cNvPr>
          <p:cNvGraphicFramePr>
            <a:graphicFrameLocks noGrp="1"/>
          </p:cNvGraphicFramePr>
          <p:nvPr>
            <p:ph idx="1"/>
            <p:extLst>
              <p:ext uri="{D42A27DB-BD31-4B8C-83A1-F6EECF244321}">
                <p14:modId xmlns:p14="http://schemas.microsoft.com/office/powerpoint/2010/main" val="739541434"/>
              </p:ext>
            </p:extLst>
          </p:nvPr>
        </p:nvGraphicFramePr>
        <p:xfrm>
          <a:off x="838200" y="2211233"/>
          <a:ext cx="10515600" cy="39657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1402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3">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972BEA-FBB5-292E-D659-887D72CF6B23}"/>
              </a:ext>
            </a:extLst>
          </p:cNvPr>
          <p:cNvSpPr>
            <a:spLocks noGrp="1"/>
          </p:cNvSpPr>
          <p:nvPr>
            <p:ph type="title"/>
          </p:nvPr>
        </p:nvSpPr>
        <p:spPr>
          <a:xfrm>
            <a:off x="803775" y="1106007"/>
            <a:ext cx="10550025" cy="1182927"/>
          </a:xfrm>
        </p:spPr>
        <p:txBody>
          <a:bodyPr anchor="b">
            <a:normAutofit/>
          </a:bodyPr>
          <a:lstStyle/>
          <a:p>
            <a:r>
              <a:rPr lang="en-GB" sz="5600" dirty="0"/>
              <a:t>Rationale  </a:t>
            </a:r>
          </a:p>
        </p:txBody>
      </p:sp>
      <p:cxnSp>
        <p:nvCxnSpPr>
          <p:cNvPr id="33" name="Straight Connector 25">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2375858-015A-336F-FCC0-9A8CCC844EE3}"/>
              </a:ext>
            </a:extLst>
          </p:cNvPr>
          <p:cNvSpPr>
            <a:spLocks noGrp="1"/>
          </p:cNvSpPr>
          <p:nvPr>
            <p:ph idx="1"/>
          </p:nvPr>
        </p:nvSpPr>
        <p:spPr>
          <a:xfrm>
            <a:off x="803775" y="2598947"/>
            <a:ext cx="10550025" cy="3677348"/>
          </a:xfrm>
        </p:spPr>
        <p:txBody>
          <a:bodyPr anchor="t">
            <a:normAutofit/>
          </a:bodyPr>
          <a:lstStyle/>
          <a:p>
            <a:r>
              <a:rPr lang="en-US" sz="2400" dirty="0">
                <a:solidFill>
                  <a:schemeClr val="tx1">
                    <a:alpha val="80000"/>
                  </a:schemeClr>
                </a:solidFill>
                <a:latin typeface="univers" panose="020B0503020202020204" pitchFamily="34" charset="0"/>
              </a:rPr>
              <a:t>To further research into why statistics are especially low for women of </a:t>
            </a:r>
            <a:r>
              <a:rPr lang="en-US" sz="2400" dirty="0" err="1">
                <a:solidFill>
                  <a:schemeClr val="tx1">
                    <a:alpha val="80000"/>
                  </a:schemeClr>
                </a:solidFill>
                <a:latin typeface="univers" panose="020B0503020202020204" pitchFamily="34" charset="0"/>
              </a:rPr>
              <a:t>colour</a:t>
            </a:r>
            <a:r>
              <a:rPr lang="en-US" sz="2400" dirty="0">
                <a:solidFill>
                  <a:schemeClr val="tx1">
                    <a:alpha val="80000"/>
                  </a:schemeClr>
                </a:solidFill>
                <a:latin typeface="univers" panose="020B0503020202020204" pitchFamily="34" charset="0"/>
              </a:rPr>
              <a:t> in career rank progressions – does it start at a university level?</a:t>
            </a:r>
          </a:p>
          <a:p>
            <a:r>
              <a:rPr lang="en-US" sz="2400" dirty="0">
                <a:solidFill>
                  <a:schemeClr val="tx1">
                    <a:alpha val="80000"/>
                  </a:schemeClr>
                </a:solidFill>
                <a:latin typeface="univers" panose="020B0503020202020204" pitchFamily="34" charset="0"/>
              </a:rPr>
              <a:t>Expanding subjects beyond STEM (e.g. creative arts) to see if subject studied affects amount of imposter syndrome experienced. </a:t>
            </a:r>
          </a:p>
          <a:p>
            <a:pPr marL="0" indent="0">
              <a:buNone/>
            </a:pPr>
            <a:endParaRPr lang="en-US" sz="2000" dirty="0">
              <a:solidFill>
                <a:schemeClr val="tx1">
                  <a:alpha val="80000"/>
                </a:schemeClr>
              </a:solidFill>
              <a:latin typeface="univers" panose="020B0503020202020204" pitchFamily="34" charset="0"/>
            </a:endParaRPr>
          </a:p>
        </p:txBody>
      </p:sp>
      <p:grpSp>
        <p:nvGrpSpPr>
          <p:cNvPr id="28" name="Group 27">
            <a:extLst>
              <a:ext uri="{FF2B5EF4-FFF2-40B4-BE49-F238E27FC236}">
                <a16:creationId xmlns:a16="http://schemas.microsoft.com/office/drawing/2014/main" id="{78350D8D-73D6-4132-89B5-DD52F3962A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88224" y="2325422"/>
            <a:ext cx="465458" cy="872153"/>
            <a:chOff x="11388224" y="2325422"/>
            <a:chExt cx="465458" cy="872153"/>
          </a:xfrm>
        </p:grpSpPr>
        <p:sp>
          <p:nvSpPr>
            <p:cNvPr id="3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3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Tree>
    <p:extLst>
      <p:ext uri="{BB962C8B-B14F-4D97-AF65-F5344CB8AC3E}">
        <p14:creationId xmlns:p14="http://schemas.microsoft.com/office/powerpoint/2010/main" val="408280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686B0D-4DB6-BCED-CC84-376A26D4D1FB}"/>
              </a:ext>
            </a:extLst>
          </p:cNvPr>
          <p:cNvSpPr>
            <a:spLocks noGrp="1"/>
          </p:cNvSpPr>
          <p:nvPr>
            <p:ph type="title"/>
          </p:nvPr>
        </p:nvSpPr>
        <p:spPr>
          <a:xfrm>
            <a:off x="803775" y="1106007"/>
            <a:ext cx="10550025" cy="1182927"/>
          </a:xfrm>
        </p:spPr>
        <p:txBody>
          <a:bodyPr anchor="b">
            <a:normAutofit/>
          </a:bodyPr>
          <a:lstStyle/>
          <a:p>
            <a:r>
              <a:rPr lang="en-GB" sz="5600" dirty="0"/>
              <a:t>Methods </a:t>
            </a:r>
          </a:p>
        </p:txBody>
      </p:sp>
      <p:cxnSp>
        <p:nvCxnSpPr>
          <p:cNvPr id="10" name="Straight Connector 9">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4C1689F-FAE9-6A47-0B29-E0BCD04CC458}"/>
              </a:ext>
            </a:extLst>
          </p:cNvPr>
          <p:cNvSpPr>
            <a:spLocks noGrp="1"/>
          </p:cNvSpPr>
          <p:nvPr>
            <p:ph idx="1"/>
          </p:nvPr>
        </p:nvSpPr>
        <p:spPr>
          <a:xfrm>
            <a:off x="803775" y="2598947"/>
            <a:ext cx="10550025" cy="3677348"/>
          </a:xfrm>
        </p:spPr>
        <p:txBody>
          <a:bodyPr anchor="t">
            <a:normAutofit/>
          </a:bodyPr>
          <a:lstStyle/>
          <a:p>
            <a:r>
              <a:rPr lang="en-GB" sz="2400" dirty="0">
                <a:solidFill>
                  <a:schemeClr val="tx1">
                    <a:alpha val="80000"/>
                  </a:schemeClr>
                </a:solidFill>
              </a:rPr>
              <a:t>Qualitative method of analysis – provides detailed personal experiences </a:t>
            </a:r>
          </a:p>
          <a:p>
            <a:r>
              <a:rPr lang="en-GB" sz="2400" dirty="0">
                <a:solidFill>
                  <a:schemeClr val="tx1">
                    <a:alpha val="80000"/>
                  </a:schemeClr>
                </a:solidFill>
              </a:rPr>
              <a:t>Semi structured interviews – allowed for deviations from the questions and personal accounts of unique experiences </a:t>
            </a:r>
          </a:p>
          <a:p>
            <a:r>
              <a:rPr lang="en-GB" sz="2400" dirty="0">
                <a:solidFill>
                  <a:schemeClr val="tx1">
                    <a:alpha val="80000"/>
                  </a:schemeClr>
                </a:solidFill>
              </a:rPr>
              <a:t>Thematic analysis </a:t>
            </a:r>
          </a:p>
          <a:p>
            <a:r>
              <a:rPr lang="en-GB" sz="2400" dirty="0">
                <a:solidFill>
                  <a:schemeClr val="tx1">
                    <a:alpha val="80000"/>
                  </a:schemeClr>
                </a:solidFill>
              </a:rPr>
              <a:t>Recruited 8 participants studying across the UK</a:t>
            </a:r>
          </a:p>
          <a:p>
            <a:pPr marL="0" indent="0">
              <a:buNone/>
            </a:pPr>
            <a:endParaRPr lang="en-GB" sz="2000" dirty="0">
              <a:solidFill>
                <a:schemeClr val="tx1">
                  <a:alpha val="80000"/>
                </a:schemeClr>
              </a:solidFill>
            </a:endParaRPr>
          </a:p>
        </p:txBody>
      </p:sp>
      <p:grpSp>
        <p:nvGrpSpPr>
          <p:cNvPr id="12" name="Group 11">
            <a:extLst>
              <a:ext uri="{FF2B5EF4-FFF2-40B4-BE49-F238E27FC236}">
                <a16:creationId xmlns:a16="http://schemas.microsoft.com/office/drawing/2014/main" id="{78350D8D-73D6-4132-89B5-DD52F3962A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88224" y="2325422"/>
            <a:ext cx="465458" cy="872153"/>
            <a:chOff x="11388224" y="2325422"/>
            <a:chExt cx="465458" cy="872153"/>
          </a:xfrm>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Tree>
    <p:extLst>
      <p:ext uri="{BB962C8B-B14F-4D97-AF65-F5344CB8AC3E}">
        <p14:creationId xmlns:p14="http://schemas.microsoft.com/office/powerpoint/2010/main" val="2328419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CB49665F-0298-4449-8D2D-209989CB9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A71EEC14-174A-46FA-B046-474750457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EEB6CB95-E653-4C6C-AE51-62FD848E8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89" y="-2"/>
            <a:ext cx="3468234" cy="6858000"/>
            <a:chOff x="651279" y="598259"/>
            <a:chExt cx="10889442" cy="5680742"/>
          </a:xfrm>
        </p:grpSpPr>
        <p:sp>
          <p:nvSpPr>
            <p:cNvPr id="25" name="Color">
              <a:extLst>
                <a:ext uri="{FF2B5EF4-FFF2-40B4-BE49-F238E27FC236}">
                  <a16:creationId xmlns:a16="http://schemas.microsoft.com/office/drawing/2014/main" id="{BDD3CB8E-ABA7-4F37-BB2C-64FFD1981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CA788A-B2FD-494C-BED0-83E31F6DF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6"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3E562A8A-1F22-BE0B-AE75-5802A6D15408}"/>
              </a:ext>
            </a:extLst>
          </p:cNvPr>
          <p:cNvSpPr>
            <a:spLocks noGrp="1"/>
          </p:cNvSpPr>
          <p:nvPr>
            <p:ph type="title"/>
          </p:nvPr>
        </p:nvSpPr>
        <p:spPr>
          <a:xfrm rot="16200000">
            <a:off x="-1325880" y="1947672"/>
            <a:ext cx="5961888" cy="2788920"/>
          </a:xfrm>
        </p:spPr>
        <p:txBody>
          <a:bodyPr anchor="ctr">
            <a:normAutofit/>
          </a:bodyPr>
          <a:lstStyle/>
          <a:p>
            <a:r>
              <a:rPr lang="en-GB" sz="4800">
                <a:solidFill>
                  <a:schemeClr val="bg1"/>
                </a:solidFill>
              </a:rPr>
              <a:t>Results </a:t>
            </a:r>
          </a:p>
        </p:txBody>
      </p:sp>
      <p:graphicFrame>
        <p:nvGraphicFramePr>
          <p:cNvPr id="5" name="Content Placeholder 2">
            <a:extLst>
              <a:ext uri="{FF2B5EF4-FFF2-40B4-BE49-F238E27FC236}">
                <a16:creationId xmlns:a16="http://schemas.microsoft.com/office/drawing/2014/main" id="{D070A11E-19D1-F6DB-800D-714741513802}"/>
              </a:ext>
            </a:extLst>
          </p:cNvPr>
          <p:cNvGraphicFramePr>
            <a:graphicFrameLocks noGrp="1"/>
          </p:cNvGraphicFramePr>
          <p:nvPr>
            <p:ph idx="1"/>
            <p:extLst>
              <p:ext uri="{D42A27DB-BD31-4B8C-83A1-F6EECF244321}">
                <p14:modId xmlns:p14="http://schemas.microsoft.com/office/powerpoint/2010/main" val="3466040314"/>
              </p:ext>
            </p:extLst>
          </p:nvPr>
        </p:nvGraphicFramePr>
        <p:xfrm>
          <a:off x="3794296" y="288758"/>
          <a:ext cx="7559504" cy="62852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3548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802DE9-5DB2-2521-62BF-2B12088BCD71}"/>
              </a:ext>
            </a:extLst>
          </p:cNvPr>
          <p:cNvSpPr>
            <a:spLocks noGrp="1"/>
          </p:cNvSpPr>
          <p:nvPr>
            <p:ph type="title"/>
          </p:nvPr>
        </p:nvSpPr>
        <p:spPr>
          <a:xfrm>
            <a:off x="1616054" y="1261137"/>
            <a:ext cx="8959893" cy="888360"/>
          </a:xfrm>
        </p:spPr>
        <p:txBody>
          <a:bodyPr anchor="b">
            <a:normAutofit fontScale="90000"/>
          </a:bodyPr>
          <a:lstStyle/>
          <a:p>
            <a:pPr algn="ctr"/>
            <a:r>
              <a:rPr lang="en-GB" sz="6000" dirty="0"/>
              <a:t>Discussion</a:t>
            </a:r>
            <a:r>
              <a:rPr lang="en-GB" sz="3200" dirty="0"/>
              <a:t> </a:t>
            </a:r>
          </a:p>
        </p:txBody>
      </p:sp>
      <p:sp>
        <p:nvSpPr>
          <p:cNvPr id="3" name="Content Placeholder 2">
            <a:extLst>
              <a:ext uri="{FF2B5EF4-FFF2-40B4-BE49-F238E27FC236}">
                <a16:creationId xmlns:a16="http://schemas.microsoft.com/office/drawing/2014/main" id="{B8E9D366-5132-94EE-A3F9-0892C03EB5D5}"/>
              </a:ext>
            </a:extLst>
          </p:cNvPr>
          <p:cNvSpPr>
            <a:spLocks noGrp="1"/>
          </p:cNvSpPr>
          <p:nvPr>
            <p:ph idx="1"/>
          </p:nvPr>
        </p:nvSpPr>
        <p:spPr>
          <a:xfrm>
            <a:off x="1616054" y="2427383"/>
            <a:ext cx="8959892" cy="3169482"/>
          </a:xfrm>
        </p:spPr>
        <p:txBody>
          <a:bodyPr anchor="t">
            <a:normAutofit lnSpcReduction="10000"/>
          </a:bodyPr>
          <a:lstStyle/>
          <a:p>
            <a:r>
              <a:rPr lang="en-GB" sz="2400" dirty="0"/>
              <a:t>Lack of visualising success &amp; not feeling there was a place for them increased imposter syndrome – highlights need for support.</a:t>
            </a:r>
          </a:p>
          <a:p>
            <a:r>
              <a:rPr lang="en-GB" sz="2400" dirty="0"/>
              <a:t>Further investigation into the influence of white passing WOC and individual racial backgrounds on experiences with imposter syndrome. </a:t>
            </a:r>
          </a:p>
          <a:p>
            <a:r>
              <a:rPr lang="en-GB" sz="2400" dirty="0"/>
              <a:t>Contribution – increases awareness of an ongoing, but overlooked issue for WOC.</a:t>
            </a:r>
          </a:p>
          <a:p>
            <a:pPr lvl="1"/>
            <a:r>
              <a:rPr lang="en-GB" dirty="0"/>
              <a:t>Can contribute knowledge towards dismantling systemic inequalities and improving mental health of these individuals. </a:t>
            </a:r>
          </a:p>
        </p:txBody>
      </p:sp>
    </p:spTree>
    <p:extLst>
      <p:ext uri="{BB962C8B-B14F-4D97-AF65-F5344CB8AC3E}">
        <p14:creationId xmlns:p14="http://schemas.microsoft.com/office/powerpoint/2010/main" val="1710436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1444</TotalTime>
  <Words>1177</Words>
  <Application>Microsoft Office PowerPoint</Application>
  <PresentationFormat>Widescreen</PresentationFormat>
  <Paragraphs>72</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univers</vt:lpstr>
      <vt:lpstr>Office Theme</vt:lpstr>
      <vt:lpstr>Imposter Syndrome in Women of Colour and How it Affects the Student Experience </vt:lpstr>
      <vt:lpstr>Imposter Syndrome </vt:lpstr>
      <vt:lpstr>Imposter Syndrome in Ethnic Minorities and Women of Colour  </vt:lpstr>
      <vt:lpstr>Rationale  </vt:lpstr>
      <vt:lpstr>Methods </vt:lpstr>
      <vt:lpstr>Results </vt:lpstr>
      <vt:lpstr>Discussion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Imposter Syndrome in Women of Colour and How it Affects the Student Experience </dc:title>
  <dc:creator>Iyanla Downer-Rose</dc:creator>
  <cp:lastModifiedBy>Iyanla Downer-Rose</cp:lastModifiedBy>
  <cp:revision>2</cp:revision>
  <dcterms:created xsi:type="dcterms:W3CDTF">2023-03-21T15:04:51Z</dcterms:created>
  <dcterms:modified xsi:type="dcterms:W3CDTF">2023-03-22T15:09:30Z</dcterms:modified>
</cp:coreProperties>
</file>