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3" r:id="rId5"/>
    <p:sldId id="260" r:id="rId6"/>
    <p:sldId id="258" r:id="rId7"/>
    <p:sldId id="264" r:id="rId8"/>
    <p:sldId id="265" r:id="rId9"/>
    <p:sldId id="266" r:id="rId10"/>
    <p:sldId id="262" r:id="rId11"/>
    <p:sldId id="261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37FF"/>
    <a:srgbClr val="7A81FF"/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2"/>
    <p:restoredTop sz="94694"/>
  </p:normalViewPr>
  <p:slideViewPr>
    <p:cSldViewPr snapToGrid="0">
      <p:cViewPr varScale="1">
        <p:scale>
          <a:sx n="109" d="100"/>
          <a:sy n="109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557D-EBD2-564F-9829-3070A1AAFF66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FC007-8C67-3642-9EC3-75044D460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358400" y="2655751"/>
            <a:ext cx="7475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354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38B9-206E-5647-D87A-C10D0641E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89E4E-BEC9-282F-3E28-A20B7CCAD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B207-CA17-1FD2-EE16-121BE6D8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12B89-0BFA-6A84-DFDC-C9CF25FE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30837-8464-1185-E8FC-B280C82B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8A5D-44C1-054D-A8FD-2B801D70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6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159600" y="2111125"/>
            <a:ext cx="7872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159600" y="3786747"/>
            <a:ext cx="7872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AD48A5D-44C1-054D-A8FD-2B801D70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0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668800" y="1697300"/>
            <a:ext cx="8854400" cy="40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▣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AD48A5D-44C1-054D-A8FD-2B801D70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5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293616" y="1600200"/>
            <a:ext cx="4662000" cy="3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▣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6236384" y="1600200"/>
            <a:ext cx="4662000" cy="3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▣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AD48A5D-44C1-054D-A8FD-2B801D70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2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984787" y="1600200"/>
            <a:ext cx="3294800" cy="4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4448600" y="1600200"/>
            <a:ext cx="3294800" cy="4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7912413" y="1600200"/>
            <a:ext cx="3294800" cy="4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AD48A5D-44C1-054D-A8FD-2B801D70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4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AD48A5D-44C1-054D-A8FD-2B801D70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7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609600" y="55702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sz="1600">
                <a:solidFill>
                  <a:srgbClr val="999999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AD48A5D-44C1-054D-A8FD-2B801D70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5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 whi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AD48A5D-44C1-054D-A8FD-2B801D70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2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 black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AD48A5D-44C1-054D-A8FD-2B801D70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4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96833" y="302100"/>
            <a:ext cx="11598400" cy="62536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7;p1"/>
          <p:cNvSpPr/>
          <p:nvPr/>
        </p:nvSpPr>
        <p:spPr>
          <a:xfrm>
            <a:off x="384000" y="384167"/>
            <a:ext cx="11423600" cy="6089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668800" y="1697300"/>
            <a:ext cx="8854400" cy="4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2AD48A5D-44C1-054D-A8FD-2B801D70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670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758/s13423-020-01871-z" TargetMode="External"/><Relationship Id="rId2" Type="http://schemas.openxmlformats.org/officeDocument/2006/relationships/hyperlink" Target="https://doi.org/10.1016/j.cognition.2020.10442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i.org/10.1177/095679761143217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A4D6-A8D9-0DFF-E6CE-034407945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60208"/>
            <a:ext cx="9144000" cy="1792032"/>
          </a:xfrm>
        </p:spPr>
        <p:txBody>
          <a:bodyPr/>
          <a:lstStyle/>
          <a:p>
            <a:r>
              <a:rPr lang="en-US" sz="5400" dirty="0">
                <a:solidFill>
                  <a:schemeClr val="bg2"/>
                </a:solidFill>
                <a:latin typeface="PT Serif" panose="020A0603040505020204" pitchFamily="18" charset="77"/>
              </a:rPr>
              <a:t>The Foreign Language Effect on Syllogistic Reasoning</a:t>
            </a:r>
            <a:endParaRPr lang="en-US" sz="4400" dirty="0">
              <a:solidFill>
                <a:schemeClr val="accent2"/>
              </a:solidFill>
              <a:latin typeface="PT Serif" panose="020A0603040505020204" pitchFamily="18" charset="77"/>
              <a:cs typeface="Sagona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0F531-D869-3985-FADF-51D441E3F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19700"/>
            <a:ext cx="9144000" cy="84992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Julia Niemczyk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9CFE8-D1A4-AD94-0037-F885B245C86D}"/>
              </a:ext>
            </a:extLst>
          </p:cNvPr>
          <p:cNvSpPr txBox="1"/>
          <p:nvPr/>
        </p:nvSpPr>
        <p:spPr>
          <a:xfrm>
            <a:off x="1714832" y="3805760"/>
            <a:ext cx="8762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8784C7"/>
                </a:solidFill>
                <a:effectLst/>
                <a:uLnTx/>
                <a:uFillTx/>
                <a:latin typeface="PT Serif" panose="020A0603040505020204" pitchFamily="18" charset="77"/>
                <a:cs typeface="Sagona" panose="020F0502020204030204" pitchFamily="34" charset="0"/>
                <a:sym typeface="Playfair Display"/>
              </a:rPr>
              <a:t>Do the Conclusions Follow From the Premises?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DF66D-06FA-5023-226B-8C987B27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1518" y="5945071"/>
            <a:ext cx="731600" cy="524800"/>
          </a:xfrm>
        </p:spPr>
        <p:txBody>
          <a:bodyPr/>
          <a:lstStyle/>
          <a:p>
            <a:fld id="{2AD48A5D-44C1-054D-A8FD-2B801D7036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3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6D508-7570-B0E5-E42A-0C6999EA029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060736" y="5934680"/>
            <a:ext cx="731600" cy="524800"/>
          </a:xfrm>
        </p:spPr>
        <p:txBody>
          <a:bodyPr/>
          <a:lstStyle/>
          <a:p>
            <a:fld id="{2AD48A5D-44C1-054D-A8FD-2B801D70360C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46432-86FC-B186-7C2E-ADC54EED595B}"/>
              </a:ext>
            </a:extLst>
          </p:cNvPr>
          <p:cNvSpPr txBox="1"/>
          <p:nvPr/>
        </p:nvSpPr>
        <p:spPr>
          <a:xfrm>
            <a:off x="3896519" y="2321004"/>
            <a:ext cx="43989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2"/>
                </a:solidFill>
                <a:latin typeface="PT Serif" panose="020A0603040505020204" pitchFamily="18" charset="77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6155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B56A2-B53A-5E34-F42A-D30CA12C4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4291" y="2317528"/>
            <a:ext cx="10723418" cy="4162735"/>
          </a:xfrm>
        </p:spPr>
        <p:txBody>
          <a:bodyPr/>
          <a:lstStyle/>
          <a:p>
            <a:pPr marL="135464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u="sng" dirty="0">
                <a:solidFill>
                  <a:schemeClr val="accent2"/>
                </a:solidFill>
              </a:rPr>
              <a:t>Further resources:</a:t>
            </a:r>
          </a:p>
          <a:p>
            <a:pPr marL="135464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>
                <a:effectLst/>
              </a:rPr>
              <a:t>Białek, M., Muda, R., Stewart, K., </a:t>
            </a:r>
            <a:r>
              <a:rPr lang="en-GB" dirty="0" err="1">
                <a:effectLst/>
              </a:rPr>
              <a:t>Niszczota</a:t>
            </a:r>
            <a:r>
              <a:rPr lang="en-GB" dirty="0">
                <a:effectLst/>
              </a:rPr>
              <a:t>, P., &amp; </a:t>
            </a:r>
            <a:r>
              <a:rPr lang="en-GB" dirty="0" err="1">
                <a:effectLst/>
              </a:rPr>
              <a:t>Pieńkosz</a:t>
            </a:r>
            <a:r>
              <a:rPr lang="en-GB" dirty="0">
                <a:effectLst/>
              </a:rPr>
              <a:t>, D. (2020). Thinking in a foreign language distorts allocation of cognitive effort: Evidence from reasoning. </a:t>
            </a:r>
            <a:r>
              <a:rPr lang="en-GB" i="1" dirty="0">
                <a:effectLst/>
              </a:rPr>
              <a:t>Cognition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205</a:t>
            </a:r>
            <a:r>
              <a:rPr lang="en-GB" dirty="0">
                <a:effectLst/>
              </a:rPr>
              <a:t>, 104420. </a:t>
            </a:r>
            <a:r>
              <a:rPr lang="en-GB" dirty="0">
                <a:effectLst/>
                <a:hlinkClick r:id="rId2"/>
              </a:rPr>
              <a:t>https://doi.org/10.1016/j.cognition.2020.104420</a:t>
            </a:r>
            <a:endParaRPr lang="en-GB" dirty="0">
              <a:effectLst/>
            </a:endParaRPr>
          </a:p>
          <a:p>
            <a:pPr marL="135464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>
                <a:effectLst/>
              </a:rPr>
              <a:t>Circi, R., </a:t>
            </a:r>
            <a:r>
              <a:rPr lang="en-GB" dirty="0" err="1">
                <a:effectLst/>
              </a:rPr>
              <a:t>Gatti</a:t>
            </a:r>
            <a:r>
              <a:rPr lang="en-GB" dirty="0">
                <a:effectLst/>
              </a:rPr>
              <a:t>, D., Russo, V., &amp; </a:t>
            </a:r>
            <a:r>
              <a:rPr lang="en-GB" dirty="0" err="1">
                <a:effectLst/>
              </a:rPr>
              <a:t>Vecchi</a:t>
            </a:r>
            <a:r>
              <a:rPr lang="en-GB" dirty="0">
                <a:effectLst/>
              </a:rPr>
              <a:t>, T. (2021). The foreign language effect on decision-making: A meta-analysis. </a:t>
            </a:r>
            <a:r>
              <a:rPr lang="en-GB" i="1" dirty="0">
                <a:effectLst/>
              </a:rPr>
              <a:t>Psychonomic Bulletin &amp; Review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28</a:t>
            </a:r>
            <a:r>
              <a:rPr lang="en-GB" dirty="0">
                <a:effectLst/>
              </a:rPr>
              <a:t>(4), Article 4. </a:t>
            </a:r>
            <a:r>
              <a:rPr lang="en-GB" dirty="0">
                <a:effectLst/>
                <a:hlinkClick r:id="rId3"/>
              </a:rPr>
              <a:t>https://doi.org/10.3758/s13423-020-01871-z</a:t>
            </a:r>
            <a:endParaRPr lang="en-GB" dirty="0">
              <a:effectLst/>
            </a:endParaRPr>
          </a:p>
          <a:p>
            <a:pPr marL="135464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>
                <a:effectLst/>
              </a:rPr>
              <a:t>Keysar, B., Hayakawa, S. L., &amp; An, S. G. (2012). The Foreign-Language Effect: Thinking in a Foreign Tongue Reduces Decision Biases. </a:t>
            </a:r>
            <a:r>
              <a:rPr lang="en-GB" i="1" dirty="0">
                <a:effectLst/>
              </a:rPr>
              <a:t>Psychological Science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23</a:t>
            </a:r>
            <a:r>
              <a:rPr lang="en-GB" dirty="0">
                <a:effectLst/>
              </a:rPr>
              <a:t>(6), Article 6. </a:t>
            </a:r>
            <a:r>
              <a:rPr lang="en-GB" dirty="0">
                <a:effectLst/>
                <a:hlinkClick r:id="rId4"/>
              </a:rPr>
              <a:t>https://doi.org/10.1177/0956797611432178</a:t>
            </a:r>
            <a:endParaRPr lang="en-GB" dirty="0">
              <a:effectLst/>
            </a:endParaRPr>
          </a:p>
          <a:p>
            <a:pPr marL="135464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0029D-3522-2466-2260-4A29654CF43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060737" y="5955463"/>
            <a:ext cx="731600" cy="524800"/>
          </a:xfrm>
        </p:spPr>
        <p:txBody>
          <a:bodyPr/>
          <a:lstStyle/>
          <a:p>
            <a:fld id="{2AD48A5D-44C1-054D-A8FD-2B801D70360C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04531-9B65-675B-93AB-C0DEE0A3D2EA}"/>
              </a:ext>
            </a:extLst>
          </p:cNvPr>
          <p:cNvSpPr txBox="1"/>
          <p:nvPr/>
        </p:nvSpPr>
        <p:spPr>
          <a:xfrm>
            <a:off x="2253625" y="1118206"/>
            <a:ext cx="7684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  <a:latin typeface="PT Serif" panose="020A0603040505020204" pitchFamily="18" charset="77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53445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97033-CE67-0583-2B89-55BFCAFAF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8750" y="1728473"/>
            <a:ext cx="9494500" cy="4090000"/>
          </a:xfrm>
        </p:spPr>
        <p:txBody>
          <a:bodyPr numCol="1" anchor="ctr"/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More than </a:t>
            </a:r>
            <a:r>
              <a:rPr lang="en-US" sz="2400" b="1" dirty="0">
                <a:solidFill>
                  <a:schemeClr val="bg2"/>
                </a:solidFill>
              </a:rPr>
              <a:t>half</a:t>
            </a:r>
            <a:r>
              <a:rPr lang="en-US" sz="2400" dirty="0">
                <a:solidFill>
                  <a:schemeClr val="bg2"/>
                </a:solidFill>
              </a:rPr>
              <a:t> of the world’s population might be bilingual!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PT Serif" panose="020A0603040505020204" pitchFamily="18" charset="77"/>
              <a:buChar char="▣"/>
            </a:pPr>
            <a:r>
              <a:rPr lang="en-US" sz="2400" b="1" dirty="0">
                <a:solidFill>
                  <a:schemeClr val="bg2"/>
                </a:solidFill>
              </a:rPr>
              <a:t>Foreign Language Effect</a:t>
            </a:r>
            <a:r>
              <a:rPr lang="en-US" sz="2400" dirty="0">
                <a:solidFill>
                  <a:schemeClr val="bg2"/>
                </a:solidFill>
              </a:rPr>
              <a:t> (FLE; Keysar et al., 2012)</a:t>
            </a:r>
          </a:p>
          <a:p>
            <a:pPr lvl="1">
              <a:spcAft>
                <a:spcPts val="1200"/>
              </a:spcAft>
              <a:buClr>
                <a:schemeClr val="bg2"/>
              </a:buClr>
            </a:pPr>
            <a:r>
              <a:rPr lang="en-US" sz="2400" b="1" dirty="0">
                <a:solidFill>
                  <a:schemeClr val="bg2"/>
                </a:solidFill>
              </a:rPr>
              <a:t>Decreased </a:t>
            </a:r>
            <a:r>
              <a:rPr lang="en-US" sz="2400" dirty="0">
                <a:solidFill>
                  <a:schemeClr val="bg2"/>
                </a:solidFill>
              </a:rPr>
              <a:t>susceptibility to biases in the second language</a:t>
            </a:r>
          </a:p>
          <a:p>
            <a:pPr lvl="1">
              <a:spcAft>
                <a:spcPts val="1200"/>
              </a:spcAft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Moderated by </a:t>
            </a:r>
            <a:r>
              <a:rPr lang="en-US" sz="2400">
                <a:solidFill>
                  <a:schemeClr val="bg2"/>
                </a:solidFill>
              </a:rPr>
              <a:t>language background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spcAft>
                <a:spcPts val="1200"/>
              </a:spcAft>
              <a:buClr>
                <a:schemeClr val="bg2"/>
              </a:buClr>
            </a:pPr>
            <a:r>
              <a:rPr lang="en-US" sz="2400" b="1" dirty="0">
                <a:solidFill>
                  <a:schemeClr val="bg2"/>
                </a:solidFill>
              </a:rPr>
              <a:t>Mechanisms</a:t>
            </a:r>
            <a:r>
              <a:rPr lang="en-US" sz="2400" dirty="0">
                <a:solidFill>
                  <a:schemeClr val="bg2"/>
                </a:solidFill>
              </a:rPr>
              <a:t> of the Foreign Language Effect:</a:t>
            </a:r>
          </a:p>
          <a:p>
            <a:pPr lvl="1">
              <a:spcAft>
                <a:spcPts val="1200"/>
              </a:spcAft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Reduced emotional resonance?</a:t>
            </a:r>
          </a:p>
          <a:p>
            <a:pPr lvl="1">
              <a:spcAft>
                <a:spcPts val="1200"/>
              </a:spcAft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Enhanced cognitive control?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F3417-8FBA-5F2C-5820-20CB23C43BB1}"/>
              </a:ext>
            </a:extLst>
          </p:cNvPr>
          <p:cNvSpPr txBox="1"/>
          <p:nvPr/>
        </p:nvSpPr>
        <p:spPr>
          <a:xfrm>
            <a:off x="4772561" y="883664"/>
            <a:ext cx="2624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PT Serif" panose="020A0603040505020204" pitchFamily="18" charset="77"/>
              </a:rPr>
              <a:t>Background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77BB0-A9FE-FB4A-687E-95F5E2E58F4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081518" y="5934681"/>
            <a:ext cx="731600" cy="524800"/>
          </a:xfrm>
        </p:spPr>
        <p:txBody>
          <a:bodyPr/>
          <a:lstStyle/>
          <a:p>
            <a:fld id="{2AD48A5D-44C1-054D-A8FD-2B801D7036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8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97033-CE67-0583-2B89-55BFCAFAF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55" y="2426277"/>
            <a:ext cx="5472545" cy="2815936"/>
          </a:xfrm>
        </p:spPr>
        <p:txBody>
          <a:bodyPr numCol="1" anchor="ctr"/>
          <a:lstStyle/>
          <a:p>
            <a:pPr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80000"/>
            </a:pPr>
            <a:r>
              <a:rPr lang="en-US" dirty="0">
                <a:solidFill>
                  <a:schemeClr val="bg2"/>
                </a:solidFill>
              </a:rPr>
              <a:t>Białek et al. (2020): </a:t>
            </a:r>
            <a:r>
              <a:rPr lang="en-US" b="1" dirty="0">
                <a:solidFill>
                  <a:schemeClr val="bg2"/>
                </a:solidFill>
              </a:rPr>
              <a:t>Inverse </a:t>
            </a:r>
            <a:r>
              <a:rPr lang="en-US" dirty="0">
                <a:solidFill>
                  <a:schemeClr val="bg2"/>
                </a:solidFill>
              </a:rPr>
              <a:t>Foreign Language Effect</a:t>
            </a:r>
          </a:p>
          <a:p>
            <a:pPr lvl="1">
              <a:lnSpc>
                <a:spcPct val="114000"/>
              </a:lnSpc>
              <a:spcAft>
                <a:spcPts val="1200"/>
              </a:spcAft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Issue allocating cognitive effort in second language?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5F580-C1EC-B2F3-D1E1-60275D98B34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629455" y="2304183"/>
            <a:ext cx="4662000" cy="3060124"/>
          </a:xfrm>
          <a:custGeom>
            <a:avLst/>
            <a:gdLst>
              <a:gd name="connsiteX0" fmla="*/ 0 w 4662000"/>
              <a:gd name="connsiteY0" fmla="*/ 0 h 3060124"/>
              <a:gd name="connsiteX1" fmla="*/ 582750 w 4662000"/>
              <a:gd name="connsiteY1" fmla="*/ 0 h 3060124"/>
              <a:gd name="connsiteX2" fmla="*/ 1118880 w 4662000"/>
              <a:gd name="connsiteY2" fmla="*/ 0 h 3060124"/>
              <a:gd name="connsiteX3" fmla="*/ 1608390 w 4662000"/>
              <a:gd name="connsiteY3" fmla="*/ 0 h 3060124"/>
              <a:gd name="connsiteX4" fmla="*/ 2051280 w 4662000"/>
              <a:gd name="connsiteY4" fmla="*/ 0 h 3060124"/>
              <a:gd name="connsiteX5" fmla="*/ 2634030 w 4662000"/>
              <a:gd name="connsiteY5" fmla="*/ 0 h 3060124"/>
              <a:gd name="connsiteX6" fmla="*/ 3123540 w 4662000"/>
              <a:gd name="connsiteY6" fmla="*/ 0 h 3060124"/>
              <a:gd name="connsiteX7" fmla="*/ 3706290 w 4662000"/>
              <a:gd name="connsiteY7" fmla="*/ 0 h 3060124"/>
              <a:gd name="connsiteX8" fmla="*/ 4662000 w 4662000"/>
              <a:gd name="connsiteY8" fmla="*/ 0 h 3060124"/>
              <a:gd name="connsiteX9" fmla="*/ 4662000 w 4662000"/>
              <a:gd name="connsiteY9" fmla="*/ 540622 h 3060124"/>
              <a:gd name="connsiteX10" fmla="*/ 4662000 w 4662000"/>
              <a:gd name="connsiteY10" fmla="*/ 1050643 h 3060124"/>
              <a:gd name="connsiteX11" fmla="*/ 4662000 w 4662000"/>
              <a:gd name="connsiteY11" fmla="*/ 1621866 h 3060124"/>
              <a:gd name="connsiteX12" fmla="*/ 4662000 w 4662000"/>
              <a:gd name="connsiteY12" fmla="*/ 2101285 h 3060124"/>
              <a:gd name="connsiteX13" fmla="*/ 4662000 w 4662000"/>
              <a:gd name="connsiteY13" fmla="*/ 2611306 h 3060124"/>
              <a:gd name="connsiteX14" fmla="*/ 4662000 w 4662000"/>
              <a:gd name="connsiteY14" fmla="*/ 3060124 h 3060124"/>
              <a:gd name="connsiteX15" fmla="*/ 4219110 w 4662000"/>
              <a:gd name="connsiteY15" fmla="*/ 3060124 h 3060124"/>
              <a:gd name="connsiteX16" fmla="*/ 3682980 w 4662000"/>
              <a:gd name="connsiteY16" fmla="*/ 3060124 h 3060124"/>
              <a:gd name="connsiteX17" fmla="*/ 3053610 w 4662000"/>
              <a:gd name="connsiteY17" fmla="*/ 3060124 h 3060124"/>
              <a:gd name="connsiteX18" fmla="*/ 2470860 w 4662000"/>
              <a:gd name="connsiteY18" fmla="*/ 3060124 h 3060124"/>
              <a:gd name="connsiteX19" fmla="*/ 2027970 w 4662000"/>
              <a:gd name="connsiteY19" fmla="*/ 3060124 h 3060124"/>
              <a:gd name="connsiteX20" fmla="*/ 1491840 w 4662000"/>
              <a:gd name="connsiteY20" fmla="*/ 3060124 h 3060124"/>
              <a:gd name="connsiteX21" fmla="*/ 1002330 w 4662000"/>
              <a:gd name="connsiteY21" fmla="*/ 3060124 h 3060124"/>
              <a:gd name="connsiteX22" fmla="*/ 0 w 4662000"/>
              <a:gd name="connsiteY22" fmla="*/ 3060124 h 3060124"/>
              <a:gd name="connsiteX23" fmla="*/ 0 w 4662000"/>
              <a:gd name="connsiteY23" fmla="*/ 2488901 h 3060124"/>
              <a:gd name="connsiteX24" fmla="*/ 0 w 4662000"/>
              <a:gd name="connsiteY24" fmla="*/ 2009481 h 3060124"/>
              <a:gd name="connsiteX25" fmla="*/ 0 w 4662000"/>
              <a:gd name="connsiteY25" fmla="*/ 1560663 h 3060124"/>
              <a:gd name="connsiteX26" fmla="*/ 0 w 4662000"/>
              <a:gd name="connsiteY26" fmla="*/ 989440 h 3060124"/>
              <a:gd name="connsiteX27" fmla="*/ 0 w 4662000"/>
              <a:gd name="connsiteY27" fmla="*/ 479419 h 3060124"/>
              <a:gd name="connsiteX28" fmla="*/ 0 w 4662000"/>
              <a:gd name="connsiteY28" fmla="*/ 0 h 306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662000" h="3060124" fill="none" extrusionOk="0">
                <a:moveTo>
                  <a:pt x="0" y="0"/>
                </a:moveTo>
                <a:cubicBezTo>
                  <a:pt x="229508" y="-41938"/>
                  <a:pt x="370348" y="2923"/>
                  <a:pt x="582750" y="0"/>
                </a:cubicBezTo>
                <a:cubicBezTo>
                  <a:pt x="795152" y="-2923"/>
                  <a:pt x="978630" y="44720"/>
                  <a:pt x="1118880" y="0"/>
                </a:cubicBezTo>
                <a:cubicBezTo>
                  <a:pt x="1259130" y="-44720"/>
                  <a:pt x="1442258" y="5751"/>
                  <a:pt x="1608390" y="0"/>
                </a:cubicBezTo>
                <a:cubicBezTo>
                  <a:pt x="1774522" y="-5751"/>
                  <a:pt x="1844599" y="49250"/>
                  <a:pt x="2051280" y="0"/>
                </a:cubicBezTo>
                <a:cubicBezTo>
                  <a:pt x="2257961" y="-49250"/>
                  <a:pt x="2353185" y="39546"/>
                  <a:pt x="2634030" y="0"/>
                </a:cubicBezTo>
                <a:cubicBezTo>
                  <a:pt x="2914875" y="-39546"/>
                  <a:pt x="2905047" y="58480"/>
                  <a:pt x="3123540" y="0"/>
                </a:cubicBezTo>
                <a:cubicBezTo>
                  <a:pt x="3342033" y="-58480"/>
                  <a:pt x="3521167" y="26785"/>
                  <a:pt x="3706290" y="0"/>
                </a:cubicBezTo>
                <a:cubicBezTo>
                  <a:pt x="3891413" y="-26785"/>
                  <a:pt x="4389132" y="45954"/>
                  <a:pt x="4662000" y="0"/>
                </a:cubicBezTo>
                <a:cubicBezTo>
                  <a:pt x="4672676" y="222427"/>
                  <a:pt x="4646416" y="346320"/>
                  <a:pt x="4662000" y="540622"/>
                </a:cubicBezTo>
                <a:cubicBezTo>
                  <a:pt x="4677584" y="734924"/>
                  <a:pt x="4622060" y="923939"/>
                  <a:pt x="4662000" y="1050643"/>
                </a:cubicBezTo>
                <a:cubicBezTo>
                  <a:pt x="4701940" y="1177347"/>
                  <a:pt x="4595758" y="1465998"/>
                  <a:pt x="4662000" y="1621866"/>
                </a:cubicBezTo>
                <a:cubicBezTo>
                  <a:pt x="4728242" y="1777734"/>
                  <a:pt x="4653860" y="1980120"/>
                  <a:pt x="4662000" y="2101285"/>
                </a:cubicBezTo>
                <a:cubicBezTo>
                  <a:pt x="4670140" y="2222450"/>
                  <a:pt x="4619807" y="2477166"/>
                  <a:pt x="4662000" y="2611306"/>
                </a:cubicBezTo>
                <a:cubicBezTo>
                  <a:pt x="4704193" y="2745446"/>
                  <a:pt x="4621954" y="2898231"/>
                  <a:pt x="4662000" y="3060124"/>
                </a:cubicBezTo>
                <a:cubicBezTo>
                  <a:pt x="4498649" y="3087436"/>
                  <a:pt x="4377731" y="3027951"/>
                  <a:pt x="4219110" y="3060124"/>
                </a:cubicBezTo>
                <a:cubicBezTo>
                  <a:pt x="4060489" y="3092297"/>
                  <a:pt x="3836413" y="3046606"/>
                  <a:pt x="3682980" y="3060124"/>
                </a:cubicBezTo>
                <a:cubicBezTo>
                  <a:pt x="3529547" y="3073642"/>
                  <a:pt x="3354869" y="3013760"/>
                  <a:pt x="3053610" y="3060124"/>
                </a:cubicBezTo>
                <a:cubicBezTo>
                  <a:pt x="2752351" y="3106488"/>
                  <a:pt x="2643037" y="2990613"/>
                  <a:pt x="2470860" y="3060124"/>
                </a:cubicBezTo>
                <a:cubicBezTo>
                  <a:pt x="2298683" y="3129635"/>
                  <a:pt x="2193522" y="3033777"/>
                  <a:pt x="2027970" y="3060124"/>
                </a:cubicBezTo>
                <a:cubicBezTo>
                  <a:pt x="1862418" y="3086471"/>
                  <a:pt x="1740691" y="3011823"/>
                  <a:pt x="1491840" y="3060124"/>
                </a:cubicBezTo>
                <a:cubicBezTo>
                  <a:pt x="1242989" y="3108425"/>
                  <a:pt x="1116586" y="3032147"/>
                  <a:pt x="1002330" y="3060124"/>
                </a:cubicBezTo>
                <a:cubicBezTo>
                  <a:pt x="888074" y="3088101"/>
                  <a:pt x="399796" y="2951811"/>
                  <a:pt x="0" y="3060124"/>
                </a:cubicBezTo>
                <a:cubicBezTo>
                  <a:pt x="-58357" y="2942771"/>
                  <a:pt x="34973" y="2686011"/>
                  <a:pt x="0" y="2488901"/>
                </a:cubicBezTo>
                <a:cubicBezTo>
                  <a:pt x="-34973" y="2291791"/>
                  <a:pt x="56297" y="2186199"/>
                  <a:pt x="0" y="2009481"/>
                </a:cubicBezTo>
                <a:cubicBezTo>
                  <a:pt x="-56297" y="1832763"/>
                  <a:pt x="47813" y="1705307"/>
                  <a:pt x="0" y="1560663"/>
                </a:cubicBezTo>
                <a:cubicBezTo>
                  <a:pt x="-47813" y="1416019"/>
                  <a:pt x="52803" y="1136203"/>
                  <a:pt x="0" y="989440"/>
                </a:cubicBezTo>
                <a:cubicBezTo>
                  <a:pt x="-52803" y="842677"/>
                  <a:pt x="32832" y="590365"/>
                  <a:pt x="0" y="479419"/>
                </a:cubicBezTo>
                <a:cubicBezTo>
                  <a:pt x="-32832" y="368473"/>
                  <a:pt x="54416" y="199381"/>
                  <a:pt x="0" y="0"/>
                </a:cubicBezTo>
                <a:close/>
              </a:path>
              <a:path w="4662000" h="3060124" stroke="0" extrusionOk="0">
                <a:moveTo>
                  <a:pt x="0" y="0"/>
                </a:moveTo>
                <a:cubicBezTo>
                  <a:pt x="261606" y="-54744"/>
                  <a:pt x="382498" y="11095"/>
                  <a:pt x="536130" y="0"/>
                </a:cubicBezTo>
                <a:cubicBezTo>
                  <a:pt x="689762" y="-11095"/>
                  <a:pt x="901812" y="16264"/>
                  <a:pt x="1165500" y="0"/>
                </a:cubicBezTo>
                <a:cubicBezTo>
                  <a:pt x="1429188" y="-16264"/>
                  <a:pt x="1449052" y="11311"/>
                  <a:pt x="1608390" y="0"/>
                </a:cubicBezTo>
                <a:cubicBezTo>
                  <a:pt x="1767728" y="-11311"/>
                  <a:pt x="1962362" y="48673"/>
                  <a:pt x="2051280" y="0"/>
                </a:cubicBezTo>
                <a:cubicBezTo>
                  <a:pt x="2140198" y="-48673"/>
                  <a:pt x="2360682" y="62701"/>
                  <a:pt x="2587410" y="0"/>
                </a:cubicBezTo>
                <a:cubicBezTo>
                  <a:pt x="2814138" y="-62701"/>
                  <a:pt x="2993494" y="26652"/>
                  <a:pt x="3263400" y="0"/>
                </a:cubicBezTo>
                <a:cubicBezTo>
                  <a:pt x="3533306" y="-26652"/>
                  <a:pt x="3604137" y="579"/>
                  <a:pt x="3846150" y="0"/>
                </a:cubicBezTo>
                <a:cubicBezTo>
                  <a:pt x="4088163" y="-579"/>
                  <a:pt x="4402643" y="80915"/>
                  <a:pt x="4662000" y="0"/>
                </a:cubicBezTo>
                <a:cubicBezTo>
                  <a:pt x="4702519" y="144261"/>
                  <a:pt x="4613845" y="232522"/>
                  <a:pt x="4662000" y="448818"/>
                </a:cubicBezTo>
                <a:cubicBezTo>
                  <a:pt x="4710155" y="665114"/>
                  <a:pt x="4616395" y="814317"/>
                  <a:pt x="4662000" y="1020041"/>
                </a:cubicBezTo>
                <a:cubicBezTo>
                  <a:pt x="4707605" y="1225765"/>
                  <a:pt x="4609683" y="1269732"/>
                  <a:pt x="4662000" y="1499461"/>
                </a:cubicBezTo>
                <a:cubicBezTo>
                  <a:pt x="4714317" y="1729190"/>
                  <a:pt x="4634829" y="1812690"/>
                  <a:pt x="4662000" y="2040083"/>
                </a:cubicBezTo>
                <a:cubicBezTo>
                  <a:pt x="4689171" y="2267476"/>
                  <a:pt x="4638234" y="2271362"/>
                  <a:pt x="4662000" y="2488901"/>
                </a:cubicBezTo>
                <a:cubicBezTo>
                  <a:pt x="4685766" y="2706440"/>
                  <a:pt x="4607842" y="2776164"/>
                  <a:pt x="4662000" y="3060124"/>
                </a:cubicBezTo>
                <a:cubicBezTo>
                  <a:pt x="4543511" y="3096051"/>
                  <a:pt x="4293001" y="3005508"/>
                  <a:pt x="4079250" y="3060124"/>
                </a:cubicBezTo>
                <a:cubicBezTo>
                  <a:pt x="3865499" y="3114740"/>
                  <a:pt x="3644032" y="3042383"/>
                  <a:pt x="3496500" y="3060124"/>
                </a:cubicBezTo>
                <a:cubicBezTo>
                  <a:pt x="3348968" y="3077865"/>
                  <a:pt x="3184444" y="3011039"/>
                  <a:pt x="3006990" y="3060124"/>
                </a:cubicBezTo>
                <a:cubicBezTo>
                  <a:pt x="2829536" y="3109209"/>
                  <a:pt x="2643295" y="3015894"/>
                  <a:pt x="2470860" y="3060124"/>
                </a:cubicBezTo>
                <a:cubicBezTo>
                  <a:pt x="2298425" y="3104354"/>
                  <a:pt x="2048431" y="2999137"/>
                  <a:pt x="1934730" y="3060124"/>
                </a:cubicBezTo>
                <a:cubicBezTo>
                  <a:pt x="1821029" y="3121111"/>
                  <a:pt x="1601089" y="3005708"/>
                  <a:pt x="1445220" y="3060124"/>
                </a:cubicBezTo>
                <a:cubicBezTo>
                  <a:pt x="1289351" y="3114540"/>
                  <a:pt x="1174571" y="3007462"/>
                  <a:pt x="909090" y="3060124"/>
                </a:cubicBezTo>
                <a:cubicBezTo>
                  <a:pt x="643609" y="3112786"/>
                  <a:pt x="365526" y="2999859"/>
                  <a:pt x="0" y="3060124"/>
                </a:cubicBezTo>
                <a:cubicBezTo>
                  <a:pt x="-20488" y="2844900"/>
                  <a:pt x="47838" y="2724084"/>
                  <a:pt x="0" y="2550103"/>
                </a:cubicBezTo>
                <a:cubicBezTo>
                  <a:pt x="-47838" y="2376122"/>
                  <a:pt x="1783" y="2289185"/>
                  <a:pt x="0" y="2131886"/>
                </a:cubicBezTo>
                <a:cubicBezTo>
                  <a:pt x="-1783" y="1974587"/>
                  <a:pt x="54989" y="1846430"/>
                  <a:pt x="0" y="1652467"/>
                </a:cubicBezTo>
                <a:cubicBezTo>
                  <a:pt x="-54989" y="1458504"/>
                  <a:pt x="54686" y="1243890"/>
                  <a:pt x="0" y="1081244"/>
                </a:cubicBezTo>
                <a:cubicBezTo>
                  <a:pt x="-54686" y="918598"/>
                  <a:pt x="17233" y="643063"/>
                  <a:pt x="0" y="510021"/>
                </a:cubicBezTo>
                <a:cubicBezTo>
                  <a:pt x="-17233" y="376979"/>
                  <a:pt x="27680" y="137644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05753456">
                  <ask:type>
                    <ask:lineSketchScribble/>
                  </ask:type>
                </ask:lineSketchStyleProps>
              </a:ext>
            </a:extLst>
          </a:ln>
        </p:spPr>
        <p:txBody>
          <a:bodyPr anchor="ctr"/>
          <a:lstStyle/>
          <a:p>
            <a:pPr marL="152396" indent="0">
              <a:buNone/>
            </a:pPr>
            <a:r>
              <a:rPr lang="en-US" u="sng" dirty="0">
                <a:solidFill>
                  <a:schemeClr val="bg2"/>
                </a:solidFill>
              </a:rPr>
              <a:t>Problems with Białek et al. (2020):</a:t>
            </a:r>
          </a:p>
          <a:p>
            <a:pPr marL="609596" indent="-4572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Use of pseudowords</a:t>
            </a:r>
          </a:p>
          <a:p>
            <a:pPr marL="609596" indent="-457200">
              <a:buClr>
                <a:schemeClr val="bg2"/>
              </a:buClr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Previous experience</a:t>
            </a:r>
          </a:p>
          <a:p>
            <a:pPr marL="609596" indent="-457200">
              <a:buClr>
                <a:schemeClr val="bg2"/>
              </a:buClr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Language background</a:t>
            </a:r>
          </a:p>
          <a:p>
            <a:pPr marL="609596" indent="-457200">
              <a:buClr>
                <a:schemeClr val="bg2"/>
              </a:buClr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Participant exclusions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77BB0-A9FE-FB4A-687E-95F5E2E58F4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060737" y="5924290"/>
            <a:ext cx="731600" cy="524800"/>
          </a:xfrm>
        </p:spPr>
        <p:txBody>
          <a:bodyPr/>
          <a:lstStyle/>
          <a:p>
            <a:fld id="{2AD48A5D-44C1-054D-A8FD-2B801D70360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F3417-8FBA-5F2C-5820-20CB23C43BB1}"/>
              </a:ext>
            </a:extLst>
          </p:cNvPr>
          <p:cNvSpPr txBox="1"/>
          <p:nvPr/>
        </p:nvSpPr>
        <p:spPr>
          <a:xfrm>
            <a:off x="1746091" y="1048433"/>
            <a:ext cx="869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PT Serif" panose="020A0603040505020204" pitchFamily="18" charset="77"/>
              </a:rPr>
              <a:t>A Foreign Language Effect on Reasoning?</a:t>
            </a:r>
          </a:p>
        </p:txBody>
      </p:sp>
    </p:spTree>
    <p:extLst>
      <p:ext uri="{BB962C8B-B14F-4D97-AF65-F5344CB8AC3E}">
        <p14:creationId xmlns:p14="http://schemas.microsoft.com/office/powerpoint/2010/main" val="244171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4B2A6-87D6-7838-7A3A-11C5395BA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567" y="1725042"/>
            <a:ext cx="10162865" cy="170395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Conceptual replication of Białek et al. (2020) study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Addressing problems of previous research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Reasoning tested by means of </a:t>
            </a:r>
            <a:r>
              <a:rPr lang="en-US" sz="2400" b="1" dirty="0">
                <a:solidFill>
                  <a:schemeClr val="bg2"/>
                </a:solidFill>
              </a:rPr>
              <a:t>syllogisms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B1DF4-84BB-9D69-E660-E8663B71C62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060736" y="5955462"/>
            <a:ext cx="731600" cy="524800"/>
          </a:xfrm>
        </p:spPr>
        <p:txBody>
          <a:bodyPr/>
          <a:lstStyle/>
          <a:p>
            <a:fld id="{2AD48A5D-44C1-054D-A8FD-2B801D70360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9439E-FA24-A5F5-451A-6199F6D70542}"/>
              </a:ext>
            </a:extLst>
          </p:cNvPr>
          <p:cNvSpPr txBox="1"/>
          <p:nvPr/>
        </p:nvSpPr>
        <p:spPr>
          <a:xfrm>
            <a:off x="4048991" y="820882"/>
            <a:ext cx="3934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PT Serif" panose="020A0603040505020204" pitchFamily="18" charset="77"/>
              </a:rPr>
              <a:t>The Present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4E06C-345C-A68C-BDCB-55BBB88503A3}"/>
              </a:ext>
            </a:extLst>
          </p:cNvPr>
          <p:cNvSpPr txBox="1"/>
          <p:nvPr/>
        </p:nvSpPr>
        <p:spPr>
          <a:xfrm>
            <a:off x="1014567" y="3862581"/>
            <a:ext cx="5596440" cy="2092881"/>
          </a:xfrm>
          <a:custGeom>
            <a:avLst/>
            <a:gdLst>
              <a:gd name="connsiteX0" fmla="*/ 0 w 5596440"/>
              <a:gd name="connsiteY0" fmla="*/ 0 h 2092881"/>
              <a:gd name="connsiteX1" fmla="*/ 503680 w 5596440"/>
              <a:gd name="connsiteY1" fmla="*/ 0 h 2092881"/>
              <a:gd name="connsiteX2" fmla="*/ 1175252 w 5596440"/>
              <a:gd name="connsiteY2" fmla="*/ 0 h 2092881"/>
              <a:gd name="connsiteX3" fmla="*/ 1622968 w 5596440"/>
              <a:gd name="connsiteY3" fmla="*/ 0 h 2092881"/>
              <a:gd name="connsiteX4" fmla="*/ 2238576 w 5596440"/>
              <a:gd name="connsiteY4" fmla="*/ 0 h 2092881"/>
              <a:gd name="connsiteX5" fmla="*/ 2854184 w 5596440"/>
              <a:gd name="connsiteY5" fmla="*/ 0 h 2092881"/>
              <a:gd name="connsiteX6" fmla="*/ 3357864 w 5596440"/>
              <a:gd name="connsiteY6" fmla="*/ 0 h 2092881"/>
              <a:gd name="connsiteX7" fmla="*/ 4029437 w 5596440"/>
              <a:gd name="connsiteY7" fmla="*/ 0 h 2092881"/>
              <a:gd name="connsiteX8" fmla="*/ 4421188 w 5596440"/>
              <a:gd name="connsiteY8" fmla="*/ 0 h 2092881"/>
              <a:gd name="connsiteX9" fmla="*/ 5092760 w 5596440"/>
              <a:gd name="connsiteY9" fmla="*/ 0 h 2092881"/>
              <a:gd name="connsiteX10" fmla="*/ 5596440 w 5596440"/>
              <a:gd name="connsiteY10" fmla="*/ 0 h 2092881"/>
              <a:gd name="connsiteX11" fmla="*/ 5596440 w 5596440"/>
              <a:gd name="connsiteY11" fmla="*/ 460434 h 2092881"/>
              <a:gd name="connsiteX12" fmla="*/ 5596440 w 5596440"/>
              <a:gd name="connsiteY12" fmla="*/ 1025512 h 2092881"/>
              <a:gd name="connsiteX13" fmla="*/ 5596440 w 5596440"/>
              <a:gd name="connsiteY13" fmla="*/ 1548732 h 2092881"/>
              <a:gd name="connsiteX14" fmla="*/ 5596440 w 5596440"/>
              <a:gd name="connsiteY14" fmla="*/ 2092881 h 2092881"/>
              <a:gd name="connsiteX15" fmla="*/ 5092760 w 5596440"/>
              <a:gd name="connsiteY15" fmla="*/ 2092881 h 2092881"/>
              <a:gd name="connsiteX16" fmla="*/ 4421188 w 5596440"/>
              <a:gd name="connsiteY16" fmla="*/ 2092881 h 2092881"/>
              <a:gd name="connsiteX17" fmla="*/ 3973472 w 5596440"/>
              <a:gd name="connsiteY17" fmla="*/ 2092881 h 2092881"/>
              <a:gd name="connsiteX18" fmla="*/ 3525757 w 5596440"/>
              <a:gd name="connsiteY18" fmla="*/ 2092881 h 2092881"/>
              <a:gd name="connsiteX19" fmla="*/ 2854184 w 5596440"/>
              <a:gd name="connsiteY19" fmla="*/ 2092881 h 2092881"/>
              <a:gd name="connsiteX20" fmla="*/ 2462434 w 5596440"/>
              <a:gd name="connsiteY20" fmla="*/ 2092881 h 2092881"/>
              <a:gd name="connsiteX21" fmla="*/ 1790861 w 5596440"/>
              <a:gd name="connsiteY21" fmla="*/ 2092881 h 2092881"/>
              <a:gd name="connsiteX22" fmla="*/ 1175252 w 5596440"/>
              <a:gd name="connsiteY22" fmla="*/ 2092881 h 2092881"/>
              <a:gd name="connsiteX23" fmla="*/ 727537 w 5596440"/>
              <a:gd name="connsiteY23" fmla="*/ 2092881 h 2092881"/>
              <a:gd name="connsiteX24" fmla="*/ 0 w 5596440"/>
              <a:gd name="connsiteY24" fmla="*/ 2092881 h 2092881"/>
              <a:gd name="connsiteX25" fmla="*/ 0 w 5596440"/>
              <a:gd name="connsiteY25" fmla="*/ 1569661 h 2092881"/>
              <a:gd name="connsiteX26" fmla="*/ 0 w 5596440"/>
              <a:gd name="connsiteY26" fmla="*/ 1088298 h 2092881"/>
              <a:gd name="connsiteX27" fmla="*/ 0 w 5596440"/>
              <a:gd name="connsiteY27" fmla="*/ 544149 h 2092881"/>
              <a:gd name="connsiteX28" fmla="*/ 0 w 5596440"/>
              <a:gd name="connsiteY28" fmla="*/ 0 h 209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96440" h="2092881" fill="none" extrusionOk="0">
                <a:moveTo>
                  <a:pt x="0" y="0"/>
                </a:moveTo>
                <a:cubicBezTo>
                  <a:pt x="233238" y="-49183"/>
                  <a:pt x="366764" y="24892"/>
                  <a:pt x="503680" y="0"/>
                </a:cubicBezTo>
                <a:cubicBezTo>
                  <a:pt x="640596" y="-24892"/>
                  <a:pt x="1028503" y="32733"/>
                  <a:pt x="1175252" y="0"/>
                </a:cubicBezTo>
                <a:cubicBezTo>
                  <a:pt x="1322001" y="-32733"/>
                  <a:pt x="1467533" y="19822"/>
                  <a:pt x="1622968" y="0"/>
                </a:cubicBezTo>
                <a:cubicBezTo>
                  <a:pt x="1778403" y="-19822"/>
                  <a:pt x="2098373" y="43932"/>
                  <a:pt x="2238576" y="0"/>
                </a:cubicBezTo>
                <a:cubicBezTo>
                  <a:pt x="2378779" y="-43932"/>
                  <a:pt x="2607778" y="32844"/>
                  <a:pt x="2854184" y="0"/>
                </a:cubicBezTo>
                <a:cubicBezTo>
                  <a:pt x="3100590" y="-32844"/>
                  <a:pt x="3190596" y="40128"/>
                  <a:pt x="3357864" y="0"/>
                </a:cubicBezTo>
                <a:cubicBezTo>
                  <a:pt x="3525132" y="-40128"/>
                  <a:pt x="3752130" y="69783"/>
                  <a:pt x="4029437" y="0"/>
                </a:cubicBezTo>
                <a:cubicBezTo>
                  <a:pt x="4306744" y="-69783"/>
                  <a:pt x="4310358" y="21338"/>
                  <a:pt x="4421188" y="0"/>
                </a:cubicBezTo>
                <a:cubicBezTo>
                  <a:pt x="4532018" y="-21338"/>
                  <a:pt x="4910648" y="46233"/>
                  <a:pt x="5092760" y="0"/>
                </a:cubicBezTo>
                <a:cubicBezTo>
                  <a:pt x="5274872" y="-46233"/>
                  <a:pt x="5389093" y="8788"/>
                  <a:pt x="5596440" y="0"/>
                </a:cubicBezTo>
                <a:cubicBezTo>
                  <a:pt x="5648884" y="211736"/>
                  <a:pt x="5568274" y="340493"/>
                  <a:pt x="5596440" y="460434"/>
                </a:cubicBezTo>
                <a:cubicBezTo>
                  <a:pt x="5624606" y="580375"/>
                  <a:pt x="5552717" y="833547"/>
                  <a:pt x="5596440" y="1025512"/>
                </a:cubicBezTo>
                <a:cubicBezTo>
                  <a:pt x="5640163" y="1217477"/>
                  <a:pt x="5560019" y="1291950"/>
                  <a:pt x="5596440" y="1548732"/>
                </a:cubicBezTo>
                <a:cubicBezTo>
                  <a:pt x="5632861" y="1805514"/>
                  <a:pt x="5537136" y="1907990"/>
                  <a:pt x="5596440" y="2092881"/>
                </a:cubicBezTo>
                <a:cubicBezTo>
                  <a:pt x="5445125" y="2136593"/>
                  <a:pt x="5276081" y="2072415"/>
                  <a:pt x="5092760" y="2092881"/>
                </a:cubicBezTo>
                <a:cubicBezTo>
                  <a:pt x="4909439" y="2113347"/>
                  <a:pt x="4756443" y="2020849"/>
                  <a:pt x="4421188" y="2092881"/>
                </a:cubicBezTo>
                <a:cubicBezTo>
                  <a:pt x="4085933" y="2164913"/>
                  <a:pt x="4157171" y="2092182"/>
                  <a:pt x="3973472" y="2092881"/>
                </a:cubicBezTo>
                <a:cubicBezTo>
                  <a:pt x="3789773" y="2093580"/>
                  <a:pt x="3692437" y="2077965"/>
                  <a:pt x="3525757" y="2092881"/>
                </a:cubicBezTo>
                <a:cubicBezTo>
                  <a:pt x="3359078" y="2107797"/>
                  <a:pt x="3129094" y="2090700"/>
                  <a:pt x="2854184" y="2092881"/>
                </a:cubicBezTo>
                <a:cubicBezTo>
                  <a:pt x="2579274" y="2095062"/>
                  <a:pt x="2636927" y="2090235"/>
                  <a:pt x="2462434" y="2092881"/>
                </a:cubicBezTo>
                <a:cubicBezTo>
                  <a:pt x="2287941" y="2095527"/>
                  <a:pt x="2061772" y="2081041"/>
                  <a:pt x="1790861" y="2092881"/>
                </a:cubicBezTo>
                <a:cubicBezTo>
                  <a:pt x="1519950" y="2104721"/>
                  <a:pt x="1357411" y="2066239"/>
                  <a:pt x="1175252" y="2092881"/>
                </a:cubicBezTo>
                <a:cubicBezTo>
                  <a:pt x="993093" y="2119523"/>
                  <a:pt x="834374" y="2081558"/>
                  <a:pt x="727537" y="2092881"/>
                </a:cubicBezTo>
                <a:cubicBezTo>
                  <a:pt x="620701" y="2104204"/>
                  <a:pt x="356839" y="2019425"/>
                  <a:pt x="0" y="2092881"/>
                </a:cubicBezTo>
                <a:cubicBezTo>
                  <a:pt x="-57860" y="1953264"/>
                  <a:pt x="34231" y="1748123"/>
                  <a:pt x="0" y="1569661"/>
                </a:cubicBezTo>
                <a:cubicBezTo>
                  <a:pt x="-34231" y="1391199"/>
                  <a:pt x="17016" y="1212405"/>
                  <a:pt x="0" y="1088298"/>
                </a:cubicBezTo>
                <a:cubicBezTo>
                  <a:pt x="-17016" y="964191"/>
                  <a:pt x="7796" y="750983"/>
                  <a:pt x="0" y="544149"/>
                </a:cubicBezTo>
                <a:cubicBezTo>
                  <a:pt x="-7796" y="337315"/>
                  <a:pt x="8903" y="267146"/>
                  <a:pt x="0" y="0"/>
                </a:cubicBezTo>
                <a:close/>
              </a:path>
              <a:path w="5596440" h="2092881" stroke="0" extrusionOk="0">
                <a:moveTo>
                  <a:pt x="0" y="0"/>
                </a:moveTo>
                <a:cubicBezTo>
                  <a:pt x="211911" y="-40691"/>
                  <a:pt x="295539" y="49592"/>
                  <a:pt x="447715" y="0"/>
                </a:cubicBezTo>
                <a:cubicBezTo>
                  <a:pt x="599892" y="-49592"/>
                  <a:pt x="899115" y="57673"/>
                  <a:pt x="1119288" y="0"/>
                </a:cubicBezTo>
                <a:cubicBezTo>
                  <a:pt x="1339461" y="-57673"/>
                  <a:pt x="1387162" y="8567"/>
                  <a:pt x="1511039" y="0"/>
                </a:cubicBezTo>
                <a:cubicBezTo>
                  <a:pt x="1634916" y="-8567"/>
                  <a:pt x="1836127" y="22618"/>
                  <a:pt x="1958754" y="0"/>
                </a:cubicBezTo>
                <a:cubicBezTo>
                  <a:pt x="2081382" y="-22618"/>
                  <a:pt x="2439079" y="14187"/>
                  <a:pt x="2574362" y="0"/>
                </a:cubicBezTo>
                <a:cubicBezTo>
                  <a:pt x="2709645" y="-14187"/>
                  <a:pt x="3062815" y="64326"/>
                  <a:pt x="3245935" y="0"/>
                </a:cubicBezTo>
                <a:cubicBezTo>
                  <a:pt x="3429055" y="-64326"/>
                  <a:pt x="3497452" y="52032"/>
                  <a:pt x="3693650" y="0"/>
                </a:cubicBezTo>
                <a:cubicBezTo>
                  <a:pt x="3889849" y="-52032"/>
                  <a:pt x="3955337" y="44960"/>
                  <a:pt x="4197330" y="0"/>
                </a:cubicBezTo>
                <a:cubicBezTo>
                  <a:pt x="4439323" y="-44960"/>
                  <a:pt x="4674630" y="15405"/>
                  <a:pt x="4868903" y="0"/>
                </a:cubicBezTo>
                <a:cubicBezTo>
                  <a:pt x="5063176" y="-15405"/>
                  <a:pt x="5305041" y="25701"/>
                  <a:pt x="5596440" y="0"/>
                </a:cubicBezTo>
                <a:cubicBezTo>
                  <a:pt x="5615765" y="214488"/>
                  <a:pt x="5584945" y="358982"/>
                  <a:pt x="5596440" y="565078"/>
                </a:cubicBezTo>
                <a:cubicBezTo>
                  <a:pt x="5607935" y="771174"/>
                  <a:pt x="5530882" y="894830"/>
                  <a:pt x="5596440" y="1130156"/>
                </a:cubicBezTo>
                <a:cubicBezTo>
                  <a:pt x="5661998" y="1365482"/>
                  <a:pt x="5572793" y="1449245"/>
                  <a:pt x="5596440" y="1632447"/>
                </a:cubicBezTo>
                <a:cubicBezTo>
                  <a:pt x="5620087" y="1815649"/>
                  <a:pt x="5587038" y="1870870"/>
                  <a:pt x="5596440" y="2092881"/>
                </a:cubicBezTo>
                <a:cubicBezTo>
                  <a:pt x="5356679" y="2143811"/>
                  <a:pt x="5188187" y="2091395"/>
                  <a:pt x="4980832" y="2092881"/>
                </a:cubicBezTo>
                <a:cubicBezTo>
                  <a:pt x="4773477" y="2094367"/>
                  <a:pt x="4652695" y="2076338"/>
                  <a:pt x="4533116" y="2092881"/>
                </a:cubicBezTo>
                <a:cubicBezTo>
                  <a:pt x="4413537" y="2109424"/>
                  <a:pt x="4046870" y="2061515"/>
                  <a:pt x="3861544" y="2092881"/>
                </a:cubicBezTo>
                <a:cubicBezTo>
                  <a:pt x="3676218" y="2124247"/>
                  <a:pt x="3632905" y="2055106"/>
                  <a:pt x="3413828" y="2092881"/>
                </a:cubicBezTo>
                <a:cubicBezTo>
                  <a:pt x="3194751" y="2130656"/>
                  <a:pt x="3180902" y="2086844"/>
                  <a:pt x="2966113" y="2092881"/>
                </a:cubicBezTo>
                <a:cubicBezTo>
                  <a:pt x="2751325" y="2098918"/>
                  <a:pt x="2579854" y="2019383"/>
                  <a:pt x="2294540" y="2092881"/>
                </a:cubicBezTo>
                <a:cubicBezTo>
                  <a:pt x="2009226" y="2166379"/>
                  <a:pt x="1942342" y="2077782"/>
                  <a:pt x="1678932" y="2092881"/>
                </a:cubicBezTo>
                <a:cubicBezTo>
                  <a:pt x="1415522" y="2107980"/>
                  <a:pt x="1311063" y="2044407"/>
                  <a:pt x="1175252" y="2092881"/>
                </a:cubicBezTo>
                <a:cubicBezTo>
                  <a:pt x="1039441" y="2141355"/>
                  <a:pt x="669650" y="2061001"/>
                  <a:pt x="503680" y="2092881"/>
                </a:cubicBezTo>
                <a:cubicBezTo>
                  <a:pt x="337710" y="2124761"/>
                  <a:pt x="137708" y="2055639"/>
                  <a:pt x="0" y="2092881"/>
                </a:cubicBezTo>
                <a:cubicBezTo>
                  <a:pt x="-21695" y="1929401"/>
                  <a:pt x="59777" y="1809889"/>
                  <a:pt x="0" y="1569661"/>
                </a:cubicBezTo>
                <a:cubicBezTo>
                  <a:pt x="-59777" y="1329433"/>
                  <a:pt x="42619" y="1301798"/>
                  <a:pt x="0" y="1109227"/>
                </a:cubicBezTo>
                <a:cubicBezTo>
                  <a:pt x="-42619" y="916656"/>
                  <a:pt x="10295" y="802355"/>
                  <a:pt x="0" y="544149"/>
                </a:cubicBezTo>
                <a:cubicBezTo>
                  <a:pt x="-10295" y="285943"/>
                  <a:pt x="41053" y="193583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34056945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solidFill>
                  <a:schemeClr val="bg2"/>
                </a:solidFill>
                <a:latin typeface="PT Serif" panose="020A0603040505020204" pitchFamily="18" charset="77"/>
              </a:rPr>
              <a:t>Premise 1</a:t>
            </a:r>
            <a:r>
              <a:rPr lang="en-US" sz="2400" dirty="0">
                <a:solidFill>
                  <a:schemeClr val="bg2"/>
                </a:solidFill>
                <a:latin typeface="PT Serif" panose="020A0603040505020204" pitchFamily="18" charset="77"/>
              </a:rPr>
              <a:t>: All humans are vertebrates.</a:t>
            </a:r>
          </a:p>
          <a:p>
            <a:pPr>
              <a:spcAft>
                <a:spcPts val="600"/>
              </a:spcAft>
            </a:pPr>
            <a:r>
              <a:rPr lang="en-US" sz="2400" u="sng" dirty="0">
                <a:solidFill>
                  <a:schemeClr val="bg2"/>
                </a:solidFill>
                <a:latin typeface="PT Serif" panose="020A0603040505020204" pitchFamily="18" charset="77"/>
              </a:rPr>
              <a:t>Premise 2</a:t>
            </a:r>
            <a:r>
              <a:rPr lang="en-US" sz="2400" dirty="0">
                <a:solidFill>
                  <a:schemeClr val="bg2"/>
                </a:solidFill>
                <a:latin typeface="PT Serif" panose="020A0603040505020204" pitchFamily="18" charset="77"/>
              </a:rPr>
              <a:t>: Some mammals are vertebrates.</a:t>
            </a:r>
          </a:p>
          <a:p>
            <a:pPr>
              <a:spcAft>
                <a:spcPts val="600"/>
              </a:spcAft>
            </a:pPr>
            <a:r>
              <a:rPr lang="en-US" sz="2400" u="sng" dirty="0">
                <a:solidFill>
                  <a:schemeClr val="bg2"/>
                </a:solidFill>
                <a:latin typeface="PT Serif" panose="020A0603040505020204" pitchFamily="18" charset="77"/>
              </a:rPr>
              <a:t>Conclusion</a:t>
            </a:r>
            <a:r>
              <a:rPr lang="en-US" sz="2400" dirty="0">
                <a:solidFill>
                  <a:schemeClr val="bg2"/>
                </a:solidFill>
                <a:latin typeface="PT Serif" panose="020A0603040505020204" pitchFamily="18" charset="77"/>
              </a:rPr>
              <a:t>: Therefore, some vertebrates are mammals.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C624BF3-1D8D-C7C1-809E-41C7DF1A5418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>
            <a:off x="6111420" y="3726263"/>
            <a:ext cx="1682346" cy="6831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A312FA7-2D37-0E96-88F2-CDF416B84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732" y="3395781"/>
            <a:ext cx="35687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8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1B9BE0-92BE-20DC-E580-C61D8CAB9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3282" y="1832819"/>
            <a:ext cx="9745434" cy="40900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128 participants:</a:t>
            </a:r>
          </a:p>
          <a:p>
            <a:pPr lvl="1">
              <a:lnSpc>
                <a:spcPct val="114000"/>
              </a:lnSpc>
              <a:spcAft>
                <a:spcPts val="1200"/>
              </a:spcAft>
            </a:pPr>
            <a:r>
              <a:rPr lang="en-US" sz="2400" dirty="0">
                <a:solidFill>
                  <a:schemeClr val="bg2"/>
                </a:solidFill>
              </a:rPr>
              <a:t>Polish-English and Spanish-English bilinguals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</a:pPr>
            <a:r>
              <a:rPr lang="en-US" sz="2400" b="1" dirty="0">
                <a:solidFill>
                  <a:schemeClr val="bg2"/>
                </a:solidFill>
                <a:latin typeface="PT Serif" panose="020A0603040505020204" pitchFamily="18" charset="77"/>
              </a:rPr>
              <a:t>Between-subjects</a:t>
            </a:r>
            <a:r>
              <a:rPr lang="en-US" sz="2400" dirty="0">
                <a:solidFill>
                  <a:schemeClr val="bg2"/>
                </a:solidFill>
                <a:latin typeface="PT Serif" panose="020A0603040505020204" pitchFamily="18" charset="77"/>
              </a:rPr>
              <a:t> design:</a:t>
            </a:r>
          </a:p>
          <a:p>
            <a:pPr lvl="1">
              <a:lnSpc>
                <a:spcPct val="114000"/>
              </a:lnSpc>
              <a:spcAft>
                <a:spcPts val="1200"/>
              </a:spcAft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  <a:latin typeface="PT Serif" panose="020A0603040505020204" pitchFamily="18" charset="77"/>
              </a:rPr>
              <a:t>Randomly allocated to solve 16 syllogisms in either first or second language.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</a:pPr>
            <a:r>
              <a:rPr lang="en-US" sz="2400" b="1" dirty="0">
                <a:solidFill>
                  <a:schemeClr val="bg2"/>
                </a:solidFill>
                <a:latin typeface="PT Serif" panose="020A0603040505020204" pitchFamily="18" charset="77"/>
              </a:rPr>
              <a:t>Language Background</a:t>
            </a:r>
            <a:r>
              <a:rPr lang="en-US" sz="2400" dirty="0">
                <a:solidFill>
                  <a:schemeClr val="bg2"/>
                </a:solidFill>
                <a:latin typeface="PT Serif" panose="020A0603040505020204" pitchFamily="18" charset="77"/>
              </a:rPr>
              <a:t> and English </a:t>
            </a:r>
            <a:r>
              <a:rPr lang="en-US" sz="2400" b="1" dirty="0">
                <a:solidFill>
                  <a:schemeClr val="bg2"/>
                </a:solidFill>
                <a:latin typeface="PT Serif" panose="020A0603040505020204" pitchFamily="18" charset="77"/>
              </a:rPr>
              <a:t>Proficiency</a:t>
            </a:r>
            <a:r>
              <a:rPr lang="en-US" sz="2400" dirty="0">
                <a:solidFill>
                  <a:schemeClr val="bg2"/>
                </a:solidFill>
                <a:latin typeface="PT Serif" panose="020A0603040505020204" pitchFamily="18" charset="77"/>
              </a:rPr>
              <a:t> (LexTALE; </a:t>
            </a:r>
            <a:r>
              <a:rPr lang="en-GB" sz="2400" dirty="0" err="1">
                <a:solidFill>
                  <a:schemeClr val="bg2"/>
                </a:solidFill>
                <a:effectLst/>
                <a:latin typeface="PT Serif" panose="020A0603040505020204" pitchFamily="18" charset="77"/>
                <a:ea typeface="Calibri" panose="020F0502020204030204" pitchFamily="34" charset="0"/>
              </a:rPr>
              <a:t>Lemhöfer</a:t>
            </a:r>
            <a:r>
              <a:rPr lang="en-GB" sz="2400" dirty="0">
                <a:solidFill>
                  <a:schemeClr val="bg2"/>
                </a:solidFill>
                <a:effectLst/>
                <a:latin typeface="PT Serif" panose="020A0603040505020204" pitchFamily="18" charset="77"/>
                <a:ea typeface="Calibri" panose="020F0502020204030204" pitchFamily="34" charset="0"/>
              </a:rPr>
              <a:t> &amp; Broersma, 2012</a:t>
            </a:r>
            <a:r>
              <a:rPr lang="en-US" sz="2400" dirty="0">
                <a:solidFill>
                  <a:schemeClr val="bg2"/>
                </a:solidFill>
                <a:latin typeface="PT Serif" panose="020A0603040505020204" pitchFamily="18" charset="77"/>
              </a:rPr>
              <a:t>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674F53-3172-9EA7-7930-BFE2046F50E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060736" y="5945071"/>
            <a:ext cx="731600" cy="524800"/>
          </a:xfrm>
        </p:spPr>
        <p:txBody>
          <a:bodyPr/>
          <a:lstStyle/>
          <a:p>
            <a:fld id="{2AD48A5D-44C1-054D-A8FD-2B801D70360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3A73-5C95-A482-3178-C356C1B85994}"/>
              </a:ext>
            </a:extLst>
          </p:cNvPr>
          <p:cNvSpPr txBox="1"/>
          <p:nvPr/>
        </p:nvSpPr>
        <p:spPr>
          <a:xfrm>
            <a:off x="5109991" y="777526"/>
            <a:ext cx="197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PT Serif" panose="020A0603040505020204" pitchFamily="18" charset="77"/>
              </a:rPr>
              <a:t>Methods</a:t>
            </a:r>
            <a:endParaRPr lang="en-US" dirty="0">
              <a:solidFill>
                <a:schemeClr val="accent2"/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381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87CC9-60AA-9883-37AD-7A3E130C9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717" y="5937698"/>
            <a:ext cx="10988565" cy="524801"/>
          </a:xfrm>
        </p:spPr>
        <p:txBody>
          <a:bodyPr/>
          <a:lstStyle/>
          <a:p>
            <a:r>
              <a:rPr lang="en-US" sz="1800" dirty="0">
                <a:solidFill>
                  <a:schemeClr val="bg2"/>
                </a:solidFill>
              </a:rPr>
              <a:t>Reasoning accuracy scores across language conditions and language backgrounds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2523E0-7BC6-AE04-B9B2-1FFD61F7C93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079966" y="5937699"/>
            <a:ext cx="731600" cy="524800"/>
          </a:xfrm>
        </p:spPr>
        <p:txBody>
          <a:bodyPr/>
          <a:lstStyle/>
          <a:p>
            <a:fld id="{2AD48A5D-44C1-054D-A8FD-2B801D70360C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F93D01DF-33C9-490A-1902-72153606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415" y="1081297"/>
            <a:ext cx="7869167" cy="485640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A41CE9-FAFD-03E4-DA72-85099C9E1092}"/>
              </a:ext>
            </a:extLst>
          </p:cNvPr>
          <p:cNvSpPr txBox="1"/>
          <p:nvPr/>
        </p:nvSpPr>
        <p:spPr>
          <a:xfrm>
            <a:off x="4056991" y="434965"/>
            <a:ext cx="407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PT Serif" panose="020A0603040505020204" pitchFamily="18" charset="77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71527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0FAF6-63D3-B157-BCA4-B6E061937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041" y="1171797"/>
            <a:ext cx="10583917" cy="5775434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400" b="1" dirty="0"/>
              <a:t>Binary logistic regression</a:t>
            </a:r>
            <a:r>
              <a:rPr lang="en-US" sz="2400" dirty="0"/>
              <a:t> with language condition as a predictor of reasoning accuracy scores: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US" sz="2400" dirty="0"/>
              <a:t>Completing the reasoning measure in the </a:t>
            </a:r>
            <a:r>
              <a:rPr lang="en-US" sz="2400" b="1" dirty="0"/>
              <a:t>second</a:t>
            </a:r>
            <a:r>
              <a:rPr lang="en-US" sz="2400" dirty="0"/>
              <a:t> rather than first language significantly positively predicted </a:t>
            </a:r>
            <a:r>
              <a:rPr lang="en-US" sz="2400" b="1" dirty="0"/>
              <a:t>reasoning accuracy </a:t>
            </a:r>
            <a:r>
              <a:rPr lang="en-US" sz="2400" dirty="0"/>
              <a:t>(OR = 1.34, 95% CI [1.11, 1.64], p = 0.003).</a:t>
            </a:r>
          </a:p>
          <a:p>
            <a:pPr marL="135464" indent="0">
              <a:lnSpc>
                <a:spcPct val="1140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chemeClr val="accent2"/>
                </a:solidFill>
              </a:rPr>
              <a:t>Exploratory analyses: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400" dirty="0"/>
              <a:t>This effect is not exclusive to either language background.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400" dirty="0"/>
              <a:t>Only </a:t>
            </a:r>
            <a:r>
              <a:rPr lang="en-US" sz="2400" b="1" dirty="0"/>
              <a:t>proficiency</a:t>
            </a:r>
            <a:r>
              <a:rPr lang="en-US" sz="2400" dirty="0"/>
              <a:t> moderated reasoning accuracy.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US" sz="2400" dirty="0"/>
              <a:t>Not age of acquisition, context of acquisition, or dominant language.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4B6E0-333A-C149-E7D4-EF6651EC010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058944" y="5945669"/>
            <a:ext cx="731600" cy="524800"/>
          </a:xfrm>
        </p:spPr>
        <p:txBody>
          <a:bodyPr/>
          <a:lstStyle/>
          <a:p>
            <a:fld id="{2AD48A5D-44C1-054D-A8FD-2B801D70360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2A22C-B801-E7FE-4F74-7E60BF599B26}"/>
              </a:ext>
            </a:extLst>
          </p:cNvPr>
          <p:cNvSpPr txBox="1"/>
          <p:nvPr/>
        </p:nvSpPr>
        <p:spPr>
          <a:xfrm>
            <a:off x="4056992" y="525466"/>
            <a:ext cx="407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PT Serif" panose="020A0603040505020204" pitchFamily="18" charset="77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9361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5A8E6-AB09-984D-7742-6889CDF06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45" y="1383999"/>
            <a:ext cx="10373710" cy="493401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bg2"/>
                </a:solidFill>
              </a:rPr>
              <a:t>This study found a </a:t>
            </a:r>
            <a:r>
              <a:rPr lang="en-US" sz="2400" b="1" dirty="0">
                <a:solidFill>
                  <a:schemeClr val="bg2"/>
                </a:solidFill>
              </a:rPr>
              <a:t>Foreign Language Effect on reasoning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bg2"/>
                </a:solidFill>
              </a:rPr>
              <a:t>Can sample differences explain different outcomes?</a:t>
            </a:r>
          </a:p>
          <a:p>
            <a:pPr lvl="2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bg2"/>
                </a:solidFill>
              </a:rPr>
              <a:t>Complementarity Principle</a:t>
            </a:r>
            <a:r>
              <a:rPr lang="en-US" sz="2400" dirty="0">
                <a:solidFill>
                  <a:schemeClr val="bg2"/>
                </a:solidFill>
              </a:rPr>
              <a:t> (Grosjean, 2015)</a:t>
            </a:r>
          </a:p>
          <a:p>
            <a:pPr marL="609585" marR="0" lvl="0" indent="-47412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prstClr val="black"/>
              </a:buClr>
              <a:buSzPts val="2000"/>
              <a:buFont typeface="PT Serif"/>
              <a:buChar char="▣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PT Serif"/>
                <a:sym typeface="PT Serif"/>
              </a:rPr>
              <a:t>Implications for the understanding of the FLE:</a:t>
            </a:r>
          </a:p>
          <a:p>
            <a:pPr lvl="1">
              <a:spcAft>
                <a:spcPts val="1200"/>
              </a:spcAft>
              <a:buClr>
                <a:prstClr val="black"/>
              </a:buClr>
              <a:buFont typeface="Courier New" panose="02070309020205020404" pitchFamily="49" charset="0"/>
              <a:buChar char="o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PT Serif"/>
                <a:sym typeface="PT Serif"/>
              </a:rPr>
              <a:t>Syllogisms are emotionally neutral</a:t>
            </a:r>
          </a:p>
          <a:p>
            <a:pPr lvl="1">
              <a:spcAft>
                <a:spcPts val="1200"/>
              </a:spcAft>
              <a:buClr>
                <a:prstClr val="black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373545"/>
                </a:solidFill>
              </a:rPr>
              <a:t>No explicit connection between FLE and emotions</a:t>
            </a:r>
          </a:p>
          <a:p>
            <a:pPr lvl="1">
              <a:spcAft>
                <a:spcPts val="1200"/>
              </a:spcAft>
              <a:buClr>
                <a:prstClr val="black"/>
              </a:buClr>
              <a:buFont typeface="Courier New" panose="02070309020205020404" pitchFamily="49" charset="0"/>
              <a:buChar char="o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PT Serif"/>
                <a:sym typeface="PT Serif"/>
              </a:rPr>
              <a:t>In line with Dual Process Theories</a:t>
            </a:r>
          </a:p>
          <a:p>
            <a:pPr marL="745049" lvl="1" indent="0">
              <a:spcAft>
                <a:spcPts val="1200"/>
              </a:spcAft>
              <a:buClr>
                <a:prstClr val="black"/>
              </a:buClr>
              <a:buNone/>
              <a:defRPr/>
            </a:pPr>
            <a:r>
              <a:rPr lang="en-US" sz="2400" b="1" dirty="0">
                <a:solidFill>
                  <a:srgbClr val="373545"/>
                </a:solidFill>
              </a:rPr>
              <a:t>Enhanced cognitive control </a:t>
            </a:r>
            <a:r>
              <a:rPr lang="en-US" sz="2400" dirty="0">
                <a:solidFill>
                  <a:srgbClr val="373545"/>
                </a:solidFill>
              </a:rPr>
              <a:t>is a driver of the FLE on reasoning?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373545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48FD9-82D5-FC4A-7FC4-57D7EBBCD25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079966" y="5956179"/>
            <a:ext cx="731600" cy="524800"/>
          </a:xfrm>
        </p:spPr>
        <p:txBody>
          <a:bodyPr/>
          <a:lstStyle/>
          <a:p>
            <a:fld id="{2AD48A5D-44C1-054D-A8FD-2B801D70360C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AA365-18A0-5CDA-D49F-AC4275F286EB}"/>
              </a:ext>
            </a:extLst>
          </p:cNvPr>
          <p:cNvSpPr txBox="1"/>
          <p:nvPr/>
        </p:nvSpPr>
        <p:spPr>
          <a:xfrm>
            <a:off x="4895992" y="737668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PT Serif" panose="020A0603040505020204" pitchFamily="18" charset="77"/>
              </a:rPr>
              <a:t>Discussion</a:t>
            </a:r>
            <a:endParaRPr lang="en-US" dirty="0">
              <a:solidFill>
                <a:schemeClr val="accent2"/>
              </a:solidFill>
              <a:latin typeface="PT Serif" panose="020A0603040505020204" pitchFamily="18" charset="77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40D1736-2B32-4930-7383-F926BE1D08CE}"/>
              </a:ext>
            </a:extLst>
          </p:cNvPr>
          <p:cNvSpPr/>
          <p:nvPr/>
        </p:nvSpPr>
        <p:spPr>
          <a:xfrm>
            <a:off x="651641" y="5400429"/>
            <a:ext cx="830317" cy="29429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7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336A75-D4AC-2EA9-EA32-D7A1E4875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122" y="1755709"/>
            <a:ext cx="4802384" cy="2868683"/>
          </a:xfrm>
          <a:custGeom>
            <a:avLst/>
            <a:gdLst>
              <a:gd name="connsiteX0" fmla="*/ 0 w 4802384"/>
              <a:gd name="connsiteY0" fmla="*/ 0 h 2868683"/>
              <a:gd name="connsiteX1" fmla="*/ 485574 w 4802384"/>
              <a:gd name="connsiteY1" fmla="*/ 0 h 2868683"/>
              <a:gd name="connsiteX2" fmla="*/ 1067196 w 4802384"/>
              <a:gd name="connsiteY2" fmla="*/ 0 h 2868683"/>
              <a:gd name="connsiteX3" fmla="*/ 1600795 w 4802384"/>
              <a:gd name="connsiteY3" fmla="*/ 0 h 2868683"/>
              <a:gd name="connsiteX4" fmla="*/ 2086369 w 4802384"/>
              <a:gd name="connsiteY4" fmla="*/ 0 h 2868683"/>
              <a:gd name="connsiteX5" fmla="*/ 2667991 w 4802384"/>
              <a:gd name="connsiteY5" fmla="*/ 0 h 2868683"/>
              <a:gd name="connsiteX6" fmla="*/ 3201589 w 4802384"/>
              <a:gd name="connsiteY6" fmla="*/ 0 h 2868683"/>
              <a:gd name="connsiteX7" fmla="*/ 3831235 w 4802384"/>
              <a:gd name="connsiteY7" fmla="*/ 0 h 2868683"/>
              <a:gd name="connsiteX8" fmla="*/ 4316810 w 4802384"/>
              <a:gd name="connsiteY8" fmla="*/ 0 h 2868683"/>
              <a:gd name="connsiteX9" fmla="*/ 4802384 w 4802384"/>
              <a:gd name="connsiteY9" fmla="*/ 0 h 2868683"/>
              <a:gd name="connsiteX10" fmla="*/ 4802384 w 4802384"/>
              <a:gd name="connsiteY10" fmla="*/ 487676 h 2868683"/>
              <a:gd name="connsiteX11" fmla="*/ 4802384 w 4802384"/>
              <a:gd name="connsiteY11" fmla="*/ 975352 h 2868683"/>
              <a:gd name="connsiteX12" fmla="*/ 4802384 w 4802384"/>
              <a:gd name="connsiteY12" fmla="*/ 1577776 h 2868683"/>
              <a:gd name="connsiteX13" fmla="*/ 4802384 w 4802384"/>
              <a:gd name="connsiteY13" fmla="*/ 2208886 h 2868683"/>
              <a:gd name="connsiteX14" fmla="*/ 4802384 w 4802384"/>
              <a:gd name="connsiteY14" fmla="*/ 2868683 h 2868683"/>
              <a:gd name="connsiteX15" fmla="*/ 4412857 w 4802384"/>
              <a:gd name="connsiteY15" fmla="*/ 2868683 h 2868683"/>
              <a:gd name="connsiteX16" fmla="*/ 3831235 w 4802384"/>
              <a:gd name="connsiteY16" fmla="*/ 2868683 h 2868683"/>
              <a:gd name="connsiteX17" fmla="*/ 3345661 w 4802384"/>
              <a:gd name="connsiteY17" fmla="*/ 2868683 h 2868683"/>
              <a:gd name="connsiteX18" fmla="*/ 2860086 w 4802384"/>
              <a:gd name="connsiteY18" fmla="*/ 2868683 h 2868683"/>
              <a:gd name="connsiteX19" fmla="*/ 2230441 w 4802384"/>
              <a:gd name="connsiteY19" fmla="*/ 2868683 h 2868683"/>
              <a:gd name="connsiteX20" fmla="*/ 1792890 w 4802384"/>
              <a:gd name="connsiteY20" fmla="*/ 2868683 h 2868683"/>
              <a:gd name="connsiteX21" fmla="*/ 1259292 w 4802384"/>
              <a:gd name="connsiteY21" fmla="*/ 2868683 h 2868683"/>
              <a:gd name="connsiteX22" fmla="*/ 677670 w 4802384"/>
              <a:gd name="connsiteY22" fmla="*/ 2868683 h 2868683"/>
              <a:gd name="connsiteX23" fmla="*/ 0 w 4802384"/>
              <a:gd name="connsiteY23" fmla="*/ 2868683 h 2868683"/>
              <a:gd name="connsiteX24" fmla="*/ 0 w 4802384"/>
              <a:gd name="connsiteY24" fmla="*/ 2266260 h 2868683"/>
              <a:gd name="connsiteX25" fmla="*/ 0 w 4802384"/>
              <a:gd name="connsiteY25" fmla="*/ 1635149 h 2868683"/>
              <a:gd name="connsiteX26" fmla="*/ 0 w 4802384"/>
              <a:gd name="connsiteY26" fmla="*/ 1090100 h 2868683"/>
              <a:gd name="connsiteX27" fmla="*/ 0 w 4802384"/>
              <a:gd name="connsiteY27" fmla="*/ 0 h 286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802384" h="2868683" fill="none" extrusionOk="0">
                <a:moveTo>
                  <a:pt x="0" y="0"/>
                </a:moveTo>
                <a:cubicBezTo>
                  <a:pt x="126100" y="-45528"/>
                  <a:pt x="322569" y="44750"/>
                  <a:pt x="485574" y="0"/>
                </a:cubicBezTo>
                <a:cubicBezTo>
                  <a:pt x="648579" y="-44750"/>
                  <a:pt x="907449" y="42500"/>
                  <a:pt x="1067196" y="0"/>
                </a:cubicBezTo>
                <a:cubicBezTo>
                  <a:pt x="1226943" y="-42500"/>
                  <a:pt x="1449338" y="16057"/>
                  <a:pt x="1600795" y="0"/>
                </a:cubicBezTo>
                <a:cubicBezTo>
                  <a:pt x="1752252" y="-16057"/>
                  <a:pt x="1854767" y="50668"/>
                  <a:pt x="2086369" y="0"/>
                </a:cubicBezTo>
                <a:cubicBezTo>
                  <a:pt x="2317971" y="-50668"/>
                  <a:pt x="2433157" y="20266"/>
                  <a:pt x="2667991" y="0"/>
                </a:cubicBezTo>
                <a:cubicBezTo>
                  <a:pt x="2902825" y="-20266"/>
                  <a:pt x="3013688" y="46287"/>
                  <a:pt x="3201589" y="0"/>
                </a:cubicBezTo>
                <a:cubicBezTo>
                  <a:pt x="3389490" y="-46287"/>
                  <a:pt x="3586749" y="52566"/>
                  <a:pt x="3831235" y="0"/>
                </a:cubicBezTo>
                <a:cubicBezTo>
                  <a:pt x="4075721" y="-52566"/>
                  <a:pt x="4207571" y="10302"/>
                  <a:pt x="4316810" y="0"/>
                </a:cubicBezTo>
                <a:cubicBezTo>
                  <a:pt x="4426049" y="-10302"/>
                  <a:pt x="4644870" y="40436"/>
                  <a:pt x="4802384" y="0"/>
                </a:cubicBezTo>
                <a:cubicBezTo>
                  <a:pt x="4815403" y="240639"/>
                  <a:pt x="4749661" y="343438"/>
                  <a:pt x="4802384" y="487676"/>
                </a:cubicBezTo>
                <a:cubicBezTo>
                  <a:pt x="4855107" y="631914"/>
                  <a:pt x="4757202" y="733418"/>
                  <a:pt x="4802384" y="975352"/>
                </a:cubicBezTo>
                <a:cubicBezTo>
                  <a:pt x="4847566" y="1217286"/>
                  <a:pt x="4737418" y="1405971"/>
                  <a:pt x="4802384" y="1577776"/>
                </a:cubicBezTo>
                <a:cubicBezTo>
                  <a:pt x="4867350" y="1749581"/>
                  <a:pt x="4733454" y="1932671"/>
                  <a:pt x="4802384" y="2208886"/>
                </a:cubicBezTo>
                <a:cubicBezTo>
                  <a:pt x="4871314" y="2485101"/>
                  <a:pt x="4776159" y="2605536"/>
                  <a:pt x="4802384" y="2868683"/>
                </a:cubicBezTo>
                <a:cubicBezTo>
                  <a:pt x="4705588" y="2908034"/>
                  <a:pt x="4510353" y="2832953"/>
                  <a:pt x="4412857" y="2868683"/>
                </a:cubicBezTo>
                <a:cubicBezTo>
                  <a:pt x="4315361" y="2904413"/>
                  <a:pt x="3984410" y="2804785"/>
                  <a:pt x="3831235" y="2868683"/>
                </a:cubicBezTo>
                <a:cubicBezTo>
                  <a:pt x="3678060" y="2932581"/>
                  <a:pt x="3558602" y="2842933"/>
                  <a:pt x="3345661" y="2868683"/>
                </a:cubicBezTo>
                <a:cubicBezTo>
                  <a:pt x="3132720" y="2894433"/>
                  <a:pt x="3081294" y="2824631"/>
                  <a:pt x="2860086" y="2868683"/>
                </a:cubicBezTo>
                <a:cubicBezTo>
                  <a:pt x="2638878" y="2912735"/>
                  <a:pt x="2545229" y="2807898"/>
                  <a:pt x="2230441" y="2868683"/>
                </a:cubicBezTo>
                <a:cubicBezTo>
                  <a:pt x="1915654" y="2929468"/>
                  <a:pt x="1937174" y="2842987"/>
                  <a:pt x="1792890" y="2868683"/>
                </a:cubicBezTo>
                <a:cubicBezTo>
                  <a:pt x="1648606" y="2894379"/>
                  <a:pt x="1515835" y="2856366"/>
                  <a:pt x="1259292" y="2868683"/>
                </a:cubicBezTo>
                <a:cubicBezTo>
                  <a:pt x="1002749" y="2881000"/>
                  <a:pt x="896014" y="2867099"/>
                  <a:pt x="677670" y="2868683"/>
                </a:cubicBezTo>
                <a:cubicBezTo>
                  <a:pt x="459326" y="2870267"/>
                  <a:pt x="178301" y="2804122"/>
                  <a:pt x="0" y="2868683"/>
                </a:cubicBezTo>
                <a:cubicBezTo>
                  <a:pt x="-37079" y="2726341"/>
                  <a:pt x="52994" y="2433233"/>
                  <a:pt x="0" y="2266260"/>
                </a:cubicBezTo>
                <a:cubicBezTo>
                  <a:pt x="-52994" y="2099287"/>
                  <a:pt x="55082" y="1817313"/>
                  <a:pt x="0" y="1635149"/>
                </a:cubicBezTo>
                <a:cubicBezTo>
                  <a:pt x="-55082" y="1452985"/>
                  <a:pt x="54144" y="1295585"/>
                  <a:pt x="0" y="1090100"/>
                </a:cubicBezTo>
                <a:cubicBezTo>
                  <a:pt x="-54144" y="884615"/>
                  <a:pt x="96452" y="480269"/>
                  <a:pt x="0" y="0"/>
                </a:cubicBezTo>
                <a:close/>
              </a:path>
              <a:path w="4802384" h="2868683" stroke="0" extrusionOk="0">
                <a:moveTo>
                  <a:pt x="0" y="0"/>
                </a:moveTo>
                <a:cubicBezTo>
                  <a:pt x="102634" y="-46126"/>
                  <a:pt x="306765" y="31770"/>
                  <a:pt x="437551" y="0"/>
                </a:cubicBezTo>
                <a:cubicBezTo>
                  <a:pt x="568337" y="-31770"/>
                  <a:pt x="851496" y="66639"/>
                  <a:pt x="1067196" y="0"/>
                </a:cubicBezTo>
                <a:cubicBezTo>
                  <a:pt x="1282896" y="-66639"/>
                  <a:pt x="1348569" y="29433"/>
                  <a:pt x="1504747" y="0"/>
                </a:cubicBezTo>
                <a:cubicBezTo>
                  <a:pt x="1660925" y="-29433"/>
                  <a:pt x="1820825" y="23792"/>
                  <a:pt x="1942298" y="0"/>
                </a:cubicBezTo>
                <a:cubicBezTo>
                  <a:pt x="2063771" y="-23792"/>
                  <a:pt x="2250961" y="34924"/>
                  <a:pt x="2523920" y="0"/>
                </a:cubicBezTo>
                <a:cubicBezTo>
                  <a:pt x="2796879" y="-34924"/>
                  <a:pt x="2837048" y="198"/>
                  <a:pt x="3009494" y="0"/>
                </a:cubicBezTo>
                <a:cubicBezTo>
                  <a:pt x="3181940" y="-198"/>
                  <a:pt x="3351117" y="68085"/>
                  <a:pt x="3639140" y="0"/>
                </a:cubicBezTo>
                <a:cubicBezTo>
                  <a:pt x="3927163" y="-68085"/>
                  <a:pt x="3902196" y="32290"/>
                  <a:pt x="4028667" y="0"/>
                </a:cubicBezTo>
                <a:cubicBezTo>
                  <a:pt x="4155138" y="-32290"/>
                  <a:pt x="4464662" y="79175"/>
                  <a:pt x="4802384" y="0"/>
                </a:cubicBezTo>
                <a:cubicBezTo>
                  <a:pt x="4814470" y="220885"/>
                  <a:pt x="4795488" y="360613"/>
                  <a:pt x="4802384" y="516363"/>
                </a:cubicBezTo>
                <a:cubicBezTo>
                  <a:pt x="4809280" y="672113"/>
                  <a:pt x="4801054" y="784625"/>
                  <a:pt x="4802384" y="1032726"/>
                </a:cubicBezTo>
                <a:cubicBezTo>
                  <a:pt x="4803714" y="1280827"/>
                  <a:pt x="4751800" y="1411935"/>
                  <a:pt x="4802384" y="1520402"/>
                </a:cubicBezTo>
                <a:cubicBezTo>
                  <a:pt x="4852968" y="1628869"/>
                  <a:pt x="4770120" y="1894232"/>
                  <a:pt x="4802384" y="2151512"/>
                </a:cubicBezTo>
                <a:cubicBezTo>
                  <a:pt x="4834648" y="2408792"/>
                  <a:pt x="4795076" y="2637521"/>
                  <a:pt x="4802384" y="2868683"/>
                </a:cubicBezTo>
                <a:cubicBezTo>
                  <a:pt x="4507711" y="2904277"/>
                  <a:pt x="4339178" y="2854489"/>
                  <a:pt x="4172738" y="2868683"/>
                </a:cubicBezTo>
                <a:cubicBezTo>
                  <a:pt x="4006298" y="2882877"/>
                  <a:pt x="3746457" y="2808579"/>
                  <a:pt x="3639140" y="2868683"/>
                </a:cubicBezTo>
                <a:cubicBezTo>
                  <a:pt x="3531823" y="2928787"/>
                  <a:pt x="3338128" y="2801219"/>
                  <a:pt x="3057518" y="2868683"/>
                </a:cubicBezTo>
                <a:cubicBezTo>
                  <a:pt x="2776908" y="2936147"/>
                  <a:pt x="2630106" y="2820174"/>
                  <a:pt x="2475896" y="2868683"/>
                </a:cubicBezTo>
                <a:cubicBezTo>
                  <a:pt x="2321686" y="2917192"/>
                  <a:pt x="2255649" y="2852963"/>
                  <a:pt x="2086369" y="2868683"/>
                </a:cubicBezTo>
                <a:cubicBezTo>
                  <a:pt x="1917089" y="2884403"/>
                  <a:pt x="1776199" y="2853896"/>
                  <a:pt x="1552771" y="2868683"/>
                </a:cubicBezTo>
                <a:cubicBezTo>
                  <a:pt x="1329343" y="2883470"/>
                  <a:pt x="1064782" y="2816915"/>
                  <a:pt x="923125" y="2868683"/>
                </a:cubicBezTo>
                <a:cubicBezTo>
                  <a:pt x="781468" y="2920451"/>
                  <a:pt x="663617" y="2859800"/>
                  <a:pt x="485574" y="2868683"/>
                </a:cubicBezTo>
                <a:cubicBezTo>
                  <a:pt x="307531" y="2877566"/>
                  <a:pt x="188354" y="2826065"/>
                  <a:pt x="0" y="2868683"/>
                </a:cubicBezTo>
                <a:cubicBezTo>
                  <a:pt x="-27351" y="2664589"/>
                  <a:pt x="62406" y="2550871"/>
                  <a:pt x="0" y="2237573"/>
                </a:cubicBezTo>
                <a:cubicBezTo>
                  <a:pt x="-62406" y="1924275"/>
                  <a:pt x="51143" y="1845237"/>
                  <a:pt x="0" y="1663836"/>
                </a:cubicBezTo>
                <a:cubicBezTo>
                  <a:pt x="-51143" y="1482435"/>
                  <a:pt x="12182" y="1231880"/>
                  <a:pt x="0" y="1118786"/>
                </a:cubicBezTo>
                <a:cubicBezTo>
                  <a:pt x="-12182" y="1005692"/>
                  <a:pt x="17970" y="722383"/>
                  <a:pt x="0" y="516363"/>
                </a:cubicBezTo>
                <a:cubicBezTo>
                  <a:pt x="-17970" y="310343"/>
                  <a:pt x="51188" y="186383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80071814">
                  <ask:type>
                    <ask:lineSketchScribble/>
                  </ask:type>
                </ask:lineSketchStyleProps>
              </a:ext>
            </a:extLst>
          </a:ln>
        </p:spPr>
        <p:txBody>
          <a:bodyPr anchor="ctr"/>
          <a:lstStyle/>
          <a:p>
            <a:pPr marL="15239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u="sng" dirty="0">
                <a:solidFill>
                  <a:schemeClr val="bg2"/>
                </a:solidFill>
              </a:rPr>
              <a:t>Limitations: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Incomplete grasp of </a:t>
            </a:r>
            <a:r>
              <a:rPr lang="en-US" b="1" dirty="0">
                <a:solidFill>
                  <a:schemeClr val="bg2"/>
                </a:solidFill>
              </a:rPr>
              <a:t>language background </a:t>
            </a:r>
            <a:r>
              <a:rPr lang="en-US" dirty="0">
                <a:solidFill>
                  <a:schemeClr val="bg2"/>
                </a:solidFill>
              </a:rPr>
              <a:t>of participants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Simplified interpretation of </a:t>
            </a:r>
            <a:r>
              <a:rPr lang="en-US" b="1" dirty="0">
                <a:solidFill>
                  <a:schemeClr val="bg2"/>
                </a:solidFill>
              </a:rPr>
              <a:t>Dual Process Theories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86EA97-5E36-1689-E8D9-B0930E31F48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7582" y="3190051"/>
            <a:ext cx="4802384" cy="2868684"/>
          </a:xfrm>
          <a:custGeom>
            <a:avLst/>
            <a:gdLst>
              <a:gd name="connsiteX0" fmla="*/ 0 w 4802384"/>
              <a:gd name="connsiteY0" fmla="*/ 0 h 2868684"/>
              <a:gd name="connsiteX1" fmla="*/ 533598 w 4802384"/>
              <a:gd name="connsiteY1" fmla="*/ 0 h 2868684"/>
              <a:gd name="connsiteX2" fmla="*/ 1163244 w 4802384"/>
              <a:gd name="connsiteY2" fmla="*/ 0 h 2868684"/>
              <a:gd name="connsiteX3" fmla="*/ 1744866 w 4802384"/>
              <a:gd name="connsiteY3" fmla="*/ 0 h 2868684"/>
              <a:gd name="connsiteX4" fmla="*/ 2278464 w 4802384"/>
              <a:gd name="connsiteY4" fmla="*/ 0 h 2868684"/>
              <a:gd name="connsiteX5" fmla="*/ 2716015 w 4802384"/>
              <a:gd name="connsiteY5" fmla="*/ 0 h 2868684"/>
              <a:gd name="connsiteX6" fmla="*/ 3105542 w 4802384"/>
              <a:gd name="connsiteY6" fmla="*/ 0 h 2868684"/>
              <a:gd name="connsiteX7" fmla="*/ 3591116 w 4802384"/>
              <a:gd name="connsiteY7" fmla="*/ 0 h 2868684"/>
              <a:gd name="connsiteX8" fmla="*/ 4172738 w 4802384"/>
              <a:gd name="connsiteY8" fmla="*/ 0 h 2868684"/>
              <a:gd name="connsiteX9" fmla="*/ 4802384 w 4802384"/>
              <a:gd name="connsiteY9" fmla="*/ 0 h 2868684"/>
              <a:gd name="connsiteX10" fmla="*/ 4802384 w 4802384"/>
              <a:gd name="connsiteY10" fmla="*/ 573737 h 2868684"/>
              <a:gd name="connsiteX11" fmla="*/ 4802384 w 4802384"/>
              <a:gd name="connsiteY11" fmla="*/ 1061413 h 2868684"/>
              <a:gd name="connsiteX12" fmla="*/ 4802384 w 4802384"/>
              <a:gd name="connsiteY12" fmla="*/ 1549089 h 2868684"/>
              <a:gd name="connsiteX13" fmla="*/ 4802384 w 4802384"/>
              <a:gd name="connsiteY13" fmla="*/ 2065452 h 2868684"/>
              <a:gd name="connsiteX14" fmla="*/ 4802384 w 4802384"/>
              <a:gd name="connsiteY14" fmla="*/ 2868684 h 2868684"/>
              <a:gd name="connsiteX15" fmla="*/ 4316810 w 4802384"/>
              <a:gd name="connsiteY15" fmla="*/ 2868684 h 2868684"/>
              <a:gd name="connsiteX16" fmla="*/ 3783211 w 4802384"/>
              <a:gd name="connsiteY16" fmla="*/ 2868684 h 2868684"/>
              <a:gd name="connsiteX17" fmla="*/ 3297637 w 4802384"/>
              <a:gd name="connsiteY17" fmla="*/ 2868684 h 2868684"/>
              <a:gd name="connsiteX18" fmla="*/ 2716015 w 4802384"/>
              <a:gd name="connsiteY18" fmla="*/ 2868684 h 2868684"/>
              <a:gd name="connsiteX19" fmla="*/ 2326488 w 4802384"/>
              <a:gd name="connsiteY19" fmla="*/ 2868684 h 2868684"/>
              <a:gd name="connsiteX20" fmla="*/ 1936962 w 4802384"/>
              <a:gd name="connsiteY20" fmla="*/ 2868684 h 2868684"/>
              <a:gd name="connsiteX21" fmla="*/ 1355339 w 4802384"/>
              <a:gd name="connsiteY21" fmla="*/ 2868684 h 2868684"/>
              <a:gd name="connsiteX22" fmla="*/ 965813 w 4802384"/>
              <a:gd name="connsiteY22" fmla="*/ 2868684 h 2868684"/>
              <a:gd name="connsiteX23" fmla="*/ 0 w 4802384"/>
              <a:gd name="connsiteY23" fmla="*/ 2868684 h 2868684"/>
              <a:gd name="connsiteX24" fmla="*/ 0 w 4802384"/>
              <a:gd name="connsiteY24" fmla="*/ 2266260 h 2868684"/>
              <a:gd name="connsiteX25" fmla="*/ 0 w 4802384"/>
              <a:gd name="connsiteY25" fmla="*/ 1635150 h 2868684"/>
              <a:gd name="connsiteX26" fmla="*/ 0 w 4802384"/>
              <a:gd name="connsiteY26" fmla="*/ 1032726 h 2868684"/>
              <a:gd name="connsiteX27" fmla="*/ 0 w 4802384"/>
              <a:gd name="connsiteY27" fmla="*/ 516363 h 2868684"/>
              <a:gd name="connsiteX28" fmla="*/ 0 w 4802384"/>
              <a:gd name="connsiteY28" fmla="*/ 0 h 286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02384" h="2868684" fill="none" extrusionOk="0">
                <a:moveTo>
                  <a:pt x="0" y="0"/>
                </a:moveTo>
                <a:cubicBezTo>
                  <a:pt x="185759" y="-17022"/>
                  <a:pt x="287494" y="19627"/>
                  <a:pt x="533598" y="0"/>
                </a:cubicBezTo>
                <a:cubicBezTo>
                  <a:pt x="779702" y="-19627"/>
                  <a:pt x="956127" y="36535"/>
                  <a:pt x="1163244" y="0"/>
                </a:cubicBezTo>
                <a:cubicBezTo>
                  <a:pt x="1370361" y="-36535"/>
                  <a:pt x="1608611" y="7853"/>
                  <a:pt x="1744866" y="0"/>
                </a:cubicBezTo>
                <a:cubicBezTo>
                  <a:pt x="1881121" y="-7853"/>
                  <a:pt x="2113375" y="62468"/>
                  <a:pt x="2278464" y="0"/>
                </a:cubicBezTo>
                <a:cubicBezTo>
                  <a:pt x="2443553" y="-62468"/>
                  <a:pt x="2507337" y="49760"/>
                  <a:pt x="2716015" y="0"/>
                </a:cubicBezTo>
                <a:cubicBezTo>
                  <a:pt x="2924693" y="-49760"/>
                  <a:pt x="2943530" y="41971"/>
                  <a:pt x="3105542" y="0"/>
                </a:cubicBezTo>
                <a:cubicBezTo>
                  <a:pt x="3267554" y="-41971"/>
                  <a:pt x="3448759" y="42102"/>
                  <a:pt x="3591116" y="0"/>
                </a:cubicBezTo>
                <a:cubicBezTo>
                  <a:pt x="3733473" y="-42102"/>
                  <a:pt x="3983153" y="55020"/>
                  <a:pt x="4172738" y="0"/>
                </a:cubicBezTo>
                <a:cubicBezTo>
                  <a:pt x="4362323" y="-55020"/>
                  <a:pt x="4571891" y="70337"/>
                  <a:pt x="4802384" y="0"/>
                </a:cubicBezTo>
                <a:cubicBezTo>
                  <a:pt x="4834055" y="184102"/>
                  <a:pt x="4739058" y="445638"/>
                  <a:pt x="4802384" y="573737"/>
                </a:cubicBezTo>
                <a:cubicBezTo>
                  <a:pt x="4865710" y="701836"/>
                  <a:pt x="4753082" y="898852"/>
                  <a:pt x="4802384" y="1061413"/>
                </a:cubicBezTo>
                <a:cubicBezTo>
                  <a:pt x="4851686" y="1223974"/>
                  <a:pt x="4756318" y="1325738"/>
                  <a:pt x="4802384" y="1549089"/>
                </a:cubicBezTo>
                <a:cubicBezTo>
                  <a:pt x="4848450" y="1772440"/>
                  <a:pt x="4751422" y="1812451"/>
                  <a:pt x="4802384" y="2065452"/>
                </a:cubicBezTo>
                <a:cubicBezTo>
                  <a:pt x="4853346" y="2318453"/>
                  <a:pt x="4792465" y="2474635"/>
                  <a:pt x="4802384" y="2868684"/>
                </a:cubicBezTo>
                <a:cubicBezTo>
                  <a:pt x="4622839" y="2915965"/>
                  <a:pt x="4510725" y="2820802"/>
                  <a:pt x="4316810" y="2868684"/>
                </a:cubicBezTo>
                <a:cubicBezTo>
                  <a:pt x="4122895" y="2916566"/>
                  <a:pt x="3915313" y="2810245"/>
                  <a:pt x="3783211" y="2868684"/>
                </a:cubicBezTo>
                <a:cubicBezTo>
                  <a:pt x="3651109" y="2927123"/>
                  <a:pt x="3519735" y="2842413"/>
                  <a:pt x="3297637" y="2868684"/>
                </a:cubicBezTo>
                <a:cubicBezTo>
                  <a:pt x="3075539" y="2894955"/>
                  <a:pt x="2900947" y="2806258"/>
                  <a:pt x="2716015" y="2868684"/>
                </a:cubicBezTo>
                <a:cubicBezTo>
                  <a:pt x="2531083" y="2931110"/>
                  <a:pt x="2435108" y="2867193"/>
                  <a:pt x="2326488" y="2868684"/>
                </a:cubicBezTo>
                <a:cubicBezTo>
                  <a:pt x="2217868" y="2870175"/>
                  <a:pt x="2053132" y="2832620"/>
                  <a:pt x="1936962" y="2868684"/>
                </a:cubicBezTo>
                <a:cubicBezTo>
                  <a:pt x="1820792" y="2904748"/>
                  <a:pt x="1504977" y="2823786"/>
                  <a:pt x="1355339" y="2868684"/>
                </a:cubicBezTo>
                <a:cubicBezTo>
                  <a:pt x="1205701" y="2913582"/>
                  <a:pt x="1160280" y="2857355"/>
                  <a:pt x="965813" y="2868684"/>
                </a:cubicBezTo>
                <a:cubicBezTo>
                  <a:pt x="771346" y="2880013"/>
                  <a:pt x="439948" y="2835370"/>
                  <a:pt x="0" y="2868684"/>
                </a:cubicBezTo>
                <a:cubicBezTo>
                  <a:pt x="-26210" y="2624390"/>
                  <a:pt x="1190" y="2445424"/>
                  <a:pt x="0" y="2266260"/>
                </a:cubicBezTo>
                <a:cubicBezTo>
                  <a:pt x="-1190" y="2087096"/>
                  <a:pt x="41725" y="1833177"/>
                  <a:pt x="0" y="1635150"/>
                </a:cubicBezTo>
                <a:cubicBezTo>
                  <a:pt x="-41725" y="1437123"/>
                  <a:pt x="19608" y="1211639"/>
                  <a:pt x="0" y="1032726"/>
                </a:cubicBezTo>
                <a:cubicBezTo>
                  <a:pt x="-19608" y="853813"/>
                  <a:pt x="4189" y="763231"/>
                  <a:pt x="0" y="516363"/>
                </a:cubicBezTo>
                <a:cubicBezTo>
                  <a:pt x="-4189" y="269495"/>
                  <a:pt x="31029" y="214974"/>
                  <a:pt x="0" y="0"/>
                </a:cubicBezTo>
                <a:close/>
              </a:path>
              <a:path w="4802384" h="2868684" stroke="0" extrusionOk="0">
                <a:moveTo>
                  <a:pt x="0" y="0"/>
                </a:moveTo>
                <a:cubicBezTo>
                  <a:pt x="125806" y="-56350"/>
                  <a:pt x="410346" y="24332"/>
                  <a:pt x="581622" y="0"/>
                </a:cubicBezTo>
                <a:cubicBezTo>
                  <a:pt x="752898" y="-24332"/>
                  <a:pt x="873282" y="55000"/>
                  <a:pt x="1163244" y="0"/>
                </a:cubicBezTo>
                <a:cubicBezTo>
                  <a:pt x="1453206" y="-55000"/>
                  <a:pt x="1481869" y="36075"/>
                  <a:pt x="1600795" y="0"/>
                </a:cubicBezTo>
                <a:cubicBezTo>
                  <a:pt x="1719721" y="-36075"/>
                  <a:pt x="1939836" y="6106"/>
                  <a:pt x="2086369" y="0"/>
                </a:cubicBezTo>
                <a:cubicBezTo>
                  <a:pt x="2232902" y="-6106"/>
                  <a:pt x="2543744" y="5953"/>
                  <a:pt x="2716015" y="0"/>
                </a:cubicBezTo>
                <a:cubicBezTo>
                  <a:pt x="2888286" y="-5953"/>
                  <a:pt x="3034998" y="51510"/>
                  <a:pt x="3345661" y="0"/>
                </a:cubicBezTo>
                <a:cubicBezTo>
                  <a:pt x="3656324" y="-51510"/>
                  <a:pt x="3767254" y="37070"/>
                  <a:pt x="3975307" y="0"/>
                </a:cubicBezTo>
                <a:cubicBezTo>
                  <a:pt x="4183360" y="-37070"/>
                  <a:pt x="4404370" y="1894"/>
                  <a:pt x="4802384" y="0"/>
                </a:cubicBezTo>
                <a:cubicBezTo>
                  <a:pt x="4828687" y="234892"/>
                  <a:pt x="4772473" y="292459"/>
                  <a:pt x="4802384" y="573737"/>
                </a:cubicBezTo>
                <a:cubicBezTo>
                  <a:pt x="4832295" y="855015"/>
                  <a:pt x="4793669" y="933072"/>
                  <a:pt x="4802384" y="1176160"/>
                </a:cubicBezTo>
                <a:cubicBezTo>
                  <a:pt x="4811099" y="1419248"/>
                  <a:pt x="4761465" y="1540445"/>
                  <a:pt x="4802384" y="1663837"/>
                </a:cubicBezTo>
                <a:cubicBezTo>
                  <a:pt x="4843303" y="1787229"/>
                  <a:pt x="4735282" y="2092137"/>
                  <a:pt x="4802384" y="2266260"/>
                </a:cubicBezTo>
                <a:cubicBezTo>
                  <a:pt x="4869486" y="2440383"/>
                  <a:pt x="4759644" y="2707340"/>
                  <a:pt x="4802384" y="2868684"/>
                </a:cubicBezTo>
                <a:cubicBezTo>
                  <a:pt x="4584077" y="2883709"/>
                  <a:pt x="4472540" y="2811980"/>
                  <a:pt x="4316810" y="2868684"/>
                </a:cubicBezTo>
                <a:cubicBezTo>
                  <a:pt x="4161080" y="2925388"/>
                  <a:pt x="3992138" y="2812580"/>
                  <a:pt x="3687164" y="2868684"/>
                </a:cubicBezTo>
                <a:cubicBezTo>
                  <a:pt x="3382190" y="2924788"/>
                  <a:pt x="3308800" y="2834575"/>
                  <a:pt x="3105542" y="2868684"/>
                </a:cubicBezTo>
                <a:cubicBezTo>
                  <a:pt x="2902284" y="2902793"/>
                  <a:pt x="2729404" y="2821808"/>
                  <a:pt x="2571943" y="2868684"/>
                </a:cubicBezTo>
                <a:cubicBezTo>
                  <a:pt x="2414482" y="2915560"/>
                  <a:pt x="2154855" y="2812141"/>
                  <a:pt x="2038345" y="2868684"/>
                </a:cubicBezTo>
                <a:cubicBezTo>
                  <a:pt x="1921835" y="2925227"/>
                  <a:pt x="1698171" y="2843399"/>
                  <a:pt x="1552771" y="2868684"/>
                </a:cubicBezTo>
                <a:cubicBezTo>
                  <a:pt x="1407371" y="2893969"/>
                  <a:pt x="1136118" y="2849892"/>
                  <a:pt x="923125" y="2868684"/>
                </a:cubicBezTo>
                <a:cubicBezTo>
                  <a:pt x="710132" y="2887476"/>
                  <a:pt x="415844" y="2798499"/>
                  <a:pt x="0" y="2868684"/>
                </a:cubicBezTo>
                <a:cubicBezTo>
                  <a:pt x="-9257" y="2628885"/>
                  <a:pt x="11720" y="2510685"/>
                  <a:pt x="0" y="2352321"/>
                </a:cubicBezTo>
                <a:cubicBezTo>
                  <a:pt x="-11720" y="2193957"/>
                  <a:pt x="37186" y="1905121"/>
                  <a:pt x="0" y="1778584"/>
                </a:cubicBezTo>
                <a:cubicBezTo>
                  <a:pt x="-37186" y="1652047"/>
                  <a:pt x="57969" y="1383316"/>
                  <a:pt x="0" y="1233534"/>
                </a:cubicBezTo>
                <a:cubicBezTo>
                  <a:pt x="-57969" y="1083752"/>
                  <a:pt x="51089" y="857136"/>
                  <a:pt x="0" y="631110"/>
                </a:cubicBezTo>
                <a:cubicBezTo>
                  <a:pt x="-51089" y="405084"/>
                  <a:pt x="29645" y="232329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250003677">
                  <ask:type>
                    <ask:lineSketchScribble/>
                  </ask:type>
                </ask:lineSketchStyleProps>
              </a:ext>
            </a:extLst>
          </a:ln>
        </p:spPr>
        <p:txBody>
          <a:bodyPr anchor="ctr"/>
          <a:lstStyle/>
          <a:p>
            <a:pPr marL="152396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u="sng" dirty="0">
                <a:solidFill>
                  <a:schemeClr val="bg2"/>
                </a:solidFill>
              </a:rPr>
              <a:t>Implications of this research: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b="1" dirty="0">
                <a:solidFill>
                  <a:schemeClr val="bg2"/>
                </a:solidFill>
              </a:rPr>
              <a:t>Complexities</a:t>
            </a:r>
            <a:r>
              <a:rPr lang="en-US" dirty="0">
                <a:solidFill>
                  <a:schemeClr val="bg2"/>
                </a:solidFill>
              </a:rPr>
              <a:t> of bilingual experience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Potential for </a:t>
            </a:r>
            <a:r>
              <a:rPr lang="en-US" b="1" dirty="0">
                <a:solidFill>
                  <a:schemeClr val="bg2"/>
                </a:solidFill>
              </a:rPr>
              <a:t>debiasing</a:t>
            </a:r>
            <a:r>
              <a:rPr lang="en-US" dirty="0">
                <a:solidFill>
                  <a:schemeClr val="bg2"/>
                </a:solidFill>
              </a:rPr>
              <a:t> interventions?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81F2C-67F2-FA38-A293-1C13886A2E4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079966" y="5935158"/>
            <a:ext cx="731600" cy="524800"/>
          </a:xfrm>
        </p:spPr>
        <p:txBody>
          <a:bodyPr/>
          <a:lstStyle/>
          <a:p>
            <a:fld id="{2AD48A5D-44C1-054D-A8FD-2B801D70360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9AA0F-F152-A087-507D-4571E7C3F8F4}"/>
              </a:ext>
            </a:extLst>
          </p:cNvPr>
          <p:cNvSpPr txBox="1"/>
          <p:nvPr/>
        </p:nvSpPr>
        <p:spPr>
          <a:xfrm>
            <a:off x="4335517" y="708155"/>
            <a:ext cx="3520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PT Serif" panose="020A0603040505020204" pitchFamily="18" charset="77"/>
              </a:rPr>
              <a:t>A Way Forward</a:t>
            </a:r>
          </a:p>
        </p:txBody>
      </p:sp>
    </p:spTree>
    <p:extLst>
      <p:ext uri="{BB962C8B-B14F-4D97-AF65-F5344CB8AC3E}">
        <p14:creationId xmlns:p14="http://schemas.microsoft.com/office/powerpoint/2010/main" val="2786541561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Portia · SlidesCarnival</Template>
  <TotalTime>768</TotalTime>
  <Words>560</Words>
  <Application>Microsoft Macintosh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Playfair Display</vt:lpstr>
      <vt:lpstr>PT Serif</vt:lpstr>
      <vt:lpstr>Portia template</vt:lpstr>
      <vt:lpstr>The Foreign Language Effect on Syllogistic Reasoning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Foreign Language Effect on Syllogistic Reasoning  Do the Conclusions Follow From the Premises?</dc:title>
  <dc:creator>Julia Niemczyk (student)</dc:creator>
  <cp:lastModifiedBy>Julia Niemczyk (student)</cp:lastModifiedBy>
  <cp:revision>25</cp:revision>
  <dcterms:created xsi:type="dcterms:W3CDTF">2023-03-20T10:08:38Z</dcterms:created>
  <dcterms:modified xsi:type="dcterms:W3CDTF">2023-03-22T14:23:22Z</dcterms:modified>
</cp:coreProperties>
</file>