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19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3"/>
  </p:normalViewPr>
  <p:slideViewPr>
    <p:cSldViewPr snapToGrid="0">
      <p:cViewPr varScale="1">
        <p:scale>
          <a:sx n="101" d="100"/>
          <a:sy n="101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0FCE-C091-D249-97FB-CDA9684AF7E8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0DC952EA-D8EF-9040-9C51-00430D76D01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6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0FCE-C091-D249-97FB-CDA9684AF7E8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52EA-D8EF-9040-9C51-00430D76D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00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0FCE-C091-D249-97FB-CDA9684AF7E8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52EA-D8EF-9040-9C51-00430D76D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6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0FCE-C091-D249-97FB-CDA9684AF7E8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52EA-D8EF-9040-9C51-00430D76D0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93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0FCE-C091-D249-97FB-CDA9684AF7E8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52EA-D8EF-9040-9C51-00430D76D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6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0FCE-C091-D249-97FB-CDA9684AF7E8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52EA-D8EF-9040-9C51-00430D76D0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6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0FCE-C091-D249-97FB-CDA9684AF7E8}" type="datetimeFigureOut">
              <a:rPr lang="en-US" smtClean="0"/>
              <a:t>3/20/23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52EA-D8EF-9040-9C51-00430D76D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0FCE-C091-D249-97FB-CDA9684AF7E8}" type="datetimeFigureOut">
              <a:rPr lang="en-US" smtClean="0"/>
              <a:t>3/20/23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52EA-D8EF-9040-9C51-00430D76D0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47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0FCE-C091-D249-97FB-CDA9684AF7E8}" type="datetimeFigureOut">
              <a:rPr lang="en-US" smtClean="0"/>
              <a:t>3/20/23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52EA-D8EF-9040-9C51-00430D76D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52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0FCE-C091-D249-97FB-CDA9684AF7E8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52EA-D8EF-9040-9C51-00430D76D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5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0FCE-C091-D249-97FB-CDA9684AF7E8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52EA-D8EF-9040-9C51-00430D76D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9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64B0FCE-C091-D249-97FB-CDA9684AF7E8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952EA-D8EF-9040-9C51-00430D76D01D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8178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146/annurev.clinpsy.1.102803.144019" TargetMode="External"/><Relationship Id="rId3" Type="http://schemas.openxmlformats.org/officeDocument/2006/relationships/hyperlink" Target="https://doi.org/10.1016/j.ijlp.2009.01.002" TargetMode="External"/><Relationship Id="rId7" Type="http://schemas.openxmlformats.org/officeDocument/2006/relationships/hyperlink" Target="https://psycnet.apa.org/doi/10.1037/0022-3514.68.1.151" TargetMode="External"/><Relationship Id="rId2" Type="http://schemas.openxmlformats.org/officeDocument/2006/relationships/hyperlink" Target="https://doi.org/10.1016/j.addbeh.2012.03.01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5288/jsa.2003.64.23" TargetMode="External"/><Relationship Id="rId5" Type="http://schemas.openxmlformats.org/officeDocument/2006/relationships/hyperlink" Target="https://doi.org/10.1037/t01167-000" TargetMode="External"/><Relationship Id="rId4" Type="http://schemas.openxmlformats.org/officeDocument/2006/relationships/hyperlink" Target="https://doi.org/10.1016/j.paid.2012.07.014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sycnet.apa.org/doi/10.1037/0021-843X.99.4.430" TargetMode="External"/><Relationship Id="rId2" Type="http://schemas.openxmlformats.org/officeDocument/2006/relationships/hyperlink" Target="https://doi.org/10.1111/j.1360-0443.1993.tb02093.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80/07448481.2010.51136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FDD3-8503-B44E-40BC-6CCC2B78EE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Investigating the Relationship Between Personality Traits and Alcohol Use </a:t>
            </a:r>
            <a:b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a Student Population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3EA8A-726E-8FF0-416B-0E54919CC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Katie Mahoney</a:t>
            </a:r>
          </a:p>
        </p:txBody>
      </p:sp>
    </p:spTree>
    <p:extLst>
      <p:ext uri="{BB962C8B-B14F-4D97-AF65-F5344CB8AC3E}">
        <p14:creationId xmlns:p14="http://schemas.microsoft.com/office/powerpoint/2010/main" val="1015474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E716E-8388-DC3B-C735-0279AAA1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Correlation Scatterplots</a:t>
            </a:r>
            <a:endParaRPr lang="en-GB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6F38773-8788-B818-8ED2-45B21E861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537" y="2997200"/>
            <a:ext cx="5904164" cy="36474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A39FA1-F601-E50C-F0C3-AF046310B72F}"/>
              </a:ext>
            </a:extLst>
          </p:cNvPr>
          <p:cNvSpPr txBox="1"/>
          <p:nvPr/>
        </p:nvSpPr>
        <p:spPr>
          <a:xfrm>
            <a:off x="987425" y="1162004"/>
            <a:ext cx="276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Secondary Hypothesis</a:t>
            </a:r>
          </a:p>
        </p:txBody>
      </p:sp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67F3575F-9657-1C65-2255-9B1961967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1" y="1513972"/>
            <a:ext cx="5981700" cy="368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48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8F44-A1E7-0FC5-F7F4-307835EB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D8E44-EBA5-68BB-B5BB-460267E9E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1499" y="1467916"/>
            <a:ext cx="6764101" cy="1376884"/>
          </a:xfrm>
        </p:spPr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Little to no differences found between ages or genders</a:t>
            </a: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73E7E404-0AB1-569E-EA2A-437F3A1E0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00" y="2417744"/>
            <a:ext cx="43434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20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5AD78-AC14-78A1-F5F4-05F6D5AD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Clinical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CE447-779A-5FFF-4E77-EDD6B55E3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703" y="1607616"/>
            <a:ext cx="7796540" cy="3997828"/>
          </a:xfrm>
        </p:spPr>
        <p:txBody>
          <a:bodyPr>
            <a:normAutofit/>
          </a:bodyPr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tool of identification for at-risk students </a:t>
            </a:r>
          </a:p>
          <a:p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LSRP is a suitable tool as it has been validated in a student population (</a:t>
            </a:r>
            <a:r>
              <a:rPr lang="en-GB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Gummelt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et al., 2012), and is accessible online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4748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A770-5B49-6209-FEF0-0F7D0E839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ACEEC-DB08-1590-822E-80C43421D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Self-Report measures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Student (WEIRD) population – limits generalisability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Lack of representation for non-binary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24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3A7B8-C99A-1F6A-C3FA-A3754CD7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1835C-E49A-FDEB-27C4-1FDA03F46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71600"/>
            <a:ext cx="9503339" cy="5384800"/>
          </a:xfrm>
        </p:spPr>
        <p:txBody>
          <a:bodyPr>
            <a:normAutofit fontScale="92500" lnSpcReduction="20000"/>
          </a:bodyPr>
          <a:lstStyle/>
          <a:p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Adams, Z. W., Kaiser, A. J.,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Lynam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D. R.,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Charnigo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R. J., &amp;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Milich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R. (2012). Drinking motives as mediators of the impulsivity-substance use relation: Pathways for negative urgency, lack of premeditation, and sensation seeking. </a:t>
            </a: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Addictive </a:t>
            </a:r>
            <a:r>
              <a:rPr lang="en-GB" sz="1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behaviors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37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(7), 848-855. </a:t>
            </a:r>
            <a:r>
              <a:rPr lang="en-GB" sz="1600" u="none" strike="noStrike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 tooltip="Persistent link using digital object identifi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https://doi.org/10.1016/j.addbeh.2012.03.016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Coid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J., Yang, M., Ullrich, S., Roberts, A., &amp; Hare, R. D. (2009). Prevalence and correlates of psychopathic traits in the household population of Great Britain. </a:t>
            </a:r>
            <a:r>
              <a:rPr lang="en-GB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International journal of law and psychiatry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GB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(2), 65-73. </a:t>
            </a:r>
            <a:r>
              <a:rPr lang="en-GB" sz="1400" u="none" strike="noStrike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 tooltip="Persistent link using digital object identifi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https://doi.org/10.1016/j.ijlp.2009.01.002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Gummelt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H. D., </a:t>
            </a:r>
            <a:r>
              <a:rPr lang="en-GB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Anestis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J. C., &amp; </a:t>
            </a:r>
            <a:r>
              <a:rPr lang="en-GB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Carbonell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J. L. (2012). Examining the Levenson Self Report Psychopathy Scale using a graded response model. </a:t>
            </a:r>
            <a:r>
              <a:rPr lang="en-GB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Personality and Individual Differences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GB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53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(8), 1002-1006. </a:t>
            </a:r>
            <a:r>
              <a:rPr lang="en-GB" sz="1400" u="none" strike="noStrike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4" tooltip="Persistent link using digital object identifi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https://doi.org/10.1016/j.paid.2012.07.014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Hare, R. D. (1991). </a:t>
            </a:r>
            <a:r>
              <a:rPr lang="en-GB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Psychopathy Checklist—Revised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[Database record]. APA </a:t>
            </a:r>
            <a:r>
              <a:rPr lang="en-GB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PsycTests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 tooltip="DOI lin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https://doi.org/10.1037/t01167-000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Hingson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R., </a:t>
            </a:r>
            <a:r>
              <a:rPr lang="en-GB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Heeren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T., </a:t>
            </a:r>
            <a:r>
              <a:rPr lang="en-GB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Zakocs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R., Winter, M., &amp; Wechsler, H. (2003). Age of first intoxication, heavy drinking, driving after drinking and risk of unintentional injury among US college students. </a:t>
            </a:r>
            <a:r>
              <a:rPr lang="en-GB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Journal of studies on alcohol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GB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64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(1), 23-31. </a:t>
            </a:r>
            <a:r>
              <a:rPr lang="en-GB" sz="14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https://doi.org/10.15288/jsa.2003.64.23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Kiehl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K. A., &amp; Hoffman, M. B. (2011). The criminal psychopath: History, neuroscience, treatment, and economics. </a:t>
            </a:r>
            <a:r>
              <a:rPr lang="en-GB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Jurimetrics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GB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51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355-397.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Levenson, M. R., </a:t>
            </a:r>
            <a:r>
              <a:rPr lang="en-GB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Kiehl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K. A., &amp; Fitzpatrick, C. M. (1995). Assessing psychopathic attributes in a noninstitutionalized population. </a:t>
            </a:r>
            <a:r>
              <a:rPr lang="en-GB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Journal of personality and social psychology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GB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68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(1), 151-158. 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https://doi.org/10.1037/0022-3514.68.1.151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Lynam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D. R., &amp; </a:t>
            </a:r>
            <a:r>
              <a:rPr lang="en-GB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Gudonis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L. (2005). The development of psychopathy. </a:t>
            </a:r>
            <a:r>
              <a:rPr lang="en-GB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Annual Review of Clinical Psychology (2005)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GB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(1), 381-407. </a:t>
            </a:r>
            <a:r>
              <a:rPr lang="en-GB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https://doi.org/10.1146/annurev.clinpsy.1.102803.144019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6829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19FBF-E5E3-99FA-1F31-7A81FDF69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177800"/>
            <a:ext cx="10121900" cy="6502400"/>
          </a:xfrm>
        </p:spPr>
        <p:txBody>
          <a:bodyPr/>
          <a:lstStyle/>
          <a:p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Saunders J. B., </a:t>
            </a:r>
            <a:r>
              <a:rPr lang="en-GB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Aasland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O. G., </a:t>
            </a:r>
            <a:r>
              <a:rPr lang="en-GB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Babor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T. F., de la Fuente J. R., &amp; Grant M. (1993). </a:t>
            </a:r>
            <a:r>
              <a:rPr lang="en-GB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 of the Alcohol Use Disorders Identification Test (AUDIT): WHO Collaborative Project on Early Detection of Persons with Harmful Alcohol Consumption II. 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Addiction,</a:t>
            </a:r>
            <a:r>
              <a:rPr lang="en-GB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88(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GB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791-804</a:t>
            </a:r>
            <a:r>
              <a:rPr lang="en-GB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https://doi.org/10.1111/j.1360-0443.1993.tb02093.x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Smith, S. S., &amp; Newman, J. P. (1990). Alcohol and drug abuse-dependence disorders in psychopathic and </a:t>
            </a:r>
            <a:r>
              <a:rPr lang="en-GB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nonpsychopathic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criminal offenders. </a:t>
            </a:r>
            <a:r>
              <a:rPr lang="en-GB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Journal of abnormal psychology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GB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99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(4), 430-439. 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https://doi.org/10.1037/0021-843X.99.4.430</a:t>
            </a:r>
            <a:endParaRPr lang="en-GB" sz="14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GB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Sylvers</a:t>
            </a:r>
            <a:r>
              <a:rPr lang="en-GB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P., </a:t>
            </a:r>
            <a:r>
              <a:rPr lang="en-GB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Landfield</a:t>
            </a:r>
            <a:r>
              <a:rPr lang="en-GB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K. E., &amp; Lilienfeld, S. O. (2011). Heavy episodic drinking in college students: Associations with features of psychopathy and antisocial personality disorder. </a:t>
            </a:r>
            <a:r>
              <a:rPr lang="en-GB" sz="1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Journal of American college health</a:t>
            </a:r>
            <a:r>
              <a:rPr lang="en-GB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 </a:t>
            </a:r>
            <a:r>
              <a:rPr lang="en-GB" sz="1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59</a:t>
            </a:r>
            <a:r>
              <a:rPr lang="en-GB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(5), 367-372. </a:t>
            </a:r>
            <a:r>
              <a:rPr lang="en-GB" sz="1400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https://doi.org/10.1080/07448481.2010.511363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6744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5E33-5EDC-497F-003F-969272599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18902-3F13-7CF5-4554-1F9F62BD7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investigate psychopathic traits and alcohol use in a student population</a:t>
            </a: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relationship the two sub-types of psychopathy, namely Primary and Secondary psychopathy, have with alcohol use were of particular interest. </a:t>
            </a:r>
          </a:p>
          <a:p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Secondary psychopathy traits were hypothesised to be more strongly related to alcohol use than Primary psychopathy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535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03EE5-BEA7-49D0-E6B3-7B8D7865C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Psychopathy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80B1F-3740-C967-9FE1-EDB62AB55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Described as form of personality disorder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General population prevalence ~1%, forensic population ~25%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Estimated annual costs ~US$460 billions</a:t>
            </a:r>
          </a:p>
        </p:txBody>
      </p:sp>
    </p:spTree>
    <p:extLst>
      <p:ext uri="{BB962C8B-B14F-4D97-AF65-F5344CB8AC3E}">
        <p14:creationId xmlns:p14="http://schemas.microsoft.com/office/powerpoint/2010/main" val="938090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697F7-10F4-1150-FAFD-867A4431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Difference between Primary and Secondary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E327D-15B6-F005-38CD-A3F48F8F6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Coined by Levenson et al. (1995) based on the two-factor model posited by Hare et al. (1991) with the Psychopathy Checklist – Revised (PCL-R)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Primary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characterised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by manipulative, selfish, and callous traits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Secondary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characterised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by anxious and impulsive traits, involving a range of antisocial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behaviours</a:t>
            </a:r>
          </a:p>
        </p:txBody>
      </p:sp>
    </p:spTree>
    <p:extLst>
      <p:ext uri="{BB962C8B-B14F-4D97-AF65-F5344CB8AC3E}">
        <p14:creationId xmlns:p14="http://schemas.microsoft.com/office/powerpoint/2010/main" val="2925085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B902-F155-F31F-B5CA-FCE987BB8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Alcohol use in a student 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239D3-BAAC-D480-A0A0-749F8FE3E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Excessive drinking is a particular problem within a student population</a:t>
            </a:r>
          </a:p>
          <a:p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University experience is associated with consuming extreme quantities of alcohol with relative frequency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671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D85D7-6B58-1E01-1657-0C8593B9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Psychopathy and alcohol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1B59A-BB6F-D00F-BE38-FB82E6E66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Impulsivity (Secondary psychopathy) is consistently associated with heavy drinking (</a:t>
            </a:r>
            <a:r>
              <a:rPr lang="en-GB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Sylvers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 al., 2011; Smith &amp; Newman, 1990). </a:t>
            </a:r>
          </a:p>
          <a:p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Found in a forensic population</a:t>
            </a:r>
          </a:p>
          <a:p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Also reported in a student population</a:t>
            </a: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1140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1209D-B30A-4332-DF98-44A7A9221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8C89E-5B73-AEC6-E64F-D34DE2F2E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Alcohol Use Disorders Identification Test (AUDIT; Saunders et al., 1993)</a:t>
            </a:r>
          </a:p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	- Assesses harmful, and hazardous drinking, and potential alcohol dependence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Levenson’s Self-Report Psychopathy Scale (LSRP; Levenson et al., 1995)</a:t>
            </a:r>
          </a:p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	- Assesses psychopathic personality traits</a:t>
            </a:r>
          </a:p>
        </p:txBody>
      </p:sp>
    </p:spTree>
    <p:extLst>
      <p:ext uri="{BB962C8B-B14F-4D97-AF65-F5344CB8AC3E}">
        <p14:creationId xmlns:p14="http://schemas.microsoft.com/office/powerpoint/2010/main" val="187351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DE40B-6F2A-B984-3704-EE93A57A4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Missing Q3 of AUDIT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4C68F-E5F7-CCFD-4B68-9BE93CD7D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Q3 – “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often have you had 6 or more units if female, or 8 or more if male, on a single occasion in the last year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?”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Reliability analysis was conducted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Imputation was considered via two methods:</a:t>
            </a:r>
          </a:p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	- Imputing the mean</a:t>
            </a:r>
          </a:p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	- Utilising Multiple Linear Regression Analysis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Reliability analysis conducted again</a:t>
            </a:r>
          </a:p>
        </p:txBody>
      </p:sp>
    </p:spTree>
    <p:extLst>
      <p:ext uri="{BB962C8B-B14F-4D97-AF65-F5344CB8AC3E}">
        <p14:creationId xmlns:p14="http://schemas.microsoft.com/office/powerpoint/2010/main" val="4252675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7DF45-62BE-8BF0-46CF-B7A690E1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Correlation Scatterplots</a:t>
            </a:r>
          </a:p>
        </p:txBody>
      </p:sp>
      <p:pic>
        <p:nvPicPr>
          <p:cNvPr id="4" name="Content Placeholder 3" descr="Chart, scatter chart&#10;&#10;Description automatically generated">
            <a:extLst>
              <a:ext uri="{FF2B5EF4-FFF2-40B4-BE49-F238E27FC236}">
                <a16:creationId xmlns:a16="http://schemas.microsoft.com/office/drawing/2014/main" id="{93BB3B22-A6F8-1340-1EA7-DF073A3DC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5900" y="2052638"/>
            <a:ext cx="7152382" cy="44164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90F97C-3957-34FD-665D-8FE0320DC3C6}"/>
              </a:ext>
            </a:extLst>
          </p:cNvPr>
          <p:cNvSpPr txBox="1"/>
          <p:nvPr/>
        </p:nvSpPr>
        <p:spPr>
          <a:xfrm>
            <a:off x="952500" y="1414964"/>
            <a:ext cx="307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Primary Hypothesis</a:t>
            </a:r>
          </a:p>
        </p:txBody>
      </p:sp>
    </p:spTree>
    <p:extLst>
      <p:ext uri="{BB962C8B-B14F-4D97-AF65-F5344CB8AC3E}">
        <p14:creationId xmlns:p14="http://schemas.microsoft.com/office/powerpoint/2010/main" val="4165327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{FCF3EAF7-40AD-D245-997C-7BC9FD8127D6}tf16401378</Template>
  <TotalTime>3054</TotalTime>
  <Words>999</Words>
  <Application>Microsoft Macintosh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MS Shell Dlg 2</vt:lpstr>
      <vt:lpstr>Wingdings</vt:lpstr>
      <vt:lpstr>Wingdings 3</vt:lpstr>
      <vt:lpstr>Madison</vt:lpstr>
      <vt:lpstr>Investigating the Relationship Between Personality Traits and Alcohol Use  in a Student Population </vt:lpstr>
      <vt:lpstr>Objective</vt:lpstr>
      <vt:lpstr>Psychopathy</vt:lpstr>
      <vt:lpstr>Difference between Primary and Secondary</vt:lpstr>
      <vt:lpstr>Alcohol use in a student population</vt:lpstr>
      <vt:lpstr>Psychopathy and alcohol use</vt:lpstr>
      <vt:lpstr>Measures</vt:lpstr>
      <vt:lpstr>Missing Q3 of AUDIT</vt:lpstr>
      <vt:lpstr>Correlation Scatterplots</vt:lpstr>
      <vt:lpstr>Correlation Scatterplots</vt:lpstr>
      <vt:lpstr>Demographics</vt:lpstr>
      <vt:lpstr>Clinical Implications</vt:lpstr>
      <vt:lpstr>Limitations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the Relationship Between Personality Traits and Alcohol Use  in a Student Population </dc:title>
  <dc:creator>Katie Mahoney (student)</dc:creator>
  <cp:lastModifiedBy>Katie Mahoney (student)</cp:lastModifiedBy>
  <cp:revision>8</cp:revision>
  <dcterms:created xsi:type="dcterms:W3CDTF">2023-03-20T12:34:04Z</dcterms:created>
  <dcterms:modified xsi:type="dcterms:W3CDTF">2023-03-22T15:28:37Z</dcterms:modified>
</cp:coreProperties>
</file>