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0"/>
  </p:normalViewPr>
  <p:slideViewPr>
    <p:cSldViewPr snapToGrid="0">
      <p:cViewPr varScale="1">
        <p:scale>
          <a:sx n="90" d="100"/>
          <a:sy n="90" d="100"/>
        </p:scale>
        <p:origin x="23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50B31-8C6F-4528-9F79-AF32174696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4493ED6-F97E-4B52-8A0A-02FF18C664AE}">
      <dgm:prSet custT="1"/>
      <dgm:spPr/>
      <dgm:t>
        <a:bodyPr/>
        <a:lstStyle/>
        <a:p>
          <a:r>
            <a:rPr lang="en-US" sz="2000" dirty="0"/>
            <a:t>Stigma is a set of beliefs or prejudices against something; commonly racism, homophobia, </a:t>
          </a:r>
          <a:r>
            <a:rPr lang="en-US" sz="2000" dirty="0" err="1"/>
            <a:t>etc</a:t>
          </a:r>
          <a:r>
            <a:rPr lang="en-US" sz="2000" dirty="0"/>
            <a:t> (</a:t>
          </a:r>
          <a:r>
            <a:rPr lang="en-GB" sz="2000" dirty="0" err="1"/>
            <a:t>Ahmendani</a:t>
          </a:r>
          <a:r>
            <a:rPr lang="en-GB" sz="2000" dirty="0"/>
            <a:t>, 2011)</a:t>
          </a:r>
          <a:r>
            <a:rPr lang="en-US" sz="2000" dirty="0"/>
            <a:t>. </a:t>
          </a:r>
        </a:p>
      </dgm:t>
    </dgm:pt>
    <dgm:pt modelId="{427A1267-286A-411F-85BE-0631C3C05094}" type="parTrans" cxnId="{818FCD30-43B4-4E66-9305-307E05FD29B9}">
      <dgm:prSet/>
      <dgm:spPr/>
      <dgm:t>
        <a:bodyPr/>
        <a:lstStyle/>
        <a:p>
          <a:endParaRPr lang="en-US"/>
        </a:p>
      </dgm:t>
    </dgm:pt>
    <dgm:pt modelId="{3EA73140-BC19-4E74-A39C-3465FAB9ED7F}" type="sibTrans" cxnId="{818FCD30-43B4-4E66-9305-307E05FD29B9}">
      <dgm:prSet/>
      <dgm:spPr/>
      <dgm:t>
        <a:bodyPr/>
        <a:lstStyle/>
        <a:p>
          <a:endParaRPr lang="en-US"/>
        </a:p>
      </dgm:t>
    </dgm:pt>
    <dgm:pt modelId="{4A40946F-49AF-4D7B-BE64-6677285419B5}">
      <dgm:prSet custT="1"/>
      <dgm:spPr/>
      <dgm:t>
        <a:bodyPr/>
        <a:lstStyle/>
        <a:p>
          <a:r>
            <a:rPr lang="en-US" sz="2000" dirty="0"/>
            <a:t>Intersectional stigma refers to the experience people have when stigmatized against two or more of their identities (</a:t>
          </a:r>
          <a:r>
            <a:rPr lang="en-GB" sz="2000" dirty="0"/>
            <a:t>Quinn, Bowleg &amp; Dickson-Gomez, 2019 </a:t>
          </a:r>
          <a:r>
            <a:rPr lang="en-US" sz="2000" dirty="0"/>
            <a:t>). </a:t>
          </a:r>
        </a:p>
      </dgm:t>
    </dgm:pt>
    <dgm:pt modelId="{6A2E1756-7307-492B-9A9D-20EC90A18EFE}" type="parTrans" cxnId="{ABAF3E8B-C925-45FE-B46E-F370D6E63E27}">
      <dgm:prSet/>
      <dgm:spPr/>
      <dgm:t>
        <a:bodyPr/>
        <a:lstStyle/>
        <a:p>
          <a:endParaRPr lang="en-US"/>
        </a:p>
      </dgm:t>
    </dgm:pt>
    <dgm:pt modelId="{675D37A0-0046-4019-A135-12ACEB9AF897}" type="sibTrans" cxnId="{ABAF3E8B-C925-45FE-B46E-F370D6E63E27}">
      <dgm:prSet/>
      <dgm:spPr/>
      <dgm:t>
        <a:bodyPr/>
        <a:lstStyle/>
        <a:p>
          <a:endParaRPr lang="en-US"/>
        </a:p>
      </dgm:t>
    </dgm:pt>
    <dgm:pt modelId="{587DCEBC-6123-4B87-8667-2CF550DB4945}">
      <dgm:prSet custT="1"/>
      <dgm:spPr/>
      <dgm:t>
        <a:bodyPr/>
        <a:lstStyle/>
        <a:p>
          <a:r>
            <a:rPr lang="en-US" sz="2000" dirty="0"/>
            <a:t>In recent years, there has been a surge of reported mental health disorders growing in prevalence across the world. The recent COVID-19 pandemic has added to this.</a:t>
          </a:r>
          <a:r>
            <a:rPr lang="en-US" sz="500" dirty="0"/>
            <a:t>.</a:t>
          </a:r>
        </a:p>
      </dgm:t>
    </dgm:pt>
    <dgm:pt modelId="{116B849D-2260-4465-AA84-474FFFED2FD2}" type="parTrans" cxnId="{E5E8728C-6D81-4DB3-96D5-9BA014CAFB1E}">
      <dgm:prSet/>
      <dgm:spPr/>
      <dgm:t>
        <a:bodyPr/>
        <a:lstStyle/>
        <a:p>
          <a:endParaRPr lang="en-US"/>
        </a:p>
      </dgm:t>
    </dgm:pt>
    <dgm:pt modelId="{C019BAE3-CF16-45A0-B256-63A5D9F1F91D}" type="sibTrans" cxnId="{E5E8728C-6D81-4DB3-96D5-9BA014CAFB1E}">
      <dgm:prSet/>
      <dgm:spPr/>
      <dgm:t>
        <a:bodyPr/>
        <a:lstStyle/>
        <a:p>
          <a:endParaRPr lang="en-US"/>
        </a:p>
      </dgm:t>
    </dgm:pt>
    <dgm:pt modelId="{4FC93027-DC96-4C77-88E7-B7040EA001C9}">
      <dgm:prSet custT="1"/>
      <dgm:spPr/>
      <dgm:t>
        <a:bodyPr/>
        <a:lstStyle/>
        <a:p>
          <a:r>
            <a:rPr lang="en-US" sz="1800" dirty="0"/>
            <a:t>LGBTQ+ people are more likely to face challenges such as substance abuse and mental health problems from the stigma they face from the wider, heterosexual, cisgender society they live in (</a:t>
          </a:r>
          <a:r>
            <a:rPr lang="en-GB" sz="1800" dirty="0"/>
            <a:t>Fergusson et al., 1999; </a:t>
          </a:r>
          <a:r>
            <a:rPr lang="en-GB" sz="1800" dirty="0" err="1"/>
            <a:t>Eskin</a:t>
          </a:r>
          <a:r>
            <a:rPr lang="en-GB" sz="1800" dirty="0"/>
            <a:t> et al., 2005 </a:t>
          </a:r>
          <a:r>
            <a:rPr lang="en-US" sz="1800" dirty="0"/>
            <a:t>).</a:t>
          </a:r>
        </a:p>
      </dgm:t>
    </dgm:pt>
    <dgm:pt modelId="{82FF4B87-630F-42F4-ABCC-BAC941EEEECB}" type="parTrans" cxnId="{EA8FED6C-4BE3-4119-B0E4-7B947D89B21B}">
      <dgm:prSet/>
      <dgm:spPr/>
      <dgm:t>
        <a:bodyPr/>
        <a:lstStyle/>
        <a:p>
          <a:endParaRPr lang="en-US"/>
        </a:p>
      </dgm:t>
    </dgm:pt>
    <dgm:pt modelId="{EB82E8C2-2C1D-4DE4-BF27-BEDC283FA622}" type="sibTrans" cxnId="{EA8FED6C-4BE3-4119-B0E4-7B947D89B21B}">
      <dgm:prSet/>
      <dgm:spPr/>
      <dgm:t>
        <a:bodyPr/>
        <a:lstStyle/>
        <a:p>
          <a:endParaRPr lang="en-US"/>
        </a:p>
      </dgm:t>
    </dgm:pt>
    <dgm:pt modelId="{8C58657B-41A8-7A41-9846-21A17DCA5B14}" type="pres">
      <dgm:prSet presAssocID="{60E50B31-8C6F-4528-9F79-AF321746966B}" presName="linear" presStyleCnt="0">
        <dgm:presLayoutVars>
          <dgm:animLvl val="lvl"/>
          <dgm:resizeHandles val="exact"/>
        </dgm:presLayoutVars>
      </dgm:prSet>
      <dgm:spPr/>
    </dgm:pt>
    <dgm:pt modelId="{D16C1AF2-EF8C-E645-AA6B-3169CEBC4EBA}" type="pres">
      <dgm:prSet presAssocID="{44493ED6-F97E-4B52-8A0A-02FF18C664AE}" presName="parentText" presStyleLbl="node1" presStyleIdx="0" presStyleCnt="4">
        <dgm:presLayoutVars>
          <dgm:chMax val="0"/>
          <dgm:bulletEnabled val="1"/>
        </dgm:presLayoutVars>
      </dgm:prSet>
      <dgm:spPr/>
    </dgm:pt>
    <dgm:pt modelId="{94DD9A58-0377-234F-BE40-6BB26437D8F3}" type="pres">
      <dgm:prSet presAssocID="{3EA73140-BC19-4E74-A39C-3465FAB9ED7F}" presName="spacer" presStyleCnt="0"/>
      <dgm:spPr/>
    </dgm:pt>
    <dgm:pt modelId="{7F72D75D-478E-7D49-8090-F71F0822B9D2}" type="pres">
      <dgm:prSet presAssocID="{4A40946F-49AF-4D7B-BE64-6677285419B5}" presName="parentText" presStyleLbl="node1" presStyleIdx="1" presStyleCnt="4">
        <dgm:presLayoutVars>
          <dgm:chMax val="0"/>
          <dgm:bulletEnabled val="1"/>
        </dgm:presLayoutVars>
      </dgm:prSet>
      <dgm:spPr/>
    </dgm:pt>
    <dgm:pt modelId="{AA9CED53-9928-EE4B-ABD1-ECBD523C8EED}" type="pres">
      <dgm:prSet presAssocID="{675D37A0-0046-4019-A135-12ACEB9AF897}" presName="spacer" presStyleCnt="0"/>
      <dgm:spPr/>
    </dgm:pt>
    <dgm:pt modelId="{8231A25B-19A4-194E-A7D0-CA0830FF004E}" type="pres">
      <dgm:prSet presAssocID="{587DCEBC-6123-4B87-8667-2CF550DB4945}" presName="parentText" presStyleLbl="node1" presStyleIdx="2" presStyleCnt="4">
        <dgm:presLayoutVars>
          <dgm:chMax val="0"/>
          <dgm:bulletEnabled val="1"/>
        </dgm:presLayoutVars>
      </dgm:prSet>
      <dgm:spPr/>
    </dgm:pt>
    <dgm:pt modelId="{0BBEA509-FEFB-D14C-B942-A740D27BE1D8}" type="pres">
      <dgm:prSet presAssocID="{C019BAE3-CF16-45A0-B256-63A5D9F1F91D}" presName="spacer" presStyleCnt="0"/>
      <dgm:spPr/>
    </dgm:pt>
    <dgm:pt modelId="{10D1750E-D545-6340-8B98-B2F04C9C6B66}" type="pres">
      <dgm:prSet presAssocID="{4FC93027-DC96-4C77-88E7-B7040EA001C9}" presName="parentText" presStyleLbl="node1" presStyleIdx="3" presStyleCnt="4">
        <dgm:presLayoutVars>
          <dgm:chMax val="0"/>
          <dgm:bulletEnabled val="1"/>
        </dgm:presLayoutVars>
      </dgm:prSet>
      <dgm:spPr/>
    </dgm:pt>
  </dgm:ptLst>
  <dgm:cxnLst>
    <dgm:cxn modelId="{365B0401-F90B-4D4A-BF73-65E32A597C4E}" type="presOf" srcId="{60E50B31-8C6F-4528-9F79-AF321746966B}" destId="{8C58657B-41A8-7A41-9846-21A17DCA5B14}" srcOrd="0" destOrd="0" presId="urn:microsoft.com/office/officeart/2005/8/layout/vList2"/>
    <dgm:cxn modelId="{CB5FB32C-0992-F34C-A871-E65BD236320A}" type="presOf" srcId="{4FC93027-DC96-4C77-88E7-B7040EA001C9}" destId="{10D1750E-D545-6340-8B98-B2F04C9C6B66}" srcOrd="0" destOrd="0" presId="urn:microsoft.com/office/officeart/2005/8/layout/vList2"/>
    <dgm:cxn modelId="{818FCD30-43B4-4E66-9305-307E05FD29B9}" srcId="{60E50B31-8C6F-4528-9F79-AF321746966B}" destId="{44493ED6-F97E-4B52-8A0A-02FF18C664AE}" srcOrd="0" destOrd="0" parTransId="{427A1267-286A-411F-85BE-0631C3C05094}" sibTransId="{3EA73140-BC19-4E74-A39C-3465FAB9ED7F}"/>
    <dgm:cxn modelId="{EA8FED6C-4BE3-4119-B0E4-7B947D89B21B}" srcId="{60E50B31-8C6F-4528-9F79-AF321746966B}" destId="{4FC93027-DC96-4C77-88E7-B7040EA001C9}" srcOrd="3" destOrd="0" parTransId="{82FF4B87-630F-42F4-ABCC-BAC941EEEECB}" sibTransId="{EB82E8C2-2C1D-4DE4-BF27-BEDC283FA622}"/>
    <dgm:cxn modelId="{33A21B7F-2135-B64F-B326-8D3DFA28CF6B}" type="presOf" srcId="{4A40946F-49AF-4D7B-BE64-6677285419B5}" destId="{7F72D75D-478E-7D49-8090-F71F0822B9D2}" srcOrd="0" destOrd="0" presId="urn:microsoft.com/office/officeart/2005/8/layout/vList2"/>
    <dgm:cxn modelId="{ABAF3E8B-C925-45FE-B46E-F370D6E63E27}" srcId="{60E50B31-8C6F-4528-9F79-AF321746966B}" destId="{4A40946F-49AF-4D7B-BE64-6677285419B5}" srcOrd="1" destOrd="0" parTransId="{6A2E1756-7307-492B-9A9D-20EC90A18EFE}" sibTransId="{675D37A0-0046-4019-A135-12ACEB9AF897}"/>
    <dgm:cxn modelId="{E5E8728C-6D81-4DB3-96D5-9BA014CAFB1E}" srcId="{60E50B31-8C6F-4528-9F79-AF321746966B}" destId="{587DCEBC-6123-4B87-8667-2CF550DB4945}" srcOrd="2" destOrd="0" parTransId="{116B849D-2260-4465-AA84-474FFFED2FD2}" sibTransId="{C019BAE3-CF16-45A0-B256-63A5D9F1F91D}"/>
    <dgm:cxn modelId="{A611F0A9-CA0C-1A49-AFF9-02C3EFE7AA48}" type="presOf" srcId="{44493ED6-F97E-4B52-8A0A-02FF18C664AE}" destId="{D16C1AF2-EF8C-E645-AA6B-3169CEBC4EBA}" srcOrd="0" destOrd="0" presId="urn:microsoft.com/office/officeart/2005/8/layout/vList2"/>
    <dgm:cxn modelId="{35F6EAFD-ACF8-7144-A1B2-0B012CDAA52C}" type="presOf" srcId="{587DCEBC-6123-4B87-8667-2CF550DB4945}" destId="{8231A25B-19A4-194E-A7D0-CA0830FF004E}" srcOrd="0" destOrd="0" presId="urn:microsoft.com/office/officeart/2005/8/layout/vList2"/>
    <dgm:cxn modelId="{31C6ADF4-480E-5F4A-B0C8-D8FCED36190E}" type="presParOf" srcId="{8C58657B-41A8-7A41-9846-21A17DCA5B14}" destId="{D16C1AF2-EF8C-E645-AA6B-3169CEBC4EBA}" srcOrd="0" destOrd="0" presId="urn:microsoft.com/office/officeart/2005/8/layout/vList2"/>
    <dgm:cxn modelId="{7583BDA3-764F-A14F-ABDE-8B5A0D7C875A}" type="presParOf" srcId="{8C58657B-41A8-7A41-9846-21A17DCA5B14}" destId="{94DD9A58-0377-234F-BE40-6BB26437D8F3}" srcOrd="1" destOrd="0" presId="urn:microsoft.com/office/officeart/2005/8/layout/vList2"/>
    <dgm:cxn modelId="{D25A0380-4970-614E-8D8A-F887C67B64EA}" type="presParOf" srcId="{8C58657B-41A8-7A41-9846-21A17DCA5B14}" destId="{7F72D75D-478E-7D49-8090-F71F0822B9D2}" srcOrd="2" destOrd="0" presId="urn:microsoft.com/office/officeart/2005/8/layout/vList2"/>
    <dgm:cxn modelId="{15500D1E-5D7F-D548-B5E7-F30D077DF485}" type="presParOf" srcId="{8C58657B-41A8-7A41-9846-21A17DCA5B14}" destId="{AA9CED53-9928-EE4B-ABD1-ECBD523C8EED}" srcOrd="3" destOrd="0" presId="urn:microsoft.com/office/officeart/2005/8/layout/vList2"/>
    <dgm:cxn modelId="{A4390DBA-17AB-B748-90EF-AABF2C63477C}" type="presParOf" srcId="{8C58657B-41A8-7A41-9846-21A17DCA5B14}" destId="{8231A25B-19A4-194E-A7D0-CA0830FF004E}" srcOrd="4" destOrd="0" presId="urn:microsoft.com/office/officeart/2005/8/layout/vList2"/>
    <dgm:cxn modelId="{9EE64143-DC15-FC49-B84A-61D6575B84DF}" type="presParOf" srcId="{8C58657B-41A8-7A41-9846-21A17DCA5B14}" destId="{0BBEA509-FEFB-D14C-B942-A740D27BE1D8}" srcOrd="5" destOrd="0" presId="urn:microsoft.com/office/officeart/2005/8/layout/vList2"/>
    <dgm:cxn modelId="{F9A079B5-4019-4F46-AF6E-588E6B3B3FF7}" type="presParOf" srcId="{8C58657B-41A8-7A41-9846-21A17DCA5B14}" destId="{10D1750E-D545-6340-8B98-B2F04C9C6B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9BE4D-21B3-4770-9306-A34E4F4AA1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B7A5EB-FF69-45D8-A224-D87E69370A91}">
      <dgm:prSet/>
      <dgm:spPr/>
      <dgm:t>
        <a:bodyPr/>
        <a:lstStyle/>
        <a:p>
          <a:pPr>
            <a:lnSpc>
              <a:spcPct val="100000"/>
            </a:lnSpc>
          </a:pPr>
          <a:r>
            <a:rPr lang="en-US" dirty="0">
              <a:latin typeface="Times New Roman" panose="02020603050405020304" pitchFamily="18" charset="0"/>
              <a:cs typeface="Times New Roman" panose="02020603050405020304" pitchFamily="18" charset="0"/>
            </a:rPr>
            <a:t>I used a qualitative method — this allowed me to have one-on-one time with participants and learn fully about their experiences in life.</a:t>
          </a:r>
        </a:p>
      </dgm:t>
    </dgm:pt>
    <dgm:pt modelId="{C2ED8145-9B76-4D61-B1BA-19B452996B2D}" type="parTrans" cxnId="{4CF1403E-933D-4AB5-86F6-DAD229A968E4}">
      <dgm:prSet/>
      <dgm:spPr/>
      <dgm:t>
        <a:bodyPr/>
        <a:lstStyle/>
        <a:p>
          <a:endParaRPr lang="en-US"/>
        </a:p>
      </dgm:t>
    </dgm:pt>
    <dgm:pt modelId="{E30B21CC-3F65-48B7-8167-AAEB20CC5E5B}" type="sibTrans" cxnId="{4CF1403E-933D-4AB5-86F6-DAD229A968E4}">
      <dgm:prSet/>
      <dgm:spPr/>
      <dgm:t>
        <a:bodyPr/>
        <a:lstStyle/>
        <a:p>
          <a:endParaRPr lang="en-US"/>
        </a:p>
      </dgm:t>
    </dgm:pt>
    <dgm:pt modelId="{A783EDD5-A57E-4486-931D-17BED4C1E82C}">
      <dgm:prSet/>
      <dgm:spPr/>
      <dgm:t>
        <a:bodyPr/>
        <a:lstStyle/>
        <a:p>
          <a:pPr>
            <a:lnSpc>
              <a:spcPct val="100000"/>
            </a:lnSpc>
          </a:pPr>
          <a:r>
            <a:rPr lang="en-US" dirty="0">
              <a:latin typeface="Times New Roman" panose="02020603050405020304" pitchFamily="18" charset="0"/>
              <a:cs typeface="Times New Roman" panose="02020603050405020304" pitchFamily="18" charset="0"/>
            </a:rPr>
            <a:t>A semi-structured interview was used. This allowed participants to cover the points asked in the study but also had the fluidity to discuss other areas that may come up in their experiences.</a:t>
          </a:r>
        </a:p>
      </dgm:t>
    </dgm:pt>
    <dgm:pt modelId="{8C656275-26F1-4D27-A17E-983C9860F767}" type="parTrans" cxnId="{19BF5961-5192-46C9-9B08-0FAEABE57C16}">
      <dgm:prSet/>
      <dgm:spPr/>
      <dgm:t>
        <a:bodyPr/>
        <a:lstStyle/>
        <a:p>
          <a:endParaRPr lang="en-US"/>
        </a:p>
      </dgm:t>
    </dgm:pt>
    <dgm:pt modelId="{E1511C14-019C-4FB1-B5DC-2808325A109E}" type="sibTrans" cxnId="{19BF5961-5192-46C9-9B08-0FAEABE57C16}">
      <dgm:prSet/>
      <dgm:spPr/>
      <dgm:t>
        <a:bodyPr/>
        <a:lstStyle/>
        <a:p>
          <a:endParaRPr lang="en-US"/>
        </a:p>
      </dgm:t>
    </dgm:pt>
    <dgm:pt modelId="{49CDAFEC-D09D-47F2-8A63-A782B0847736}">
      <dgm:prSet/>
      <dgm:spPr/>
      <dgm:t>
        <a:bodyPr/>
        <a:lstStyle/>
        <a:p>
          <a:pPr>
            <a:lnSpc>
              <a:spcPct val="100000"/>
            </a:lnSpc>
          </a:pPr>
          <a:r>
            <a:rPr lang="en-US" dirty="0">
              <a:latin typeface="Times New Roman" panose="02020603050405020304" pitchFamily="18" charset="0"/>
              <a:cs typeface="Times New Roman" panose="02020603050405020304" pitchFamily="18" charset="0"/>
            </a:rPr>
            <a:t>Thematic analysis (Braun &amp; Clarke, 2006) was then used to find overarching themes across participant experiences and compare the impacts it has had on them.</a:t>
          </a:r>
        </a:p>
      </dgm:t>
    </dgm:pt>
    <dgm:pt modelId="{156F3152-F0D3-4F8E-9F2B-B4351A8209D9}" type="parTrans" cxnId="{6D8C5B01-0D80-44E3-A7CB-0B3643FE15E9}">
      <dgm:prSet/>
      <dgm:spPr/>
      <dgm:t>
        <a:bodyPr/>
        <a:lstStyle/>
        <a:p>
          <a:endParaRPr lang="en-US"/>
        </a:p>
      </dgm:t>
    </dgm:pt>
    <dgm:pt modelId="{6B2FF920-3458-493F-9E29-166E596EEFD6}" type="sibTrans" cxnId="{6D8C5B01-0D80-44E3-A7CB-0B3643FE15E9}">
      <dgm:prSet/>
      <dgm:spPr/>
      <dgm:t>
        <a:bodyPr/>
        <a:lstStyle/>
        <a:p>
          <a:endParaRPr lang="en-US"/>
        </a:p>
      </dgm:t>
    </dgm:pt>
    <dgm:pt modelId="{67796DA0-95A3-4345-A55F-13120233B98D}" type="pres">
      <dgm:prSet presAssocID="{4C49BE4D-21B3-4770-9306-A34E4F4AA14A}" presName="root" presStyleCnt="0">
        <dgm:presLayoutVars>
          <dgm:dir/>
          <dgm:resizeHandles val="exact"/>
        </dgm:presLayoutVars>
      </dgm:prSet>
      <dgm:spPr/>
    </dgm:pt>
    <dgm:pt modelId="{012841AB-D31C-48F2-B0DD-33793D3BEC9B}" type="pres">
      <dgm:prSet presAssocID="{C4B7A5EB-FF69-45D8-A224-D87E69370A91}" presName="compNode" presStyleCnt="0"/>
      <dgm:spPr/>
    </dgm:pt>
    <dgm:pt modelId="{B32976E7-5EA2-40AC-9761-F5DFF6F45535}" type="pres">
      <dgm:prSet presAssocID="{C4B7A5EB-FF69-45D8-A224-D87E69370A91}" presName="bgRect" presStyleLbl="bgShp" presStyleIdx="0" presStyleCnt="3"/>
      <dgm:spPr/>
    </dgm:pt>
    <dgm:pt modelId="{88DACEDE-08FB-4CAA-91E9-AF897402927B}" type="pres">
      <dgm:prSet presAssocID="{C4B7A5EB-FF69-45D8-A224-D87E69370A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9A0BEBE4-223A-45B7-86EE-FBF9B41AFBAB}" type="pres">
      <dgm:prSet presAssocID="{C4B7A5EB-FF69-45D8-A224-D87E69370A91}" presName="spaceRect" presStyleCnt="0"/>
      <dgm:spPr/>
    </dgm:pt>
    <dgm:pt modelId="{B246EDF9-30FA-4E46-B2DE-3F5F47047A81}" type="pres">
      <dgm:prSet presAssocID="{C4B7A5EB-FF69-45D8-A224-D87E69370A91}" presName="parTx" presStyleLbl="revTx" presStyleIdx="0" presStyleCnt="3">
        <dgm:presLayoutVars>
          <dgm:chMax val="0"/>
          <dgm:chPref val="0"/>
        </dgm:presLayoutVars>
      </dgm:prSet>
      <dgm:spPr/>
    </dgm:pt>
    <dgm:pt modelId="{61273AA9-648C-4701-912D-DA54954CCCDA}" type="pres">
      <dgm:prSet presAssocID="{E30B21CC-3F65-48B7-8167-AAEB20CC5E5B}" presName="sibTrans" presStyleCnt="0"/>
      <dgm:spPr/>
    </dgm:pt>
    <dgm:pt modelId="{D7491F09-CFBC-4ADE-BE97-C40C75B136A5}" type="pres">
      <dgm:prSet presAssocID="{A783EDD5-A57E-4486-931D-17BED4C1E82C}" presName="compNode" presStyleCnt="0"/>
      <dgm:spPr/>
    </dgm:pt>
    <dgm:pt modelId="{4D173000-A27B-4C0D-BFF5-21310F54CA08}" type="pres">
      <dgm:prSet presAssocID="{A783EDD5-A57E-4486-931D-17BED4C1E82C}" presName="bgRect" presStyleLbl="bgShp" presStyleIdx="1" presStyleCnt="3"/>
      <dgm:spPr/>
    </dgm:pt>
    <dgm:pt modelId="{41BEA59C-2974-45A9-A9A6-F390820BB035}" type="pres">
      <dgm:prSet presAssocID="{A783EDD5-A57E-4486-931D-17BED4C1E8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ard Room"/>
        </a:ext>
      </dgm:extLst>
    </dgm:pt>
    <dgm:pt modelId="{CCD8CAA6-A849-415C-88B8-753DE0DD2019}" type="pres">
      <dgm:prSet presAssocID="{A783EDD5-A57E-4486-931D-17BED4C1E82C}" presName="spaceRect" presStyleCnt="0"/>
      <dgm:spPr/>
    </dgm:pt>
    <dgm:pt modelId="{8354DF70-B539-45F4-B9F2-005142985F4F}" type="pres">
      <dgm:prSet presAssocID="{A783EDD5-A57E-4486-931D-17BED4C1E82C}" presName="parTx" presStyleLbl="revTx" presStyleIdx="1" presStyleCnt="3">
        <dgm:presLayoutVars>
          <dgm:chMax val="0"/>
          <dgm:chPref val="0"/>
        </dgm:presLayoutVars>
      </dgm:prSet>
      <dgm:spPr/>
    </dgm:pt>
    <dgm:pt modelId="{5D745690-6488-403E-AB33-E396954B0DD0}" type="pres">
      <dgm:prSet presAssocID="{E1511C14-019C-4FB1-B5DC-2808325A109E}" presName="sibTrans" presStyleCnt="0"/>
      <dgm:spPr/>
    </dgm:pt>
    <dgm:pt modelId="{E5999305-207F-40BC-985D-81F7F0A69880}" type="pres">
      <dgm:prSet presAssocID="{49CDAFEC-D09D-47F2-8A63-A782B0847736}" presName="compNode" presStyleCnt="0"/>
      <dgm:spPr/>
    </dgm:pt>
    <dgm:pt modelId="{E08AA6A2-AFEA-4990-A92D-F07B5E1EEF19}" type="pres">
      <dgm:prSet presAssocID="{49CDAFEC-D09D-47F2-8A63-A782B0847736}" presName="bgRect" presStyleLbl="bgShp" presStyleIdx="2" presStyleCnt="3"/>
      <dgm:spPr/>
    </dgm:pt>
    <dgm:pt modelId="{8C62A016-3A81-4C07-BB2B-F84E8B0DD6C8}" type="pres">
      <dgm:prSet presAssocID="{49CDAFEC-D09D-47F2-8A63-A782B08477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A8A8DCA3-1158-487E-A983-EB16B24AEDFE}" type="pres">
      <dgm:prSet presAssocID="{49CDAFEC-D09D-47F2-8A63-A782B0847736}" presName="spaceRect" presStyleCnt="0"/>
      <dgm:spPr/>
    </dgm:pt>
    <dgm:pt modelId="{E7AABD8E-71DA-4756-A40B-6B04A458B994}" type="pres">
      <dgm:prSet presAssocID="{49CDAFEC-D09D-47F2-8A63-A782B0847736}" presName="parTx" presStyleLbl="revTx" presStyleIdx="2" presStyleCnt="3">
        <dgm:presLayoutVars>
          <dgm:chMax val="0"/>
          <dgm:chPref val="0"/>
        </dgm:presLayoutVars>
      </dgm:prSet>
      <dgm:spPr/>
    </dgm:pt>
  </dgm:ptLst>
  <dgm:cxnLst>
    <dgm:cxn modelId="{6D8C5B01-0D80-44E3-A7CB-0B3643FE15E9}" srcId="{4C49BE4D-21B3-4770-9306-A34E4F4AA14A}" destId="{49CDAFEC-D09D-47F2-8A63-A782B0847736}" srcOrd="2" destOrd="0" parTransId="{156F3152-F0D3-4F8E-9F2B-B4351A8209D9}" sibTransId="{6B2FF920-3458-493F-9E29-166E596EEFD6}"/>
    <dgm:cxn modelId="{BAC7D00F-C285-4581-8182-7670A6026915}" type="presOf" srcId="{A783EDD5-A57E-4486-931D-17BED4C1E82C}" destId="{8354DF70-B539-45F4-B9F2-005142985F4F}" srcOrd="0" destOrd="0" presId="urn:microsoft.com/office/officeart/2018/2/layout/IconVerticalSolidList"/>
    <dgm:cxn modelId="{4CF1403E-933D-4AB5-86F6-DAD229A968E4}" srcId="{4C49BE4D-21B3-4770-9306-A34E4F4AA14A}" destId="{C4B7A5EB-FF69-45D8-A224-D87E69370A91}" srcOrd="0" destOrd="0" parTransId="{C2ED8145-9B76-4D61-B1BA-19B452996B2D}" sibTransId="{E30B21CC-3F65-48B7-8167-AAEB20CC5E5B}"/>
    <dgm:cxn modelId="{19BF5961-5192-46C9-9B08-0FAEABE57C16}" srcId="{4C49BE4D-21B3-4770-9306-A34E4F4AA14A}" destId="{A783EDD5-A57E-4486-931D-17BED4C1E82C}" srcOrd="1" destOrd="0" parTransId="{8C656275-26F1-4D27-A17E-983C9860F767}" sibTransId="{E1511C14-019C-4FB1-B5DC-2808325A109E}"/>
    <dgm:cxn modelId="{550658BA-2A57-4E2F-86E7-4A00FDDA772D}" type="presOf" srcId="{49CDAFEC-D09D-47F2-8A63-A782B0847736}" destId="{E7AABD8E-71DA-4756-A40B-6B04A458B994}" srcOrd="0" destOrd="0" presId="urn:microsoft.com/office/officeart/2018/2/layout/IconVerticalSolidList"/>
    <dgm:cxn modelId="{828978CA-F812-4CF8-870D-8CB471E91556}" type="presOf" srcId="{4C49BE4D-21B3-4770-9306-A34E4F4AA14A}" destId="{67796DA0-95A3-4345-A55F-13120233B98D}" srcOrd="0" destOrd="0" presId="urn:microsoft.com/office/officeart/2018/2/layout/IconVerticalSolidList"/>
    <dgm:cxn modelId="{8F938CE2-877A-487E-85D5-5A2779894D2A}" type="presOf" srcId="{C4B7A5EB-FF69-45D8-A224-D87E69370A91}" destId="{B246EDF9-30FA-4E46-B2DE-3F5F47047A81}" srcOrd="0" destOrd="0" presId="urn:microsoft.com/office/officeart/2018/2/layout/IconVerticalSolidList"/>
    <dgm:cxn modelId="{E04495BC-6A41-4726-A09B-F9EE686D9675}" type="presParOf" srcId="{67796DA0-95A3-4345-A55F-13120233B98D}" destId="{012841AB-D31C-48F2-B0DD-33793D3BEC9B}" srcOrd="0" destOrd="0" presId="urn:microsoft.com/office/officeart/2018/2/layout/IconVerticalSolidList"/>
    <dgm:cxn modelId="{6F282428-2E7D-424A-BBAC-ED0F12752FD8}" type="presParOf" srcId="{012841AB-D31C-48F2-B0DD-33793D3BEC9B}" destId="{B32976E7-5EA2-40AC-9761-F5DFF6F45535}" srcOrd="0" destOrd="0" presId="urn:microsoft.com/office/officeart/2018/2/layout/IconVerticalSolidList"/>
    <dgm:cxn modelId="{1E8E637D-D42C-4592-B350-95329E6C1843}" type="presParOf" srcId="{012841AB-D31C-48F2-B0DD-33793D3BEC9B}" destId="{88DACEDE-08FB-4CAA-91E9-AF897402927B}" srcOrd="1" destOrd="0" presId="urn:microsoft.com/office/officeart/2018/2/layout/IconVerticalSolidList"/>
    <dgm:cxn modelId="{C94B0417-D49B-46CA-88FD-723F9968ECD3}" type="presParOf" srcId="{012841AB-D31C-48F2-B0DD-33793D3BEC9B}" destId="{9A0BEBE4-223A-45B7-86EE-FBF9B41AFBAB}" srcOrd="2" destOrd="0" presId="urn:microsoft.com/office/officeart/2018/2/layout/IconVerticalSolidList"/>
    <dgm:cxn modelId="{22A0AF42-21CE-43C3-8D2A-A66A75C7EE63}" type="presParOf" srcId="{012841AB-D31C-48F2-B0DD-33793D3BEC9B}" destId="{B246EDF9-30FA-4E46-B2DE-3F5F47047A81}" srcOrd="3" destOrd="0" presId="urn:microsoft.com/office/officeart/2018/2/layout/IconVerticalSolidList"/>
    <dgm:cxn modelId="{6B07A4F7-B8BC-4138-9827-C5D1B80724CF}" type="presParOf" srcId="{67796DA0-95A3-4345-A55F-13120233B98D}" destId="{61273AA9-648C-4701-912D-DA54954CCCDA}" srcOrd="1" destOrd="0" presId="urn:microsoft.com/office/officeart/2018/2/layout/IconVerticalSolidList"/>
    <dgm:cxn modelId="{6587CB6F-4378-4D58-97CE-54BD76C96782}" type="presParOf" srcId="{67796DA0-95A3-4345-A55F-13120233B98D}" destId="{D7491F09-CFBC-4ADE-BE97-C40C75B136A5}" srcOrd="2" destOrd="0" presId="urn:microsoft.com/office/officeart/2018/2/layout/IconVerticalSolidList"/>
    <dgm:cxn modelId="{990123B5-26D3-4947-89DE-6777ABFAF105}" type="presParOf" srcId="{D7491F09-CFBC-4ADE-BE97-C40C75B136A5}" destId="{4D173000-A27B-4C0D-BFF5-21310F54CA08}" srcOrd="0" destOrd="0" presId="urn:microsoft.com/office/officeart/2018/2/layout/IconVerticalSolidList"/>
    <dgm:cxn modelId="{1DDE8E2A-9D6E-43CA-B31E-B62875058C86}" type="presParOf" srcId="{D7491F09-CFBC-4ADE-BE97-C40C75B136A5}" destId="{41BEA59C-2974-45A9-A9A6-F390820BB035}" srcOrd="1" destOrd="0" presId="urn:microsoft.com/office/officeart/2018/2/layout/IconVerticalSolidList"/>
    <dgm:cxn modelId="{5C21734E-F7AB-4FEC-814B-6DC388D250CC}" type="presParOf" srcId="{D7491F09-CFBC-4ADE-BE97-C40C75B136A5}" destId="{CCD8CAA6-A849-415C-88B8-753DE0DD2019}" srcOrd="2" destOrd="0" presId="urn:microsoft.com/office/officeart/2018/2/layout/IconVerticalSolidList"/>
    <dgm:cxn modelId="{CCD4CBCE-CBAC-4DA3-A129-5DE3D83BA91F}" type="presParOf" srcId="{D7491F09-CFBC-4ADE-BE97-C40C75B136A5}" destId="{8354DF70-B539-45F4-B9F2-005142985F4F}" srcOrd="3" destOrd="0" presId="urn:microsoft.com/office/officeart/2018/2/layout/IconVerticalSolidList"/>
    <dgm:cxn modelId="{DFE6F4F9-6D9E-476F-9531-BD00CAB379E9}" type="presParOf" srcId="{67796DA0-95A3-4345-A55F-13120233B98D}" destId="{5D745690-6488-403E-AB33-E396954B0DD0}" srcOrd="3" destOrd="0" presId="urn:microsoft.com/office/officeart/2018/2/layout/IconVerticalSolidList"/>
    <dgm:cxn modelId="{5CFB58C9-8C12-461B-84A2-8C6F05ADB887}" type="presParOf" srcId="{67796DA0-95A3-4345-A55F-13120233B98D}" destId="{E5999305-207F-40BC-985D-81F7F0A69880}" srcOrd="4" destOrd="0" presId="urn:microsoft.com/office/officeart/2018/2/layout/IconVerticalSolidList"/>
    <dgm:cxn modelId="{0B787A22-E950-4D96-8D83-0BC27800D802}" type="presParOf" srcId="{E5999305-207F-40BC-985D-81F7F0A69880}" destId="{E08AA6A2-AFEA-4990-A92D-F07B5E1EEF19}" srcOrd="0" destOrd="0" presId="urn:microsoft.com/office/officeart/2018/2/layout/IconVerticalSolidList"/>
    <dgm:cxn modelId="{F01E95CD-0B49-44C9-B6DE-6E6310B62650}" type="presParOf" srcId="{E5999305-207F-40BC-985D-81F7F0A69880}" destId="{8C62A016-3A81-4C07-BB2B-F84E8B0DD6C8}" srcOrd="1" destOrd="0" presId="urn:microsoft.com/office/officeart/2018/2/layout/IconVerticalSolidList"/>
    <dgm:cxn modelId="{4EC02D88-60C9-45AB-9A05-787A37C06B4A}" type="presParOf" srcId="{E5999305-207F-40BC-985D-81F7F0A69880}" destId="{A8A8DCA3-1158-487E-A983-EB16B24AEDFE}" srcOrd="2" destOrd="0" presId="urn:microsoft.com/office/officeart/2018/2/layout/IconVerticalSolidList"/>
    <dgm:cxn modelId="{BD93DA6E-5A6A-4F7B-982D-9904BEE6E137}" type="presParOf" srcId="{E5999305-207F-40BC-985D-81F7F0A69880}" destId="{E7AABD8E-71DA-4756-A40B-6B04A458B9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C7409B-E8D7-43C6-8787-52A64181D5B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2C9C123-244B-422D-BE05-FFFC1974DF1E}">
      <dgm:prSet/>
      <dgm:spPr/>
      <dgm:t>
        <a:bodyPr/>
        <a:lstStyle/>
        <a:p>
          <a:r>
            <a:rPr lang="en-US" dirty="0"/>
            <a:t>There were 4 themes found with subsequent sub-themes.</a:t>
          </a:r>
        </a:p>
      </dgm:t>
    </dgm:pt>
    <dgm:pt modelId="{35ED870A-7FAB-4B96-864D-6C9878ACC93E}" type="parTrans" cxnId="{7FDD99BF-BC91-4928-8E87-6676B70A7AAC}">
      <dgm:prSet/>
      <dgm:spPr/>
      <dgm:t>
        <a:bodyPr/>
        <a:lstStyle/>
        <a:p>
          <a:endParaRPr lang="en-US"/>
        </a:p>
      </dgm:t>
    </dgm:pt>
    <dgm:pt modelId="{98D298FC-0D6C-4E6B-85B9-13C4EFC17EE0}" type="sibTrans" cxnId="{7FDD99BF-BC91-4928-8E87-6676B70A7AAC}">
      <dgm:prSet/>
      <dgm:spPr/>
      <dgm:t>
        <a:bodyPr/>
        <a:lstStyle/>
        <a:p>
          <a:endParaRPr lang="en-US"/>
        </a:p>
      </dgm:t>
    </dgm:pt>
    <dgm:pt modelId="{12A52D40-E20B-4C46-B735-23815B471D14}">
      <dgm:prSet/>
      <dgm:spPr/>
      <dgm:t>
        <a:bodyPr/>
        <a:lstStyle/>
        <a:p>
          <a:r>
            <a:rPr lang="en-US" dirty="0"/>
            <a:t>1. Coming Out</a:t>
          </a:r>
        </a:p>
      </dgm:t>
    </dgm:pt>
    <dgm:pt modelId="{255382EC-2DE1-4A12-9AB0-04B1DBBE024B}" type="parTrans" cxnId="{A4FF56F6-7E09-42CD-9FE6-8957B41CEDAF}">
      <dgm:prSet/>
      <dgm:spPr/>
      <dgm:t>
        <a:bodyPr/>
        <a:lstStyle/>
        <a:p>
          <a:endParaRPr lang="en-US"/>
        </a:p>
      </dgm:t>
    </dgm:pt>
    <dgm:pt modelId="{CA2467DF-FCDC-496A-8EC7-6D8F53629F57}" type="sibTrans" cxnId="{A4FF56F6-7E09-42CD-9FE6-8957B41CEDAF}">
      <dgm:prSet/>
      <dgm:spPr/>
      <dgm:t>
        <a:bodyPr/>
        <a:lstStyle/>
        <a:p>
          <a:endParaRPr lang="en-US"/>
        </a:p>
      </dgm:t>
    </dgm:pt>
    <dgm:pt modelId="{036D0555-E417-4E94-9D4F-FE3A89E6FFA1}">
      <dgm:prSet/>
      <dgm:spPr/>
      <dgm:t>
        <a:bodyPr/>
        <a:lstStyle/>
        <a:p>
          <a:r>
            <a:rPr lang="en-US" dirty="0"/>
            <a:t>2. Isolation</a:t>
          </a:r>
        </a:p>
      </dgm:t>
    </dgm:pt>
    <dgm:pt modelId="{2E7D80C9-C51E-4545-AA69-8AA5232CBC7A}" type="parTrans" cxnId="{66362A3A-3427-4E6D-9593-DC7EA20FCB7D}">
      <dgm:prSet/>
      <dgm:spPr/>
      <dgm:t>
        <a:bodyPr/>
        <a:lstStyle/>
        <a:p>
          <a:endParaRPr lang="en-US"/>
        </a:p>
      </dgm:t>
    </dgm:pt>
    <dgm:pt modelId="{A5B24DEB-E8DD-4A44-93E4-10C3CA441882}" type="sibTrans" cxnId="{66362A3A-3427-4E6D-9593-DC7EA20FCB7D}">
      <dgm:prSet/>
      <dgm:spPr/>
      <dgm:t>
        <a:bodyPr/>
        <a:lstStyle/>
        <a:p>
          <a:endParaRPr lang="en-US"/>
        </a:p>
      </dgm:t>
    </dgm:pt>
    <dgm:pt modelId="{1936486C-B7FD-43B4-9F12-03E1A599DB92}">
      <dgm:prSet/>
      <dgm:spPr/>
      <dgm:t>
        <a:bodyPr/>
        <a:lstStyle/>
        <a:p>
          <a:r>
            <a:rPr lang="en-US"/>
            <a:t>3. Coping Mechanisms </a:t>
          </a:r>
        </a:p>
      </dgm:t>
    </dgm:pt>
    <dgm:pt modelId="{1E235139-C8B9-4355-9AAA-843C21D5095E}" type="parTrans" cxnId="{4C8AE63D-A19F-4B72-8842-B7042032AF31}">
      <dgm:prSet/>
      <dgm:spPr/>
      <dgm:t>
        <a:bodyPr/>
        <a:lstStyle/>
        <a:p>
          <a:endParaRPr lang="en-US"/>
        </a:p>
      </dgm:t>
    </dgm:pt>
    <dgm:pt modelId="{76E0512D-D791-4AF3-8326-BB54FF16BA24}" type="sibTrans" cxnId="{4C8AE63D-A19F-4B72-8842-B7042032AF31}">
      <dgm:prSet/>
      <dgm:spPr/>
      <dgm:t>
        <a:bodyPr/>
        <a:lstStyle/>
        <a:p>
          <a:endParaRPr lang="en-US"/>
        </a:p>
      </dgm:t>
    </dgm:pt>
    <dgm:pt modelId="{44C76128-F43F-4237-8874-083FC053D91E}">
      <dgm:prSet/>
      <dgm:spPr/>
      <dgm:t>
        <a:bodyPr/>
        <a:lstStyle/>
        <a:p>
          <a:r>
            <a:rPr lang="en-US"/>
            <a:t>a) Secrecy </a:t>
          </a:r>
        </a:p>
      </dgm:t>
    </dgm:pt>
    <dgm:pt modelId="{53EB497A-1034-4606-9E38-C8AD43CA335B}" type="parTrans" cxnId="{C8574E82-61C9-4704-82D8-2A9F080DAF1F}">
      <dgm:prSet/>
      <dgm:spPr/>
      <dgm:t>
        <a:bodyPr/>
        <a:lstStyle/>
        <a:p>
          <a:endParaRPr lang="en-US"/>
        </a:p>
      </dgm:t>
    </dgm:pt>
    <dgm:pt modelId="{578135B0-B07C-473B-A912-FA7EA49AA30B}" type="sibTrans" cxnId="{C8574E82-61C9-4704-82D8-2A9F080DAF1F}">
      <dgm:prSet/>
      <dgm:spPr/>
      <dgm:t>
        <a:bodyPr/>
        <a:lstStyle/>
        <a:p>
          <a:endParaRPr lang="en-US"/>
        </a:p>
      </dgm:t>
    </dgm:pt>
    <dgm:pt modelId="{C176FBE4-3A83-4B3F-8A98-A66278C85A3F}">
      <dgm:prSet/>
      <dgm:spPr/>
      <dgm:t>
        <a:bodyPr/>
        <a:lstStyle/>
        <a:p>
          <a:r>
            <a:rPr lang="en-US" dirty="0"/>
            <a:t>b) Repression</a:t>
          </a:r>
        </a:p>
      </dgm:t>
    </dgm:pt>
    <dgm:pt modelId="{08B81F56-9D23-4751-93BC-B2E6318B9462}" type="parTrans" cxnId="{0EA65F32-8E0A-45B1-8D4E-FF1C08DD2EB0}">
      <dgm:prSet/>
      <dgm:spPr/>
      <dgm:t>
        <a:bodyPr/>
        <a:lstStyle/>
        <a:p>
          <a:endParaRPr lang="en-US"/>
        </a:p>
      </dgm:t>
    </dgm:pt>
    <dgm:pt modelId="{10414CD3-5B17-4188-9DA2-F7AD93BF1B0B}" type="sibTrans" cxnId="{0EA65F32-8E0A-45B1-8D4E-FF1C08DD2EB0}">
      <dgm:prSet/>
      <dgm:spPr/>
      <dgm:t>
        <a:bodyPr/>
        <a:lstStyle/>
        <a:p>
          <a:endParaRPr lang="en-US"/>
        </a:p>
      </dgm:t>
    </dgm:pt>
    <dgm:pt modelId="{94BB7EBF-041B-4E49-9DAB-915D8A68CF64}">
      <dgm:prSet/>
      <dgm:spPr/>
      <dgm:t>
        <a:bodyPr/>
        <a:lstStyle/>
        <a:p>
          <a:r>
            <a:rPr lang="en-US"/>
            <a:t>4. Community</a:t>
          </a:r>
        </a:p>
      </dgm:t>
    </dgm:pt>
    <dgm:pt modelId="{B2FA3CE0-E1C6-4E5C-AFCF-287A52A9E407}" type="parTrans" cxnId="{0C7F7DFC-C0F5-47B5-B72F-9D448E85B517}">
      <dgm:prSet/>
      <dgm:spPr/>
      <dgm:t>
        <a:bodyPr/>
        <a:lstStyle/>
        <a:p>
          <a:endParaRPr lang="en-US"/>
        </a:p>
      </dgm:t>
    </dgm:pt>
    <dgm:pt modelId="{D9B23630-6FFB-482F-9397-9A670C4CA1D2}" type="sibTrans" cxnId="{0C7F7DFC-C0F5-47B5-B72F-9D448E85B517}">
      <dgm:prSet/>
      <dgm:spPr/>
      <dgm:t>
        <a:bodyPr/>
        <a:lstStyle/>
        <a:p>
          <a:endParaRPr lang="en-US"/>
        </a:p>
      </dgm:t>
    </dgm:pt>
    <dgm:pt modelId="{36E50B00-FD66-4E7C-A29C-9781BA1C80A4}">
      <dgm:prSet/>
      <dgm:spPr/>
      <dgm:t>
        <a:bodyPr/>
        <a:lstStyle/>
        <a:p>
          <a:r>
            <a:rPr lang="en-US"/>
            <a:t>a) Acceptance</a:t>
          </a:r>
        </a:p>
      </dgm:t>
    </dgm:pt>
    <dgm:pt modelId="{9FE5746D-84A9-46DA-97D7-C804396917EE}" type="parTrans" cxnId="{14625125-2E00-4381-AB23-F58E903D4EAF}">
      <dgm:prSet/>
      <dgm:spPr/>
      <dgm:t>
        <a:bodyPr/>
        <a:lstStyle/>
        <a:p>
          <a:endParaRPr lang="en-US"/>
        </a:p>
      </dgm:t>
    </dgm:pt>
    <dgm:pt modelId="{32677C33-284B-4DA8-A7CA-DB3490B5D90B}" type="sibTrans" cxnId="{14625125-2E00-4381-AB23-F58E903D4EAF}">
      <dgm:prSet/>
      <dgm:spPr/>
      <dgm:t>
        <a:bodyPr/>
        <a:lstStyle/>
        <a:p>
          <a:endParaRPr lang="en-US"/>
        </a:p>
      </dgm:t>
    </dgm:pt>
    <dgm:pt modelId="{F3E509B7-6E33-4480-9CCB-C62211D98A95}">
      <dgm:prSet/>
      <dgm:spPr/>
      <dgm:t>
        <a:bodyPr/>
        <a:lstStyle/>
        <a:p>
          <a:r>
            <a:rPr lang="en-US"/>
            <a:t>b) Rejection</a:t>
          </a:r>
        </a:p>
      </dgm:t>
    </dgm:pt>
    <dgm:pt modelId="{17CA5D5F-EC9F-45B4-BB2F-718BE34B0CD7}" type="parTrans" cxnId="{9BFE058C-095B-464C-BE5B-E7A99E1B75A4}">
      <dgm:prSet/>
      <dgm:spPr/>
      <dgm:t>
        <a:bodyPr/>
        <a:lstStyle/>
        <a:p>
          <a:endParaRPr lang="en-US"/>
        </a:p>
      </dgm:t>
    </dgm:pt>
    <dgm:pt modelId="{91371899-3BE4-416E-806D-80C5D9125437}" type="sibTrans" cxnId="{9BFE058C-095B-464C-BE5B-E7A99E1B75A4}">
      <dgm:prSet/>
      <dgm:spPr/>
      <dgm:t>
        <a:bodyPr/>
        <a:lstStyle/>
        <a:p>
          <a:endParaRPr lang="en-US"/>
        </a:p>
      </dgm:t>
    </dgm:pt>
    <dgm:pt modelId="{BDC1BE43-0C63-C64F-94BA-43DA80DD5AD9}">
      <dgm:prSet/>
      <dgm:spPr/>
      <dgm:t>
        <a:bodyPr/>
        <a:lstStyle/>
        <a:p>
          <a:r>
            <a:rPr lang="en-US" dirty="0"/>
            <a:t>The impact of coming out for more than one identity was heavily discussed.</a:t>
          </a:r>
        </a:p>
      </dgm:t>
    </dgm:pt>
    <dgm:pt modelId="{3D1014D0-0E85-2F4D-B25C-8CB7B9491069}" type="parTrans" cxnId="{9DF5B2C6-1D10-3946-9450-F51741F11C8A}">
      <dgm:prSet/>
      <dgm:spPr/>
      <dgm:t>
        <a:bodyPr/>
        <a:lstStyle/>
        <a:p>
          <a:endParaRPr lang="en-GB"/>
        </a:p>
      </dgm:t>
    </dgm:pt>
    <dgm:pt modelId="{8609F138-A65A-7548-BCFE-C8BBA8415D7E}" type="sibTrans" cxnId="{9DF5B2C6-1D10-3946-9450-F51741F11C8A}">
      <dgm:prSet/>
      <dgm:spPr/>
      <dgm:t>
        <a:bodyPr/>
        <a:lstStyle/>
        <a:p>
          <a:endParaRPr lang="en-GB"/>
        </a:p>
      </dgm:t>
    </dgm:pt>
    <dgm:pt modelId="{7B512F3E-0B68-7642-9EA5-48FDC4ACA649}">
      <dgm:prSet/>
      <dgm:spPr/>
      <dgm:t>
        <a:bodyPr/>
        <a:lstStyle/>
        <a:p>
          <a:r>
            <a:rPr lang="en-US" dirty="0"/>
            <a:t>Many participants described feeling isolated.</a:t>
          </a:r>
        </a:p>
      </dgm:t>
    </dgm:pt>
    <dgm:pt modelId="{29DB3EF7-EB60-2B42-A880-42E64F43829F}" type="parTrans" cxnId="{6E2C83C9-7894-3F43-81FA-EFBCA48755F2}">
      <dgm:prSet/>
      <dgm:spPr/>
      <dgm:t>
        <a:bodyPr/>
        <a:lstStyle/>
        <a:p>
          <a:endParaRPr lang="en-GB"/>
        </a:p>
      </dgm:t>
    </dgm:pt>
    <dgm:pt modelId="{1697F79E-643A-1F4E-AB24-46E3613E3315}" type="sibTrans" cxnId="{6E2C83C9-7894-3F43-81FA-EFBCA48755F2}">
      <dgm:prSet/>
      <dgm:spPr/>
      <dgm:t>
        <a:bodyPr/>
        <a:lstStyle/>
        <a:p>
          <a:endParaRPr lang="en-GB"/>
        </a:p>
      </dgm:t>
    </dgm:pt>
    <dgm:pt modelId="{BEE4580C-B436-594B-AD51-049D14C8DFB6}" type="pres">
      <dgm:prSet presAssocID="{B3C7409B-E8D7-43C6-8787-52A64181D5B2}" presName="linear" presStyleCnt="0">
        <dgm:presLayoutVars>
          <dgm:animLvl val="lvl"/>
          <dgm:resizeHandles val="exact"/>
        </dgm:presLayoutVars>
      </dgm:prSet>
      <dgm:spPr/>
    </dgm:pt>
    <dgm:pt modelId="{8094D418-72AB-EC4D-96CB-5E9717AF8829}" type="pres">
      <dgm:prSet presAssocID="{B2C9C123-244B-422D-BE05-FFFC1974DF1E}" presName="parentText" presStyleLbl="node1" presStyleIdx="0" presStyleCnt="5">
        <dgm:presLayoutVars>
          <dgm:chMax val="0"/>
          <dgm:bulletEnabled val="1"/>
        </dgm:presLayoutVars>
      </dgm:prSet>
      <dgm:spPr/>
    </dgm:pt>
    <dgm:pt modelId="{2CA3E9D0-5CCB-904D-9854-8975BAA893D7}" type="pres">
      <dgm:prSet presAssocID="{98D298FC-0D6C-4E6B-85B9-13C4EFC17EE0}" presName="spacer" presStyleCnt="0"/>
      <dgm:spPr/>
    </dgm:pt>
    <dgm:pt modelId="{2D68D65F-E9B5-8C47-A647-94EF34E70805}" type="pres">
      <dgm:prSet presAssocID="{12A52D40-E20B-4C46-B735-23815B471D14}" presName="parentText" presStyleLbl="node1" presStyleIdx="1" presStyleCnt="5">
        <dgm:presLayoutVars>
          <dgm:chMax val="0"/>
          <dgm:bulletEnabled val="1"/>
        </dgm:presLayoutVars>
      </dgm:prSet>
      <dgm:spPr/>
    </dgm:pt>
    <dgm:pt modelId="{CC4472A3-DAC5-2943-AE25-9DC9ED2AEB80}" type="pres">
      <dgm:prSet presAssocID="{12A52D40-E20B-4C46-B735-23815B471D14}" presName="childText" presStyleLbl="revTx" presStyleIdx="0" presStyleCnt="4">
        <dgm:presLayoutVars>
          <dgm:bulletEnabled val="1"/>
        </dgm:presLayoutVars>
      </dgm:prSet>
      <dgm:spPr/>
    </dgm:pt>
    <dgm:pt modelId="{3C6B635E-BE2B-2E41-B444-190E424C275C}" type="pres">
      <dgm:prSet presAssocID="{036D0555-E417-4E94-9D4F-FE3A89E6FFA1}" presName="parentText" presStyleLbl="node1" presStyleIdx="2" presStyleCnt="5">
        <dgm:presLayoutVars>
          <dgm:chMax val="0"/>
          <dgm:bulletEnabled val="1"/>
        </dgm:presLayoutVars>
      </dgm:prSet>
      <dgm:spPr/>
    </dgm:pt>
    <dgm:pt modelId="{2DD91AA7-B3D4-374C-86FC-D11FBBE480C0}" type="pres">
      <dgm:prSet presAssocID="{036D0555-E417-4E94-9D4F-FE3A89E6FFA1}" presName="childText" presStyleLbl="revTx" presStyleIdx="1" presStyleCnt="4">
        <dgm:presLayoutVars>
          <dgm:bulletEnabled val="1"/>
        </dgm:presLayoutVars>
      </dgm:prSet>
      <dgm:spPr/>
    </dgm:pt>
    <dgm:pt modelId="{ABC0BE98-0ECB-4B42-A59B-5BB282CDD5EE}" type="pres">
      <dgm:prSet presAssocID="{1936486C-B7FD-43B4-9F12-03E1A599DB92}" presName="parentText" presStyleLbl="node1" presStyleIdx="3" presStyleCnt="5">
        <dgm:presLayoutVars>
          <dgm:chMax val="0"/>
          <dgm:bulletEnabled val="1"/>
        </dgm:presLayoutVars>
      </dgm:prSet>
      <dgm:spPr/>
    </dgm:pt>
    <dgm:pt modelId="{68C9CEAF-D7AF-4148-ACC6-3CBEC01C1524}" type="pres">
      <dgm:prSet presAssocID="{1936486C-B7FD-43B4-9F12-03E1A599DB92}" presName="childText" presStyleLbl="revTx" presStyleIdx="2" presStyleCnt="4">
        <dgm:presLayoutVars>
          <dgm:bulletEnabled val="1"/>
        </dgm:presLayoutVars>
      </dgm:prSet>
      <dgm:spPr/>
    </dgm:pt>
    <dgm:pt modelId="{9AB4DA3F-3341-A245-8BE8-ABE83A98852C}" type="pres">
      <dgm:prSet presAssocID="{94BB7EBF-041B-4E49-9DAB-915D8A68CF64}" presName="parentText" presStyleLbl="node1" presStyleIdx="4" presStyleCnt="5">
        <dgm:presLayoutVars>
          <dgm:chMax val="0"/>
          <dgm:bulletEnabled val="1"/>
        </dgm:presLayoutVars>
      </dgm:prSet>
      <dgm:spPr/>
    </dgm:pt>
    <dgm:pt modelId="{5930AD83-4456-9F48-92E0-265757A4E8E4}" type="pres">
      <dgm:prSet presAssocID="{94BB7EBF-041B-4E49-9DAB-915D8A68CF64}" presName="childText" presStyleLbl="revTx" presStyleIdx="3" presStyleCnt="4">
        <dgm:presLayoutVars>
          <dgm:bulletEnabled val="1"/>
        </dgm:presLayoutVars>
      </dgm:prSet>
      <dgm:spPr/>
    </dgm:pt>
  </dgm:ptLst>
  <dgm:cxnLst>
    <dgm:cxn modelId="{EEE5460B-E95F-EB4B-B5C5-D993E61A570E}" type="presOf" srcId="{C176FBE4-3A83-4B3F-8A98-A66278C85A3F}" destId="{68C9CEAF-D7AF-4148-ACC6-3CBEC01C1524}" srcOrd="0" destOrd="1" presId="urn:microsoft.com/office/officeart/2005/8/layout/vList2"/>
    <dgm:cxn modelId="{19E24B13-8A39-404F-A30C-077A72B20011}" type="presOf" srcId="{B2C9C123-244B-422D-BE05-FFFC1974DF1E}" destId="{8094D418-72AB-EC4D-96CB-5E9717AF8829}" srcOrd="0" destOrd="0" presId="urn:microsoft.com/office/officeart/2005/8/layout/vList2"/>
    <dgm:cxn modelId="{0E319216-03A6-FD42-8695-2DBF7B4AD9BF}" type="presOf" srcId="{036D0555-E417-4E94-9D4F-FE3A89E6FFA1}" destId="{3C6B635E-BE2B-2E41-B444-190E424C275C}" srcOrd="0" destOrd="0" presId="urn:microsoft.com/office/officeart/2005/8/layout/vList2"/>
    <dgm:cxn modelId="{4972D21D-97DF-DC49-AA9E-26CFB4C98843}" type="presOf" srcId="{1936486C-B7FD-43B4-9F12-03E1A599DB92}" destId="{ABC0BE98-0ECB-4B42-A59B-5BB282CDD5EE}" srcOrd="0" destOrd="0" presId="urn:microsoft.com/office/officeart/2005/8/layout/vList2"/>
    <dgm:cxn modelId="{14625125-2E00-4381-AB23-F58E903D4EAF}" srcId="{94BB7EBF-041B-4E49-9DAB-915D8A68CF64}" destId="{36E50B00-FD66-4E7C-A29C-9781BA1C80A4}" srcOrd="0" destOrd="0" parTransId="{9FE5746D-84A9-46DA-97D7-C804396917EE}" sibTransId="{32677C33-284B-4DA8-A7CA-DB3490B5D90B}"/>
    <dgm:cxn modelId="{0EA65F32-8E0A-45B1-8D4E-FF1C08DD2EB0}" srcId="{1936486C-B7FD-43B4-9F12-03E1A599DB92}" destId="{C176FBE4-3A83-4B3F-8A98-A66278C85A3F}" srcOrd="1" destOrd="0" parTransId="{08B81F56-9D23-4751-93BC-B2E6318B9462}" sibTransId="{10414CD3-5B17-4188-9DA2-F7AD93BF1B0B}"/>
    <dgm:cxn modelId="{628B6338-119C-914E-99E2-8AB0FB3DF682}" type="presOf" srcId="{12A52D40-E20B-4C46-B735-23815B471D14}" destId="{2D68D65F-E9B5-8C47-A647-94EF34E70805}" srcOrd="0" destOrd="0" presId="urn:microsoft.com/office/officeart/2005/8/layout/vList2"/>
    <dgm:cxn modelId="{66362A3A-3427-4E6D-9593-DC7EA20FCB7D}" srcId="{B3C7409B-E8D7-43C6-8787-52A64181D5B2}" destId="{036D0555-E417-4E94-9D4F-FE3A89E6FFA1}" srcOrd="2" destOrd="0" parTransId="{2E7D80C9-C51E-4545-AA69-8AA5232CBC7A}" sibTransId="{A5B24DEB-E8DD-4A44-93E4-10C3CA441882}"/>
    <dgm:cxn modelId="{4C8AE63D-A19F-4B72-8842-B7042032AF31}" srcId="{B3C7409B-E8D7-43C6-8787-52A64181D5B2}" destId="{1936486C-B7FD-43B4-9F12-03E1A599DB92}" srcOrd="3" destOrd="0" parTransId="{1E235139-C8B9-4355-9AAA-843C21D5095E}" sibTransId="{76E0512D-D791-4AF3-8326-BB54FF16BA24}"/>
    <dgm:cxn modelId="{308C685B-8FC4-0D49-97F3-3A5BB7C235A9}" type="presOf" srcId="{44C76128-F43F-4237-8874-083FC053D91E}" destId="{68C9CEAF-D7AF-4148-ACC6-3CBEC01C1524}" srcOrd="0" destOrd="0" presId="urn:microsoft.com/office/officeart/2005/8/layout/vList2"/>
    <dgm:cxn modelId="{7730FE67-4283-A04F-985E-736445BCBD0D}" type="presOf" srcId="{B3C7409B-E8D7-43C6-8787-52A64181D5B2}" destId="{BEE4580C-B436-594B-AD51-049D14C8DFB6}" srcOrd="0" destOrd="0" presId="urn:microsoft.com/office/officeart/2005/8/layout/vList2"/>
    <dgm:cxn modelId="{653E0574-9FCD-4142-987A-97F200F025DF}" type="presOf" srcId="{F3E509B7-6E33-4480-9CCB-C62211D98A95}" destId="{5930AD83-4456-9F48-92E0-265757A4E8E4}" srcOrd="0" destOrd="1" presId="urn:microsoft.com/office/officeart/2005/8/layout/vList2"/>
    <dgm:cxn modelId="{C8574E82-61C9-4704-82D8-2A9F080DAF1F}" srcId="{1936486C-B7FD-43B4-9F12-03E1A599DB92}" destId="{44C76128-F43F-4237-8874-083FC053D91E}" srcOrd="0" destOrd="0" parTransId="{53EB497A-1034-4606-9E38-C8AD43CA335B}" sibTransId="{578135B0-B07C-473B-A912-FA7EA49AA30B}"/>
    <dgm:cxn modelId="{9BFE058C-095B-464C-BE5B-E7A99E1B75A4}" srcId="{94BB7EBF-041B-4E49-9DAB-915D8A68CF64}" destId="{F3E509B7-6E33-4480-9CCB-C62211D98A95}" srcOrd="1" destOrd="0" parTransId="{17CA5D5F-EC9F-45B4-BB2F-718BE34B0CD7}" sibTransId="{91371899-3BE4-416E-806D-80C5D9125437}"/>
    <dgm:cxn modelId="{543FC396-AD6E-7848-BAF0-4EA0D21F4559}" type="presOf" srcId="{BDC1BE43-0C63-C64F-94BA-43DA80DD5AD9}" destId="{CC4472A3-DAC5-2943-AE25-9DC9ED2AEB80}" srcOrd="0" destOrd="0" presId="urn:microsoft.com/office/officeart/2005/8/layout/vList2"/>
    <dgm:cxn modelId="{184B8BAC-EA5D-F347-B2C8-56888DA69C52}" type="presOf" srcId="{7B512F3E-0B68-7642-9EA5-48FDC4ACA649}" destId="{2DD91AA7-B3D4-374C-86FC-D11FBBE480C0}" srcOrd="0" destOrd="0" presId="urn:microsoft.com/office/officeart/2005/8/layout/vList2"/>
    <dgm:cxn modelId="{7FDD99BF-BC91-4928-8E87-6676B70A7AAC}" srcId="{B3C7409B-E8D7-43C6-8787-52A64181D5B2}" destId="{B2C9C123-244B-422D-BE05-FFFC1974DF1E}" srcOrd="0" destOrd="0" parTransId="{35ED870A-7FAB-4B96-864D-6C9878ACC93E}" sibTransId="{98D298FC-0D6C-4E6B-85B9-13C4EFC17EE0}"/>
    <dgm:cxn modelId="{9DF5B2C6-1D10-3946-9450-F51741F11C8A}" srcId="{12A52D40-E20B-4C46-B735-23815B471D14}" destId="{BDC1BE43-0C63-C64F-94BA-43DA80DD5AD9}" srcOrd="0" destOrd="0" parTransId="{3D1014D0-0E85-2F4D-B25C-8CB7B9491069}" sibTransId="{8609F138-A65A-7548-BCFE-C8BBA8415D7E}"/>
    <dgm:cxn modelId="{6E2C83C9-7894-3F43-81FA-EFBCA48755F2}" srcId="{036D0555-E417-4E94-9D4F-FE3A89E6FFA1}" destId="{7B512F3E-0B68-7642-9EA5-48FDC4ACA649}" srcOrd="0" destOrd="0" parTransId="{29DB3EF7-EB60-2B42-A880-42E64F43829F}" sibTransId="{1697F79E-643A-1F4E-AB24-46E3613E3315}"/>
    <dgm:cxn modelId="{481097E4-8EB8-4E46-B442-0F9F1483D35F}" type="presOf" srcId="{36E50B00-FD66-4E7C-A29C-9781BA1C80A4}" destId="{5930AD83-4456-9F48-92E0-265757A4E8E4}" srcOrd="0" destOrd="0" presId="urn:microsoft.com/office/officeart/2005/8/layout/vList2"/>
    <dgm:cxn modelId="{A4FF56F6-7E09-42CD-9FE6-8957B41CEDAF}" srcId="{B3C7409B-E8D7-43C6-8787-52A64181D5B2}" destId="{12A52D40-E20B-4C46-B735-23815B471D14}" srcOrd="1" destOrd="0" parTransId="{255382EC-2DE1-4A12-9AB0-04B1DBBE024B}" sibTransId="{CA2467DF-FCDC-496A-8EC7-6D8F53629F57}"/>
    <dgm:cxn modelId="{EF29FFFA-7AA1-424D-ACAF-B55FF449CAC6}" type="presOf" srcId="{94BB7EBF-041B-4E49-9DAB-915D8A68CF64}" destId="{9AB4DA3F-3341-A245-8BE8-ABE83A98852C}" srcOrd="0" destOrd="0" presId="urn:microsoft.com/office/officeart/2005/8/layout/vList2"/>
    <dgm:cxn modelId="{0C7F7DFC-C0F5-47B5-B72F-9D448E85B517}" srcId="{B3C7409B-E8D7-43C6-8787-52A64181D5B2}" destId="{94BB7EBF-041B-4E49-9DAB-915D8A68CF64}" srcOrd="4" destOrd="0" parTransId="{B2FA3CE0-E1C6-4E5C-AFCF-287A52A9E407}" sibTransId="{D9B23630-6FFB-482F-9397-9A670C4CA1D2}"/>
    <dgm:cxn modelId="{4C205F8E-E339-D449-BCDD-51D5D699502B}" type="presParOf" srcId="{BEE4580C-B436-594B-AD51-049D14C8DFB6}" destId="{8094D418-72AB-EC4D-96CB-5E9717AF8829}" srcOrd="0" destOrd="0" presId="urn:microsoft.com/office/officeart/2005/8/layout/vList2"/>
    <dgm:cxn modelId="{05826174-EA70-6643-9741-7A3395150961}" type="presParOf" srcId="{BEE4580C-B436-594B-AD51-049D14C8DFB6}" destId="{2CA3E9D0-5CCB-904D-9854-8975BAA893D7}" srcOrd="1" destOrd="0" presId="urn:microsoft.com/office/officeart/2005/8/layout/vList2"/>
    <dgm:cxn modelId="{9A4A52FF-83B6-044C-B0A8-1B7A5684FE47}" type="presParOf" srcId="{BEE4580C-B436-594B-AD51-049D14C8DFB6}" destId="{2D68D65F-E9B5-8C47-A647-94EF34E70805}" srcOrd="2" destOrd="0" presId="urn:microsoft.com/office/officeart/2005/8/layout/vList2"/>
    <dgm:cxn modelId="{ABD647D0-7C0A-4F48-B329-250289BFD72A}" type="presParOf" srcId="{BEE4580C-B436-594B-AD51-049D14C8DFB6}" destId="{CC4472A3-DAC5-2943-AE25-9DC9ED2AEB80}" srcOrd="3" destOrd="0" presId="urn:microsoft.com/office/officeart/2005/8/layout/vList2"/>
    <dgm:cxn modelId="{C0FDD946-27CF-344D-8DD2-9C1391B4C4C8}" type="presParOf" srcId="{BEE4580C-B436-594B-AD51-049D14C8DFB6}" destId="{3C6B635E-BE2B-2E41-B444-190E424C275C}" srcOrd="4" destOrd="0" presId="urn:microsoft.com/office/officeart/2005/8/layout/vList2"/>
    <dgm:cxn modelId="{97792B76-F74F-324F-9B98-BB4B6D14A031}" type="presParOf" srcId="{BEE4580C-B436-594B-AD51-049D14C8DFB6}" destId="{2DD91AA7-B3D4-374C-86FC-D11FBBE480C0}" srcOrd="5" destOrd="0" presId="urn:microsoft.com/office/officeart/2005/8/layout/vList2"/>
    <dgm:cxn modelId="{FD6FD630-376B-0345-88CC-96ED839D9DC7}" type="presParOf" srcId="{BEE4580C-B436-594B-AD51-049D14C8DFB6}" destId="{ABC0BE98-0ECB-4B42-A59B-5BB282CDD5EE}" srcOrd="6" destOrd="0" presId="urn:microsoft.com/office/officeart/2005/8/layout/vList2"/>
    <dgm:cxn modelId="{392AB41E-DA55-2146-A92D-6935CC0BF8AC}" type="presParOf" srcId="{BEE4580C-B436-594B-AD51-049D14C8DFB6}" destId="{68C9CEAF-D7AF-4148-ACC6-3CBEC01C1524}" srcOrd="7" destOrd="0" presId="urn:microsoft.com/office/officeart/2005/8/layout/vList2"/>
    <dgm:cxn modelId="{143D6068-6B9C-1F44-B271-718A417DBD7A}" type="presParOf" srcId="{BEE4580C-B436-594B-AD51-049D14C8DFB6}" destId="{9AB4DA3F-3341-A245-8BE8-ABE83A98852C}" srcOrd="8" destOrd="0" presId="urn:microsoft.com/office/officeart/2005/8/layout/vList2"/>
    <dgm:cxn modelId="{B220CF16-C57A-184E-9BA2-5881DA529961}" type="presParOf" srcId="{BEE4580C-B436-594B-AD51-049D14C8DFB6}" destId="{5930AD83-4456-9F48-92E0-265757A4E8E4}"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71FC64-BF56-4D5A-879E-2E310EA0124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285479E-809A-4792-A4B8-B6AF5C48E7A7}">
      <dgm:prSet/>
      <dgm:spPr/>
      <dgm:t>
        <a:bodyPr/>
        <a:lstStyle/>
        <a:p>
          <a:r>
            <a:rPr lang="en-US"/>
            <a:t>Many participants discussed the experience of ‘coming out’ to be a process they went through more than once due to their intersecting identities.</a:t>
          </a:r>
        </a:p>
      </dgm:t>
    </dgm:pt>
    <dgm:pt modelId="{ACD448F1-3ECB-4F8C-9453-2B24FA09283B}" type="parTrans" cxnId="{E5897F5C-AB70-4B8A-B66D-342FE1DD85C3}">
      <dgm:prSet/>
      <dgm:spPr/>
      <dgm:t>
        <a:bodyPr/>
        <a:lstStyle/>
        <a:p>
          <a:endParaRPr lang="en-US"/>
        </a:p>
      </dgm:t>
    </dgm:pt>
    <dgm:pt modelId="{3A3E79CA-6EB1-4FCE-A5AC-90189A55FE99}" type="sibTrans" cxnId="{E5897F5C-AB70-4B8A-B66D-342FE1DD85C3}">
      <dgm:prSet/>
      <dgm:spPr/>
      <dgm:t>
        <a:bodyPr/>
        <a:lstStyle/>
        <a:p>
          <a:endParaRPr lang="en-US"/>
        </a:p>
      </dgm:t>
    </dgm:pt>
    <dgm:pt modelId="{2F8822FB-E7FD-468E-857A-82E6A98D5CCA}">
      <dgm:prSet/>
      <dgm:spPr/>
      <dgm:t>
        <a:bodyPr/>
        <a:lstStyle/>
        <a:p>
          <a:r>
            <a:rPr lang="en-US"/>
            <a:t>All participants talked about feeling isolated due to their identities: the effects of stigma have followed many through to adulthood, causing that isolation with peers.</a:t>
          </a:r>
        </a:p>
      </dgm:t>
    </dgm:pt>
    <dgm:pt modelId="{7C8EE1BE-B1EF-4F2A-9EAC-8834F14131DF}" type="parTrans" cxnId="{40C391F9-A8DA-4C76-A182-C7F43778D426}">
      <dgm:prSet/>
      <dgm:spPr/>
      <dgm:t>
        <a:bodyPr/>
        <a:lstStyle/>
        <a:p>
          <a:endParaRPr lang="en-US"/>
        </a:p>
      </dgm:t>
    </dgm:pt>
    <dgm:pt modelId="{7DE3C2C1-9449-4D74-A2F5-DC18A884F66A}" type="sibTrans" cxnId="{40C391F9-A8DA-4C76-A182-C7F43778D426}">
      <dgm:prSet/>
      <dgm:spPr/>
      <dgm:t>
        <a:bodyPr/>
        <a:lstStyle/>
        <a:p>
          <a:endParaRPr lang="en-US"/>
        </a:p>
      </dgm:t>
    </dgm:pt>
    <dgm:pt modelId="{9F99CB91-12E1-4CC6-9E8C-063CC42CD474}">
      <dgm:prSet/>
      <dgm:spPr/>
      <dgm:t>
        <a:bodyPr/>
        <a:lstStyle/>
        <a:p>
          <a:r>
            <a:rPr lang="en-US" dirty="0"/>
            <a:t>Coping mechanisms were discussed: Secrecy and Repression came up as a way to avoid rejection from loved ones and wider society.</a:t>
          </a:r>
        </a:p>
      </dgm:t>
    </dgm:pt>
    <dgm:pt modelId="{6B017750-53EE-4D9A-9897-582A123FA125}" type="parTrans" cxnId="{2C3A0308-D6C7-4509-8677-11F08C6BF50C}">
      <dgm:prSet/>
      <dgm:spPr/>
      <dgm:t>
        <a:bodyPr/>
        <a:lstStyle/>
        <a:p>
          <a:endParaRPr lang="en-US"/>
        </a:p>
      </dgm:t>
    </dgm:pt>
    <dgm:pt modelId="{5E1A9002-6257-4C93-B2E5-ABE0DA870E96}" type="sibTrans" cxnId="{2C3A0308-D6C7-4509-8677-11F08C6BF50C}">
      <dgm:prSet/>
      <dgm:spPr/>
      <dgm:t>
        <a:bodyPr/>
        <a:lstStyle/>
        <a:p>
          <a:endParaRPr lang="en-US"/>
        </a:p>
      </dgm:t>
    </dgm:pt>
    <dgm:pt modelId="{F3C134B0-7495-4CDC-B5EA-D438D6E45A43}">
      <dgm:prSet/>
      <dgm:spPr/>
      <dgm:t>
        <a:bodyPr/>
        <a:lstStyle/>
        <a:p>
          <a:r>
            <a:rPr lang="en-US" dirty="0"/>
            <a:t>The impact of community was heavily talked about: being accepted was something that led to happiness and feelings of belonging. However, intersecting identities led to fear of rejection by their community, and negative, harmful experiences.</a:t>
          </a:r>
        </a:p>
      </dgm:t>
    </dgm:pt>
    <dgm:pt modelId="{E1F0A332-5769-44BE-A122-12F0F996099D}" type="parTrans" cxnId="{48DD18D1-6ADC-4605-A827-039DAFE5753E}">
      <dgm:prSet/>
      <dgm:spPr/>
      <dgm:t>
        <a:bodyPr/>
        <a:lstStyle/>
        <a:p>
          <a:endParaRPr lang="en-US"/>
        </a:p>
      </dgm:t>
    </dgm:pt>
    <dgm:pt modelId="{ADDA2EFB-6FC0-4AEE-BAF5-F604F52A2F9B}" type="sibTrans" cxnId="{48DD18D1-6ADC-4605-A827-039DAFE5753E}">
      <dgm:prSet/>
      <dgm:spPr/>
      <dgm:t>
        <a:bodyPr/>
        <a:lstStyle/>
        <a:p>
          <a:endParaRPr lang="en-US"/>
        </a:p>
      </dgm:t>
    </dgm:pt>
    <dgm:pt modelId="{8B426460-5E24-944F-9876-9D9876589507}" type="pres">
      <dgm:prSet presAssocID="{1671FC64-BF56-4D5A-879E-2E310EA0124A}" presName="linear" presStyleCnt="0">
        <dgm:presLayoutVars>
          <dgm:animLvl val="lvl"/>
          <dgm:resizeHandles val="exact"/>
        </dgm:presLayoutVars>
      </dgm:prSet>
      <dgm:spPr/>
    </dgm:pt>
    <dgm:pt modelId="{94A8A4B0-D151-3642-ADFC-61DBEF4FCBB0}" type="pres">
      <dgm:prSet presAssocID="{5285479E-809A-4792-A4B8-B6AF5C48E7A7}" presName="parentText" presStyleLbl="node1" presStyleIdx="0" presStyleCnt="4">
        <dgm:presLayoutVars>
          <dgm:chMax val="0"/>
          <dgm:bulletEnabled val="1"/>
        </dgm:presLayoutVars>
      </dgm:prSet>
      <dgm:spPr/>
    </dgm:pt>
    <dgm:pt modelId="{161DAD4C-C31D-B848-82AA-6382BFE3DB05}" type="pres">
      <dgm:prSet presAssocID="{3A3E79CA-6EB1-4FCE-A5AC-90189A55FE99}" presName="spacer" presStyleCnt="0"/>
      <dgm:spPr/>
    </dgm:pt>
    <dgm:pt modelId="{41913175-5941-E444-B050-0D974B11C045}" type="pres">
      <dgm:prSet presAssocID="{2F8822FB-E7FD-468E-857A-82E6A98D5CCA}" presName="parentText" presStyleLbl="node1" presStyleIdx="1" presStyleCnt="4">
        <dgm:presLayoutVars>
          <dgm:chMax val="0"/>
          <dgm:bulletEnabled val="1"/>
        </dgm:presLayoutVars>
      </dgm:prSet>
      <dgm:spPr/>
    </dgm:pt>
    <dgm:pt modelId="{3D1EDE0E-AC30-4D4B-962C-6D7299F07D13}" type="pres">
      <dgm:prSet presAssocID="{7DE3C2C1-9449-4D74-A2F5-DC18A884F66A}" presName="spacer" presStyleCnt="0"/>
      <dgm:spPr/>
    </dgm:pt>
    <dgm:pt modelId="{0E156733-9671-2447-B0DB-069FE5CFDAFB}" type="pres">
      <dgm:prSet presAssocID="{9F99CB91-12E1-4CC6-9E8C-063CC42CD474}" presName="parentText" presStyleLbl="node1" presStyleIdx="2" presStyleCnt="4">
        <dgm:presLayoutVars>
          <dgm:chMax val="0"/>
          <dgm:bulletEnabled val="1"/>
        </dgm:presLayoutVars>
      </dgm:prSet>
      <dgm:spPr/>
    </dgm:pt>
    <dgm:pt modelId="{C27D1D44-4A86-F746-90AB-A54AC15B20F8}" type="pres">
      <dgm:prSet presAssocID="{5E1A9002-6257-4C93-B2E5-ABE0DA870E96}" presName="spacer" presStyleCnt="0"/>
      <dgm:spPr/>
    </dgm:pt>
    <dgm:pt modelId="{EBB9EC20-3C88-1243-AEA7-918EAD7529D8}" type="pres">
      <dgm:prSet presAssocID="{F3C134B0-7495-4CDC-B5EA-D438D6E45A43}" presName="parentText" presStyleLbl="node1" presStyleIdx="3" presStyleCnt="4">
        <dgm:presLayoutVars>
          <dgm:chMax val="0"/>
          <dgm:bulletEnabled val="1"/>
        </dgm:presLayoutVars>
      </dgm:prSet>
      <dgm:spPr/>
    </dgm:pt>
  </dgm:ptLst>
  <dgm:cxnLst>
    <dgm:cxn modelId="{2C3A0308-D6C7-4509-8677-11F08C6BF50C}" srcId="{1671FC64-BF56-4D5A-879E-2E310EA0124A}" destId="{9F99CB91-12E1-4CC6-9E8C-063CC42CD474}" srcOrd="2" destOrd="0" parTransId="{6B017750-53EE-4D9A-9897-582A123FA125}" sibTransId="{5E1A9002-6257-4C93-B2E5-ABE0DA870E96}"/>
    <dgm:cxn modelId="{2625BD1C-074E-5A4F-B456-206E90F8BA6C}" type="presOf" srcId="{2F8822FB-E7FD-468E-857A-82E6A98D5CCA}" destId="{41913175-5941-E444-B050-0D974B11C045}" srcOrd="0" destOrd="0" presId="urn:microsoft.com/office/officeart/2005/8/layout/vList2"/>
    <dgm:cxn modelId="{49B45957-85E9-CA43-9311-8A811E14FA5B}" type="presOf" srcId="{9F99CB91-12E1-4CC6-9E8C-063CC42CD474}" destId="{0E156733-9671-2447-B0DB-069FE5CFDAFB}" srcOrd="0" destOrd="0" presId="urn:microsoft.com/office/officeart/2005/8/layout/vList2"/>
    <dgm:cxn modelId="{E5897F5C-AB70-4B8A-B66D-342FE1DD85C3}" srcId="{1671FC64-BF56-4D5A-879E-2E310EA0124A}" destId="{5285479E-809A-4792-A4B8-B6AF5C48E7A7}" srcOrd="0" destOrd="0" parTransId="{ACD448F1-3ECB-4F8C-9453-2B24FA09283B}" sibTransId="{3A3E79CA-6EB1-4FCE-A5AC-90189A55FE99}"/>
    <dgm:cxn modelId="{298796AD-7DA0-9148-9BC0-B32AA299BC00}" type="presOf" srcId="{F3C134B0-7495-4CDC-B5EA-D438D6E45A43}" destId="{EBB9EC20-3C88-1243-AEA7-918EAD7529D8}" srcOrd="0" destOrd="0" presId="urn:microsoft.com/office/officeart/2005/8/layout/vList2"/>
    <dgm:cxn modelId="{48DD18D1-6ADC-4605-A827-039DAFE5753E}" srcId="{1671FC64-BF56-4D5A-879E-2E310EA0124A}" destId="{F3C134B0-7495-4CDC-B5EA-D438D6E45A43}" srcOrd="3" destOrd="0" parTransId="{E1F0A332-5769-44BE-A122-12F0F996099D}" sibTransId="{ADDA2EFB-6FC0-4AEE-BAF5-F604F52A2F9B}"/>
    <dgm:cxn modelId="{747B3BD1-6726-CD47-95A5-0AA08F9B1BEF}" type="presOf" srcId="{1671FC64-BF56-4D5A-879E-2E310EA0124A}" destId="{8B426460-5E24-944F-9876-9D9876589507}" srcOrd="0" destOrd="0" presId="urn:microsoft.com/office/officeart/2005/8/layout/vList2"/>
    <dgm:cxn modelId="{2A6038ED-5C72-2F42-AD77-A2BB372909B4}" type="presOf" srcId="{5285479E-809A-4792-A4B8-B6AF5C48E7A7}" destId="{94A8A4B0-D151-3642-ADFC-61DBEF4FCBB0}" srcOrd="0" destOrd="0" presId="urn:microsoft.com/office/officeart/2005/8/layout/vList2"/>
    <dgm:cxn modelId="{40C391F9-A8DA-4C76-A182-C7F43778D426}" srcId="{1671FC64-BF56-4D5A-879E-2E310EA0124A}" destId="{2F8822FB-E7FD-468E-857A-82E6A98D5CCA}" srcOrd="1" destOrd="0" parTransId="{7C8EE1BE-B1EF-4F2A-9EAC-8834F14131DF}" sibTransId="{7DE3C2C1-9449-4D74-A2F5-DC18A884F66A}"/>
    <dgm:cxn modelId="{BA2EAC39-D4E6-9A48-BA3A-22FA5EA95E8A}" type="presParOf" srcId="{8B426460-5E24-944F-9876-9D9876589507}" destId="{94A8A4B0-D151-3642-ADFC-61DBEF4FCBB0}" srcOrd="0" destOrd="0" presId="urn:microsoft.com/office/officeart/2005/8/layout/vList2"/>
    <dgm:cxn modelId="{BD88AA2B-4DEB-104B-8FE1-F93FAE421937}" type="presParOf" srcId="{8B426460-5E24-944F-9876-9D9876589507}" destId="{161DAD4C-C31D-B848-82AA-6382BFE3DB05}" srcOrd="1" destOrd="0" presId="urn:microsoft.com/office/officeart/2005/8/layout/vList2"/>
    <dgm:cxn modelId="{E881A8E7-4CD1-154B-8A00-020C669D87FF}" type="presParOf" srcId="{8B426460-5E24-944F-9876-9D9876589507}" destId="{41913175-5941-E444-B050-0D974B11C045}" srcOrd="2" destOrd="0" presId="urn:microsoft.com/office/officeart/2005/8/layout/vList2"/>
    <dgm:cxn modelId="{36B9DD67-52E6-EB40-81E9-8BEB60EE3BDB}" type="presParOf" srcId="{8B426460-5E24-944F-9876-9D9876589507}" destId="{3D1EDE0E-AC30-4D4B-962C-6D7299F07D13}" srcOrd="3" destOrd="0" presId="urn:microsoft.com/office/officeart/2005/8/layout/vList2"/>
    <dgm:cxn modelId="{F725F4E0-FA4D-5844-A96A-BAB81D086131}" type="presParOf" srcId="{8B426460-5E24-944F-9876-9D9876589507}" destId="{0E156733-9671-2447-B0DB-069FE5CFDAFB}" srcOrd="4" destOrd="0" presId="urn:microsoft.com/office/officeart/2005/8/layout/vList2"/>
    <dgm:cxn modelId="{D94CE3B7-E56E-3149-8FF3-FF83A9300CB3}" type="presParOf" srcId="{8B426460-5E24-944F-9876-9D9876589507}" destId="{C27D1D44-4A86-F746-90AB-A54AC15B20F8}" srcOrd="5" destOrd="0" presId="urn:microsoft.com/office/officeart/2005/8/layout/vList2"/>
    <dgm:cxn modelId="{29E12B31-83A3-E34B-9557-2BE7CAD15676}" type="presParOf" srcId="{8B426460-5E24-944F-9876-9D9876589507}" destId="{EBB9EC20-3C88-1243-AEA7-918EAD7529D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C1AF2-EF8C-E645-AA6B-3169CEBC4EBA}">
      <dsp:nvSpPr>
        <dsp:cNvPr id="0" name=""/>
        <dsp:cNvSpPr/>
      </dsp:nvSpPr>
      <dsp:spPr>
        <a:xfrm>
          <a:off x="0" y="6"/>
          <a:ext cx="4828172" cy="14022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Stigma is a set of beliefs or prejudices against something; commonly racism, homophobia, </a:t>
          </a:r>
          <a:r>
            <a:rPr lang="en-US" sz="2000" kern="1200" dirty="0" err="1"/>
            <a:t>etc</a:t>
          </a:r>
          <a:r>
            <a:rPr lang="en-US" sz="2000" kern="1200" dirty="0"/>
            <a:t> (</a:t>
          </a:r>
          <a:r>
            <a:rPr lang="en-GB" sz="2000" kern="1200" dirty="0" err="1"/>
            <a:t>Ahmendani</a:t>
          </a:r>
          <a:r>
            <a:rPr lang="en-GB" sz="2000" kern="1200" dirty="0"/>
            <a:t>, 2011)</a:t>
          </a:r>
          <a:r>
            <a:rPr lang="en-US" sz="2000" kern="1200" dirty="0"/>
            <a:t>. </a:t>
          </a:r>
        </a:p>
      </dsp:txBody>
      <dsp:txXfrm>
        <a:off x="68452" y="68458"/>
        <a:ext cx="4691268" cy="1265334"/>
      </dsp:txXfrm>
    </dsp:sp>
    <dsp:sp modelId="{7F72D75D-478E-7D49-8090-F71F0822B9D2}">
      <dsp:nvSpPr>
        <dsp:cNvPr id="0" name=""/>
        <dsp:cNvSpPr/>
      </dsp:nvSpPr>
      <dsp:spPr>
        <a:xfrm>
          <a:off x="0" y="1416574"/>
          <a:ext cx="4828172" cy="140223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Intersectional stigma refers to the experience people have when stigmatized against two or more of their identities (</a:t>
          </a:r>
          <a:r>
            <a:rPr lang="en-GB" sz="2000" kern="1200" dirty="0"/>
            <a:t>Quinn, Bowleg &amp; Dickson-Gomez, 2019 </a:t>
          </a:r>
          <a:r>
            <a:rPr lang="en-US" sz="2000" kern="1200" dirty="0"/>
            <a:t>). </a:t>
          </a:r>
        </a:p>
      </dsp:txBody>
      <dsp:txXfrm>
        <a:off x="68452" y="1485026"/>
        <a:ext cx="4691268" cy="1265334"/>
      </dsp:txXfrm>
    </dsp:sp>
    <dsp:sp modelId="{8231A25B-19A4-194E-A7D0-CA0830FF004E}">
      <dsp:nvSpPr>
        <dsp:cNvPr id="0" name=""/>
        <dsp:cNvSpPr/>
      </dsp:nvSpPr>
      <dsp:spPr>
        <a:xfrm>
          <a:off x="0" y="2833142"/>
          <a:ext cx="4828172" cy="140223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recent years, there has been a surge of reported mental health disorders growing in prevalence across the world. The recent COVID-19 pandemic has added to this.</a:t>
          </a:r>
          <a:r>
            <a:rPr lang="en-US" sz="500" kern="1200" dirty="0"/>
            <a:t>.</a:t>
          </a:r>
        </a:p>
      </dsp:txBody>
      <dsp:txXfrm>
        <a:off x="68452" y="2901594"/>
        <a:ext cx="4691268" cy="1265334"/>
      </dsp:txXfrm>
    </dsp:sp>
    <dsp:sp modelId="{10D1750E-D545-6340-8B98-B2F04C9C6B66}">
      <dsp:nvSpPr>
        <dsp:cNvPr id="0" name=""/>
        <dsp:cNvSpPr/>
      </dsp:nvSpPr>
      <dsp:spPr>
        <a:xfrm>
          <a:off x="0" y="4249710"/>
          <a:ext cx="4828172" cy="140223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LGBTQ+ people are more likely to face challenges such as substance abuse and mental health problems from the stigma they face from the wider, heterosexual, cisgender society they live in (</a:t>
          </a:r>
          <a:r>
            <a:rPr lang="en-GB" sz="1800" kern="1200" dirty="0"/>
            <a:t>Fergusson et al., 1999; </a:t>
          </a:r>
          <a:r>
            <a:rPr lang="en-GB" sz="1800" kern="1200" dirty="0" err="1"/>
            <a:t>Eskin</a:t>
          </a:r>
          <a:r>
            <a:rPr lang="en-GB" sz="1800" kern="1200" dirty="0"/>
            <a:t> et al., 2005 </a:t>
          </a:r>
          <a:r>
            <a:rPr lang="en-US" sz="1800" kern="1200" dirty="0"/>
            <a:t>).</a:t>
          </a:r>
        </a:p>
      </dsp:txBody>
      <dsp:txXfrm>
        <a:off x="68452" y="4318162"/>
        <a:ext cx="4691268" cy="1265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76E7-5EA2-40AC-9761-F5DFF6F4553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ACEDE-08FB-4CAA-91E9-AF897402927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46EDF9-30FA-4E46-B2DE-3F5F47047A8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I used a qualitative method — this allowed me to have one-on-one time with participants and learn fully about their experiences in life.</a:t>
          </a:r>
        </a:p>
      </dsp:txBody>
      <dsp:txXfrm>
        <a:off x="1435590" y="531"/>
        <a:ext cx="9080009" cy="1242935"/>
      </dsp:txXfrm>
    </dsp:sp>
    <dsp:sp modelId="{4D173000-A27B-4C0D-BFF5-21310F54CA0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EA59C-2974-45A9-A9A6-F390820BB03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54DF70-B539-45F4-B9F2-005142985F4F}">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A semi-structured interview was used. This allowed participants to cover the points asked in the study but also had the fluidity to discuss other areas that may come up in their experiences.</a:t>
          </a:r>
        </a:p>
      </dsp:txBody>
      <dsp:txXfrm>
        <a:off x="1435590" y="1554201"/>
        <a:ext cx="9080009" cy="1242935"/>
      </dsp:txXfrm>
    </dsp:sp>
    <dsp:sp modelId="{E08AA6A2-AFEA-4990-A92D-F07B5E1EEF1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62A016-3A81-4C07-BB2B-F84E8B0DD6C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ABD8E-71DA-4756-A40B-6B04A458B99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Thematic analysis (Braun &amp; Clarke, 2006) was then used to find overarching themes across participant experiences and compare the impacts it has had on them.</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4D418-72AB-EC4D-96CB-5E9717AF8829}">
      <dsp:nvSpPr>
        <dsp:cNvPr id="0" name=""/>
        <dsp:cNvSpPr/>
      </dsp:nvSpPr>
      <dsp:spPr>
        <a:xfrm>
          <a:off x="0" y="375487"/>
          <a:ext cx="6900512"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There were 4 themes found with subsequent sub-themes.</a:t>
          </a:r>
        </a:p>
      </dsp:txBody>
      <dsp:txXfrm>
        <a:off x="25759" y="401246"/>
        <a:ext cx="6848994" cy="476152"/>
      </dsp:txXfrm>
    </dsp:sp>
    <dsp:sp modelId="{2D68D65F-E9B5-8C47-A647-94EF34E70805}">
      <dsp:nvSpPr>
        <dsp:cNvPr id="0" name=""/>
        <dsp:cNvSpPr/>
      </dsp:nvSpPr>
      <dsp:spPr>
        <a:xfrm>
          <a:off x="0" y="966517"/>
          <a:ext cx="6900512" cy="52767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1. Coming Out</a:t>
          </a:r>
        </a:p>
      </dsp:txBody>
      <dsp:txXfrm>
        <a:off x="25759" y="992276"/>
        <a:ext cx="6848994" cy="476152"/>
      </dsp:txXfrm>
    </dsp:sp>
    <dsp:sp modelId="{CC4472A3-DAC5-2943-AE25-9DC9ED2AEB80}">
      <dsp:nvSpPr>
        <dsp:cNvPr id="0" name=""/>
        <dsp:cNvSpPr/>
      </dsp:nvSpPr>
      <dsp:spPr>
        <a:xfrm>
          <a:off x="0" y="1494188"/>
          <a:ext cx="6900512"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 impact of coming out for more than one identity was heavily discussed.</a:t>
          </a:r>
        </a:p>
      </dsp:txBody>
      <dsp:txXfrm>
        <a:off x="0" y="1494188"/>
        <a:ext cx="6900512" cy="535095"/>
      </dsp:txXfrm>
    </dsp:sp>
    <dsp:sp modelId="{3C6B635E-BE2B-2E41-B444-190E424C275C}">
      <dsp:nvSpPr>
        <dsp:cNvPr id="0" name=""/>
        <dsp:cNvSpPr/>
      </dsp:nvSpPr>
      <dsp:spPr>
        <a:xfrm>
          <a:off x="0" y="2029283"/>
          <a:ext cx="6900512" cy="5276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Isolation</a:t>
          </a:r>
        </a:p>
      </dsp:txBody>
      <dsp:txXfrm>
        <a:off x="25759" y="2055042"/>
        <a:ext cx="6848994" cy="476152"/>
      </dsp:txXfrm>
    </dsp:sp>
    <dsp:sp modelId="{2DD91AA7-B3D4-374C-86FC-D11FBBE480C0}">
      <dsp:nvSpPr>
        <dsp:cNvPr id="0" name=""/>
        <dsp:cNvSpPr/>
      </dsp:nvSpPr>
      <dsp:spPr>
        <a:xfrm>
          <a:off x="0" y="2556953"/>
          <a:ext cx="690051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Many participants described feeling isolated.</a:t>
          </a:r>
        </a:p>
      </dsp:txBody>
      <dsp:txXfrm>
        <a:off x="0" y="2556953"/>
        <a:ext cx="6900512" cy="364320"/>
      </dsp:txXfrm>
    </dsp:sp>
    <dsp:sp modelId="{ABC0BE98-0ECB-4B42-A59B-5BB282CDD5EE}">
      <dsp:nvSpPr>
        <dsp:cNvPr id="0" name=""/>
        <dsp:cNvSpPr/>
      </dsp:nvSpPr>
      <dsp:spPr>
        <a:xfrm>
          <a:off x="0" y="2921273"/>
          <a:ext cx="6900512" cy="52767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3. Coping Mechanisms </a:t>
          </a:r>
        </a:p>
      </dsp:txBody>
      <dsp:txXfrm>
        <a:off x="25759" y="2947032"/>
        <a:ext cx="6848994" cy="476152"/>
      </dsp:txXfrm>
    </dsp:sp>
    <dsp:sp modelId="{68C9CEAF-D7AF-4148-ACC6-3CBEC01C1524}">
      <dsp:nvSpPr>
        <dsp:cNvPr id="0" name=""/>
        <dsp:cNvSpPr/>
      </dsp:nvSpPr>
      <dsp:spPr>
        <a:xfrm>
          <a:off x="0" y="3448943"/>
          <a:ext cx="6900512"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a) Secrecy </a:t>
          </a:r>
        </a:p>
        <a:p>
          <a:pPr marL="171450" lvl="1" indent="-171450" algn="l" defTabSz="755650">
            <a:lnSpc>
              <a:spcPct val="90000"/>
            </a:lnSpc>
            <a:spcBef>
              <a:spcPct val="0"/>
            </a:spcBef>
            <a:spcAft>
              <a:spcPct val="20000"/>
            </a:spcAft>
            <a:buChar char="•"/>
          </a:pPr>
          <a:r>
            <a:rPr lang="en-US" sz="1700" kern="1200" dirty="0"/>
            <a:t>b) Repression</a:t>
          </a:r>
        </a:p>
      </dsp:txBody>
      <dsp:txXfrm>
        <a:off x="0" y="3448943"/>
        <a:ext cx="6900512" cy="592020"/>
      </dsp:txXfrm>
    </dsp:sp>
    <dsp:sp modelId="{9AB4DA3F-3341-A245-8BE8-ABE83A98852C}">
      <dsp:nvSpPr>
        <dsp:cNvPr id="0" name=""/>
        <dsp:cNvSpPr/>
      </dsp:nvSpPr>
      <dsp:spPr>
        <a:xfrm>
          <a:off x="0" y="4040963"/>
          <a:ext cx="6900512" cy="5276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4. Community</a:t>
          </a:r>
        </a:p>
      </dsp:txBody>
      <dsp:txXfrm>
        <a:off x="25759" y="4066722"/>
        <a:ext cx="6848994" cy="476152"/>
      </dsp:txXfrm>
    </dsp:sp>
    <dsp:sp modelId="{5930AD83-4456-9F48-92E0-265757A4E8E4}">
      <dsp:nvSpPr>
        <dsp:cNvPr id="0" name=""/>
        <dsp:cNvSpPr/>
      </dsp:nvSpPr>
      <dsp:spPr>
        <a:xfrm>
          <a:off x="0" y="4568633"/>
          <a:ext cx="6900512"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a) Acceptance</a:t>
          </a:r>
        </a:p>
        <a:p>
          <a:pPr marL="171450" lvl="1" indent="-171450" algn="l" defTabSz="755650">
            <a:lnSpc>
              <a:spcPct val="90000"/>
            </a:lnSpc>
            <a:spcBef>
              <a:spcPct val="0"/>
            </a:spcBef>
            <a:spcAft>
              <a:spcPct val="20000"/>
            </a:spcAft>
            <a:buChar char="•"/>
          </a:pPr>
          <a:r>
            <a:rPr lang="en-US" sz="1700" kern="1200"/>
            <a:t>b) Rejection</a:t>
          </a:r>
        </a:p>
      </dsp:txBody>
      <dsp:txXfrm>
        <a:off x="0" y="4568633"/>
        <a:ext cx="6900512" cy="5920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8A4B0-D151-3642-ADFC-61DBEF4FCBB0}">
      <dsp:nvSpPr>
        <dsp:cNvPr id="0" name=""/>
        <dsp:cNvSpPr/>
      </dsp:nvSpPr>
      <dsp:spPr>
        <a:xfrm>
          <a:off x="0" y="150198"/>
          <a:ext cx="5747085" cy="11272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Many participants discussed the experience of ‘coming out’ to be a process they went through more than once due to their intersecting identities.</a:t>
          </a:r>
        </a:p>
      </dsp:txBody>
      <dsp:txXfrm>
        <a:off x="55030" y="205228"/>
        <a:ext cx="5637025" cy="1017235"/>
      </dsp:txXfrm>
    </dsp:sp>
    <dsp:sp modelId="{41913175-5941-E444-B050-0D974B11C045}">
      <dsp:nvSpPr>
        <dsp:cNvPr id="0" name=""/>
        <dsp:cNvSpPr/>
      </dsp:nvSpPr>
      <dsp:spPr>
        <a:xfrm>
          <a:off x="0" y="1323574"/>
          <a:ext cx="5747085" cy="112729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All participants talked about feeling isolated due to their identities: the effects of stigma have followed many through to adulthood, causing that isolation with peers.</a:t>
          </a:r>
        </a:p>
      </dsp:txBody>
      <dsp:txXfrm>
        <a:off x="55030" y="1378604"/>
        <a:ext cx="5637025" cy="1017235"/>
      </dsp:txXfrm>
    </dsp:sp>
    <dsp:sp modelId="{0E156733-9671-2447-B0DB-069FE5CFDAFB}">
      <dsp:nvSpPr>
        <dsp:cNvPr id="0" name=""/>
        <dsp:cNvSpPr/>
      </dsp:nvSpPr>
      <dsp:spPr>
        <a:xfrm>
          <a:off x="0" y="2496949"/>
          <a:ext cx="5747085" cy="112729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Coping mechanisms were discussed: Secrecy and Repression came up as a way to avoid rejection from loved ones and wider society.</a:t>
          </a:r>
        </a:p>
      </dsp:txBody>
      <dsp:txXfrm>
        <a:off x="55030" y="2551979"/>
        <a:ext cx="5637025" cy="1017235"/>
      </dsp:txXfrm>
    </dsp:sp>
    <dsp:sp modelId="{EBB9EC20-3C88-1243-AEA7-918EAD7529D8}">
      <dsp:nvSpPr>
        <dsp:cNvPr id="0" name=""/>
        <dsp:cNvSpPr/>
      </dsp:nvSpPr>
      <dsp:spPr>
        <a:xfrm>
          <a:off x="0" y="3670324"/>
          <a:ext cx="5747085" cy="11272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impact of community was heavily talked about: being accepted was something that led to happiness and feelings of belonging. However, intersecting identities led to fear of rejection by their community, and negative, harmful experiences.</a:t>
          </a:r>
        </a:p>
      </dsp:txBody>
      <dsp:txXfrm>
        <a:off x="55030" y="3725354"/>
        <a:ext cx="5637025" cy="1017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1EB2-C9BF-66A0-022D-57924F1496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5BF93CA-4E1F-4573-6BCD-D6BF0A6B4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661932C-C333-60FD-E71E-6B3D8F70DC32}"/>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5" name="Footer Placeholder 4">
            <a:extLst>
              <a:ext uri="{FF2B5EF4-FFF2-40B4-BE49-F238E27FC236}">
                <a16:creationId xmlns:a16="http://schemas.microsoft.com/office/drawing/2014/main" id="{EFD015C5-460E-0473-668E-192333875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BA41B-BF51-04AA-1049-7C5B6C3E46BC}"/>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416160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8AB2-E36C-67D7-7FEA-DC1F84E1A61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03ACEE7-7327-7FD0-85B4-F3D37D04D2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D0CC59-BB28-AC91-A916-C37693AC335C}"/>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5" name="Footer Placeholder 4">
            <a:extLst>
              <a:ext uri="{FF2B5EF4-FFF2-40B4-BE49-F238E27FC236}">
                <a16:creationId xmlns:a16="http://schemas.microsoft.com/office/drawing/2014/main" id="{6135BD94-1F44-3C39-A376-97A610A44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6F407-4650-7DBA-580F-8D4B26137354}"/>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412682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58879-1AFE-E63D-14CF-4195D8B401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02C78C-ADD1-D4AE-85C6-5D735359FE2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288F84-0399-4D82-334B-4CAABD138747}"/>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5" name="Footer Placeholder 4">
            <a:extLst>
              <a:ext uri="{FF2B5EF4-FFF2-40B4-BE49-F238E27FC236}">
                <a16:creationId xmlns:a16="http://schemas.microsoft.com/office/drawing/2014/main" id="{96AF466D-2296-CD02-04E0-9973551AB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6837-119B-F546-1DEB-A5CBAA85AE08}"/>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203550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F0FC-FA40-50C9-DD7F-06E173F0B3B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134B947-CF06-6C80-A8F8-32EBE6546D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5A3427-9860-786D-B4F3-1811FC87D753}"/>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5" name="Footer Placeholder 4">
            <a:extLst>
              <a:ext uri="{FF2B5EF4-FFF2-40B4-BE49-F238E27FC236}">
                <a16:creationId xmlns:a16="http://schemas.microsoft.com/office/drawing/2014/main" id="{75DF0250-3A8C-C1F3-73BE-1013C0DA6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1645F-2D80-ECCD-88C4-9E87AB4B656C}"/>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125217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B862-ADCF-7ACD-0254-845FACDC63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BEDF3C-EB61-43A6-90D2-D1854AF8A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4F832C1-5F90-E24A-A182-DAAC192FC2C4}"/>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5" name="Footer Placeholder 4">
            <a:extLst>
              <a:ext uri="{FF2B5EF4-FFF2-40B4-BE49-F238E27FC236}">
                <a16:creationId xmlns:a16="http://schemas.microsoft.com/office/drawing/2014/main" id="{A6EA4D58-0BC6-6A63-93C8-4839E8D92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777D4-A7B7-D4E9-E02B-74E0DC91BC09}"/>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385745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3564-8370-DF65-47A9-E762A0D022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F882997-9015-62FA-F4A3-078D377EBD4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C3816C4-03B9-E295-E2AF-E284DC235F0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2808479-F1D6-4B4A-B111-DB7817BADC9B}"/>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6" name="Footer Placeholder 5">
            <a:extLst>
              <a:ext uri="{FF2B5EF4-FFF2-40B4-BE49-F238E27FC236}">
                <a16:creationId xmlns:a16="http://schemas.microsoft.com/office/drawing/2014/main" id="{B36AC135-6492-7642-61E7-10C959599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11416-E0D5-7739-E52D-45CF37D3D988}"/>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206108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E8B5-2282-3E80-3954-E95AA3CB33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2400D6-9583-8829-261B-60C594AAB1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39AB2E-6DD2-7182-0FDB-686DB594F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537F95-0693-7035-8027-960EA144D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C124F7-7AC5-D5F7-4552-91E4CEA4AE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4FCD39E-95EE-DEC2-5AC3-70AA7634F65C}"/>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8" name="Footer Placeholder 7">
            <a:extLst>
              <a:ext uri="{FF2B5EF4-FFF2-40B4-BE49-F238E27FC236}">
                <a16:creationId xmlns:a16="http://schemas.microsoft.com/office/drawing/2014/main" id="{694A8162-4ED8-777F-BEE4-F2C421FDF3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F9854-DEF9-1414-4C23-9E1919B1876F}"/>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420326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D69F-15CE-A556-95E4-CC90CF706D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DF701E-2FD1-6664-114C-D57016A708AB}"/>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4" name="Footer Placeholder 3">
            <a:extLst>
              <a:ext uri="{FF2B5EF4-FFF2-40B4-BE49-F238E27FC236}">
                <a16:creationId xmlns:a16="http://schemas.microsoft.com/office/drawing/2014/main" id="{472EE0AF-8462-485D-52E8-EB5F80020A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A4474-9906-2241-A146-635912597B81}"/>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316666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BDF5E-671A-4E99-ED8A-DE573BEBE030}"/>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3" name="Footer Placeholder 2">
            <a:extLst>
              <a:ext uri="{FF2B5EF4-FFF2-40B4-BE49-F238E27FC236}">
                <a16:creationId xmlns:a16="http://schemas.microsoft.com/office/drawing/2014/main" id="{26DCB8DF-7DDE-DDF6-94A5-B55CD2893C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758B65-7A05-22DD-55D7-BD9EB134BAE5}"/>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388774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8435-B42B-4AD8-22E5-7BFA4A7455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96C62F5-3F66-13BF-9D20-E6C8A54E5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9CD2E65-44EC-4DFD-A2AF-B37450E37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64EA1D-9783-DFBA-F25C-D9A68FEA1EA6}"/>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6" name="Footer Placeholder 5">
            <a:extLst>
              <a:ext uri="{FF2B5EF4-FFF2-40B4-BE49-F238E27FC236}">
                <a16:creationId xmlns:a16="http://schemas.microsoft.com/office/drawing/2014/main" id="{567D6054-157C-5320-5028-F4B46B77E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C2549-50B9-C84E-5F1D-5CA5907627AB}"/>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48692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9C4-7860-0ADC-D991-BBBF176E89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C1383E6-0C84-4840-F6B4-0E79B9576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BCE9CB-85CB-2405-BF2D-D01895AD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3CCC4C-0AE8-F9E0-112B-06247FEF835B}"/>
              </a:ext>
            </a:extLst>
          </p:cNvPr>
          <p:cNvSpPr>
            <a:spLocks noGrp="1"/>
          </p:cNvSpPr>
          <p:nvPr>
            <p:ph type="dt" sz="half" idx="10"/>
          </p:nvPr>
        </p:nvSpPr>
        <p:spPr/>
        <p:txBody>
          <a:bodyPr/>
          <a:lstStyle/>
          <a:p>
            <a:fld id="{BE6FBC6D-0BB7-A444-BE3F-D9A3AC52CF92}" type="datetimeFigureOut">
              <a:rPr lang="en-US" smtClean="0"/>
              <a:t>3/22/23</a:t>
            </a:fld>
            <a:endParaRPr lang="en-US"/>
          </a:p>
        </p:txBody>
      </p:sp>
      <p:sp>
        <p:nvSpPr>
          <p:cNvPr id="6" name="Footer Placeholder 5">
            <a:extLst>
              <a:ext uri="{FF2B5EF4-FFF2-40B4-BE49-F238E27FC236}">
                <a16:creationId xmlns:a16="http://schemas.microsoft.com/office/drawing/2014/main" id="{B90D96B6-5E08-CF2C-1F66-01360BBDF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B52CA-9CB6-1F79-569A-77DFE4ADCF5E}"/>
              </a:ext>
            </a:extLst>
          </p:cNvPr>
          <p:cNvSpPr>
            <a:spLocks noGrp="1"/>
          </p:cNvSpPr>
          <p:nvPr>
            <p:ph type="sldNum" sz="quarter" idx="12"/>
          </p:nvPr>
        </p:nvSpPr>
        <p:spPr/>
        <p:txBody>
          <a:bodyPr/>
          <a:lstStyle/>
          <a:p>
            <a:fld id="{05ED4D87-B886-4042-A80F-71347785100E}" type="slidenum">
              <a:rPr lang="en-US" smtClean="0"/>
              <a:t>‹#›</a:t>
            </a:fld>
            <a:endParaRPr lang="en-US"/>
          </a:p>
        </p:txBody>
      </p:sp>
    </p:spTree>
    <p:extLst>
      <p:ext uri="{BB962C8B-B14F-4D97-AF65-F5344CB8AC3E}">
        <p14:creationId xmlns:p14="http://schemas.microsoft.com/office/powerpoint/2010/main" val="424347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324801-3B23-B191-E19A-BC8A23FAA9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B9828B-0BE4-EAD9-1262-8B6BF3D95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B451A7-282B-88EA-DF4B-5DCE2937A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FBC6D-0BB7-A444-BE3F-D9A3AC52CF92}" type="datetimeFigureOut">
              <a:rPr lang="en-US" smtClean="0"/>
              <a:t>3/22/23</a:t>
            </a:fld>
            <a:endParaRPr lang="en-US"/>
          </a:p>
        </p:txBody>
      </p:sp>
      <p:sp>
        <p:nvSpPr>
          <p:cNvPr id="5" name="Footer Placeholder 4">
            <a:extLst>
              <a:ext uri="{FF2B5EF4-FFF2-40B4-BE49-F238E27FC236}">
                <a16:creationId xmlns:a16="http://schemas.microsoft.com/office/drawing/2014/main" id="{F47208CA-EFFE-0DCE-87C2-A40C37802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DE11BF-4E34-4DA1-C22F-06A036136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D4D87-B886-4042-A80F-71347785100E}" type="slidenum">
              <a:rPr lang="en-US" smtClean="0"/>
              <a:t>‹#›</a:t>
            </a:fld>
            <a:endParaRPr lang="en-US"/>
          </a:p>
        </p:txBody>
      </p:sp>
    </p:spTree>
    <p:extLst>
      <p:ext uri="{BB962C8B-B14F-4D97-AF65-F5344CB8AC3E}">
        <p14:creationId xmlns:p14="http://schemas.microsoft.com/office/powerpoint/2010/main" val="35159067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91/1478088706qp063oa" TargetMode="External"/><Relationship Id="rId2" Type="http://schemas.openxmlformats.org/officeDocument/2006/relationships/hyperlink" Target="https://doi.org/10.1176/appi.books.9780890425596" TargetMode="External"/><Relationship Id="rId1" Type="http://schemas.openxmlformats.org/officeDocument/2006/relationships/slideLayout" Target="../slideLayouts/slideLayout2.xml"/><Relationship Id="rId6" Type="http://schemas.openxmlformats.org/officeDocument/2006/relationships/hyperlink" Target="https://doi.org/10.1016/j.socscimed.2019.04.042" TargetMode="External"/><Relationship Id="rId5" Type="http://schemas.openxmlformats.org/officeDocument/2006/relationships/hyperlink" Target="https://doi.org/10.1017/S0033291704004222" TargetMode="External"/><Relationship Id="rId4" Type="http://schemas.openxmlformats.org/officeDocument/2006/relationships/hyperlink" Target="https://doi.org/10.1007/s10508-005-1796-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ADE0B49-EAE0-F4AE-4322-D19E6B6D384C}"/>
              </a:ext>
            </a:extLst>
          </p:cNvPr>
          <p:cNvSpPr>
            <a:spLocks noGrp="1"/>
          </p:cNvSpPr>
          <p:nvPr>
            <p:ph type="ctrTitle"/>
          </p:nvPr>
        </p:nvSpPr>
        <p:spPr>
          <a:xfrm>
            <a:off x="3215729" y="1764407"/>
            <a:ext cx="5760846" cy="2310312"/>
          </a:xfrm>
        </p:spPr>
        <p:txBody>
          <a:bodyPr>
            <a:normAutofit/>
          </a:bodyPr>
          <a:lstStyle/>
          <a:p>
            <a:r>
              <a:rPr lang="en-US" sz="4000">
                <a:solidFill>
                  <a:schemeClr val="tx2"/>
                </a:solidFill>
                <a:latin typeface="Times New Roman" panose="02020603050405020304" pitchFamily="18" charset="0"/>
                <a:cs typeface="Times New Roman" panose="02020603050405020304" pitchFamily="18" charset="0"/>
              </a:rPr>
              <a:t>The Impact of Intersectional Stigma on LGBTQ+ People with BFRBS.</a:t>
            </a:r>
          </a:p>
        </p:txBody>
      </p:sp>
      <p:sp>
        <p:nvSpPr>
          <p:cNvPr id="3" name="Subtitle 2">
            <a:extLst>
              <a:ext uri="{FF2B5EF4-FFF2-40B4-BE49-F238E27FC236}">
                <a16:creationId xmlns:a16="http://schemas.microsoft.com/office/drawing/2014/main" id="{0D797727-5FED-668B-C6F9-34706193C3E9}"/>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By Olivia </a:t>
            </a:r>
            <a:r>
              <a:rPr lang="en-US" dirty="0" err="1">
                <a:solidFill>
                  <a:schemeClr val="tx2"/>
                </a:solidFill>
                <a:latin typeface="Times New Roman" panose="02020603050405020304" pitchFamily="18" charset="0"/>
                <a:cs typeface="Times New Roman" panose="02020603050405020304" pitchFamily="18" charset="0"/>
              </a:rPr>
              <a:t>Deerin</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47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FDC7026-7C4C-0D1D-B89E-A6C61D95EFD9}"/>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latin typeface="Times New Roman" panose="02020603050405020304" pitchFamily="18" charset="0"/>
                <a:cs typeface="Times New Roman" panose="02020603050405020304" pitchFamily="18" charset="0"/>
              </a:rPr>
              <a:t>Background</a:t>
            </a:r>
          </a:p>
        </p:txBody>
      </p:sp>
      <p:graphicFrame>
        <p:nvGraphicFramePr>
          <p:cNvPr id="5" name="Content Placeholder 2">
            <a:extLst>
              <a:ext uri="{FF2B5EF4-FFF2-40B4-BE49-F238E27FC236}">
                <a16:creationId xmlns:a16="http://schemas.microsoft.com/office/drawing/2014/main" id="{01CFF2FA-5640-4F87-A94F-9904B94E3855}"/>
              </a:ext>
            </a:extLst>
          </p:cNvPr>
          <p:cNvGraphicFramePr>
            <a:graphicFrameLocks noGrp="1"/>
          </p:cNvGraphicFramePr>
          <p:nvPr>
            <p:ph idx="1"/>
            <p:extLst>
              <p:ext uri="{D42A27DB-BD31-4B8C-83A1-F6EECF244321}">
                <p14:modId xmlns:p14="http://schemas.microsoft.com/office/powerpoint/2010/main" val="507532629"/>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953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3367BFC-6FE7-931D-C650-611D0A03ECA2}"/>
              </a:ext>
            </a:extLst>
          </p:cNvPr>
          <p:cNvSpPr>
            <a:spLocks noGrp="1"/>
          </p:cNvSpPr>
          <p:nvPr>
            <p:ph type="title"/>
          </p:nvPr>
        </p:nvSpPr>
        <p:spPr>
          <a:xfrm>
            <a:off x="804672" y="1243013"/>
            <a:ext cx="3855720" cy="4371974"/>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BFRBs</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2445763-0B36-5FAF-ED79-22EA6CE7647C}"/>
              </a:ext>
            </a:extLst>
          </p:cNvPr>
          <p:cNvSpPr>
            <a:spLocks noGrp="1"/>
          </p:cNvSpPr>
          <p:nvPr>
            <p:ph idx="1"/>
          </p:nvPr>
        </p:nvSpPr>
        <p:spPr>
          <a:xfrm>
            <a:off x="6632812" y="1032987"/>
            <a:ext cx="4919108" cy="4792027"/>
          </a:xfrm>
        </p:spPr>
        <p:txBody>
          <a:bodyPr anchor="ctr">
            <a:normAutofit/>
          </a:bodyPr>
          <a:lstStyle/>
          <a:p>
            <a:r>
              <a:rPr lang="en-US" sz="2000" dirty="0">
                <a:solidFill>
                  <a:schemeClr val="tx2"/>
                </a:solidFill>
                <a:latin typeface="Times New Roman" panose="02020603050405020304" pitchFamily="18" charset="0"/>
                <a:cs typeface="Times New Roman" panose="02020603050405020304" pitchFamily="18" charset="0"/>
              </a:rPr>
              <a:t>Body focused repetitive behaviours (BFRBs) refer to the group of disorders classed in the Obsessive-Compulsive and Related Disorders part of the DSM-5 (</a:t>
            </a:r>
            <a:r>
              <a:rPr lang="en-GB" sz="2000" dirty="0">
                <a:solidFill>
                  <a:schemeClr val="tx2"/>
                </a:solidFill>
                <a:effectLst/>
                <a:latin typeface="Times New Roman" panose="02020603050405020304" pitchFamily="18" charset="0"/>
                <a:ea typeface="Calibri" panose="020F0502020204030204" pitchFamily="34" charset="0"/>
              </a:rPr>
              <a:t>American Psychiatric Association, 2013</a:t>
            </a:r>
            <a:r>
              <a:rPr lang="en-US" sz="2000" dirty="0">
                <a:solidFill>
                  <a:schemeClr val="tx2"/>
                </a:solidFill>
                <a:latin typeface="Times New Roman" panose="02020603050405020304" pitchFamily="18" charset="0"/>
                <a:cs typeface="Times New Roman" panose="02020603050405020304" pitchFamily="18" charset="0"/>
              </a:rPr>
              <a:t>).</a:t>
            </a:r>
          </a:p>
          <a:p>
            <a:r>
              <a:rPr lang="en-US" sz="2000" dirty="0">
                <a:solidFill>
                  <a:schemeClr val="tx2"/>
                </a:solidFill>
                <a:latin typeface="Times New Roman" panose="02020603050405020304" pitchFamily="18" charset="0"/>
                <a:cs typeface="Times New Roman" panose="02020603050405020304" pitchFamily="18" charset="0"/>
              </a:rPr>
              <a:t>Refers to self-grooming habits to an uncontrollable level, causing self-injury and impacting on a person’s daily life.</a:t>
            </a:r>
          </a:p>
          <a:p>
            <a:r>
              <a:rPr lang="en-US" sz="2000" dirty="0">
                <a:solidFill>
                  <a:schemeClr val="tx2"/>
                </a:solidFill>
                <a:latin typeface="Times New Roman" panose="02020603050405020304" pitchFamily="18" charset="0"/>
                <a:cs typeface="Times New Roman" panose="02020603050405020304" pitchFamily="18" charset="0"/>
              </a:rPr>
              <a:t>BFRBs can cause physical, painful side effects such as sores, bald spots, and infections.</a:t>
            </a:r>
          </a:p>
          <a:p>
            <a:r>
              <a:rPr lang="en-US" sz="2000" dirty="0">
                <a:solidFill>
                  <a:schemeClr val="tx2"/>
                </a:solidFill>
                <a:latin typeface="Times New Roman" panose="02020603050405020304" pitchFamily="18" charset="0"/>
                <a:cs typeface="Times New Roman" panose="02020603050405020304" pitchFamily="18" charset="0"/>
              </a:rPr>
              <a:t>BFRBs are underrepresented in studies.</a:t>
            </a:r>
          </a:p>
          <a:p>
            <a:pPr marL="0" indent="0">
              <a:buNone/>
            </a:pPr>
            <a:endParaRPr lang="en-US" sz="2000" dirty="0">
              <a:solidFill>
                <a:schemeClr val="tx2"/>
              </a:solidFill>
            </a:endParaRPr>
          </a:p>
        </p:txBody>
      </p:sp>
    </p:spTree>
    <p:extLst>
      <p:ext uri="{BB962C8B-B14F-4D97-AF65-F5344CB8AC3E}">
        <p14:creationId xmlns:p14="http://schemas.microsoft.com/office/powerpoint/2010/main" val="408474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E044171-A65B-0DFB-6153-778964F711AC}"/>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latin typeface="Times New Roman" panose="02020603050405020304" pitchFamily="18" charset="0"/>
                <a:cs typeface="Times New Roman" panose="02020603050405020304" pitchFamily="18" charset="0"/>
              </a:rPr>
              <a:t>Why did I choose this topic?</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76AA14B-3B00-95A1-9DB2-3A8A3123744F}"/>
              </a:ext>
            </a:extLst>
          </p:cNvPr>
          <p:cNvSpPr>
            <a:spLocks noGrp="1"/>
          </p:cNvSpPr>
          <p:nvPr>
            <p:ph idx="1"/>
          </p:nvPr>
        </p:nvSpPr>
        <p:spPr>
          <a:xfrm>
            <a:off x="1179226" y="2890979"/>
            <a:ext cx="9833548" cy="2693976"/>
          </a:xfrm>
        </p:spPr>
        <p:txBody>
          <a:bodyPr>
            <a:normAutofit/>
          </a:bodyPr>
          <a:lstStyle/>
          <a:p>
            <a:r>
              <a:rPr lang="en-US" sz="1800" dirty="0">
                <a:solidFill>
                  <a:schemeClr val="tx2"/>
                </a:solidFill>
                <a:latin typeface="Times New Roman" panose="02020603050405020304" pitchFamily="18" charset="0"/>
                <a:cs typeface="Times New Roman" panose="02020603050405020304" pitchFamily="18" charset="0"/>
              </a:rPr>
              <a:t>The lack of general knowledge in society of BFRBs is baffling.</a:t>
            </a:r>
          </a:p>
          <a:p>
            <a:r>
              <a:rPr lang="en-US" sz="1800" dirty="0">
                <a:solidFill>
                  <a:schemeClr val="tx2"/>
                </a:solidFill>
                <a:latin typeface="Times New Roman" panose="02020603050405020304" pitchFamily="18" charset="0"/>
                <a:cs typeface="Times New Roman" panose="02020603050405020304" pitchFamily="18" charset="0"/>
              </a:rPr>
              <a:t>A link between BFRBs and LGBTQ+ identity was not something I had ever thought about, but I was interested to find out if there was a similarity and link between experiences.</a:t>
            </a:r>
          </a:p>
          <a:p>
            <a:r>
              <a:rPr lang="en-US" sz="1800" dirty="0">
                <a:solidFill>
                  <a:schemeClr val="tx2"/>
                </a:solidFill>
                <a:latin typeface="Times New Roman" panose="02020603050405020304" pitchFamily="18" charset="0"/>
                <a:cs typeface="Times New Roman" panose="02020603050405020304" pitchFamily="18" charset="0"/>
              </a:rPr>
              <a:t>LGBTQ+ people and mental health issues are widely researched, but there is none on LGBTQ+ people and BFRBs, despite a community existing.</a:t>
            </a:r>
          </a:p>
          <a:p>
            <a:r>
              <a:rPr lang="en-US" sz="1800" dirty="0">
                <a:solidFill>
                  <a:schemeClr val="tx2"/>
                </a:solidFill>
                <a:latin typeface="Times New Roman" panose="02020603050405020304" pitchFamily="18" charset="0"/>
                <a:cs typeface="Times New Roman" panose="02020603050405020304" pitchFamily="18" charset="0"/>
              </a:rPr>
              <a:t>I wanted to fill this gap in knowledge and learn more about the impacts of intersectional stigma on these identities.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19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A3CC-12D0-0708-B027-44ED7A11FB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a:t>
            </a:r>
          </a:p>
        </p:txBody>
      </p:sp>
      <p:graphicFrame>
        <p:nvGraphicFramePr>
          <p:cNvPr id="5" name="Content Placeholder 2">
            <a:extLst>
              <a:ext uri="{FF2B5EF4-FFF2-40B4-BE49-F238E27FC236}">
                <a16:creationId xmlns:a16="http://schemas.microsoft.com/office/drawing/2014/main" id="{73DD70E8-5431-FBE5-7B3A-BECCF4A3EB4A}"/>
              </a:ext>
            </a:extLst>
          </p:cNvPr>
          <p:cNvGraphicFramePr>
            <a:graphicFrameLocks noGrp="1"/>
          </p:cNvGraphicFramePr>
          <p:nvPr>
            <p:ph idx="1"/>
            <p:extLst>
              <p:ext uri="{D42A27DB-BD31-4B8C-83A1-F6EECF244321}">
                <p14:modId xmlns:p14="http://schemas.microsoft.com/office/powerpoint/2010/main" val="2586246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62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70356-6E41-F8D2-A354-74D65F0A1695}"/>
              </a:ext>
            </a:extLst>
          </p:cNvPr>
          <p:cNvSpPr>
            <a:spLocks noGrp="1"/>
          </p:cNvSpPr>
          <p:nvPr>
            <p:ph type="title"/>
          </p:nvPr>
        </p:nvSpPr>
        <p:spPr>
          <a:xfrm>
            <a:off x="635000" y="640823"/>
            <a:ext cx="3418659" cy="5583148"/>
          </a:xfrm>
        </p:spPr>
        <p:txBody>
          <a:bodyPr anchor="ctr">
            <a:normAutofit/>
          </a:bodyPr>
          <a:lstStyle/>
          <a:p>
            <a:r>
              <a:rPr lang="en-US" sz="5400">
                <a:latin typeface="Times New Roman" panose="02020603050405020304" pitchFamily="18" charset="0"/>
                <a:cs typeface="Times New Roman" panose="02020603050405020304" pitchFamily="18" charset="0"/>
              </a:rPr>
              <a:t>Results</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5D2CFE5-37E5-0289-E4BD-0130B9973DCA}"/>
              </a:ext>
            </a:extLst>
          </p:cNvPr>
          <p:cNvGraphicFramePr>
            <a:graphicFrameLocks noGrp="1"/>
          </p:cNvGraphicFramePr>
          <p:nvPr>
            <p:ph idx="1"/>
            <p:extLst>
              <p:ext uri="{D42A27DB-BD31-4B8C-83A1-F6EECF244321}">
                <p14:modId xmlns:p14="http://schemas.microsoft.com/office/powerpoint/2010/main" val="147704616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1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9C83B4-CCB6-412E-B7FF-BA0CF31B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A989C-D286-48D4-B3F1-84F3CBF0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817E6BB-9B8E-F17A-C422-20DC46D300F9}"/>
              </a:ext>
            </a:extLst>
          </p:cNvPr>
          <p:cNvSpPr>
            <a:spLocks noGrp="1"/>
          </p:cNvSpPr>
          <p:nvPr>
            <p:ph type="title"/>
          </p:nvPr>
        </p:nvSpPr>
        <p:spPr>
          <a:xfrm>
            <a:off x="804672" y="1541007"/>
            <a:ext cx="3401568" cy="3775985"/>
          </a:xfrm>
        </p:spPr>
        <p:txBody>
          <a:bodyPr>
            <a:normAutofit/>
          </a:bodyPr>
          <a:lstStyle/>
          <a:p>
            <a:r>
              <a:rPr lang="en-US" sz="4000">
                <a:solidFill>
                  <a:schemeClr val="tx2"/>
                </a:solidFill>
                <a:latin typeface="Times New Roman" panose="02020603050405020304" pitchFamily="18" charset="0"/>
                <a:cs typeface="Times New Roman" panose="02020603050405020304" pitchFamily="18" charset="0"/>
              </a:rPr>
              <a:t>Discussion</a:t>
            </a:r>
          </a:p>
        </p:txBody>
      </p:sp>
      <p:grpSp>
        <p:nvGrpSpPr>
          <p:cNvPr id="13" name="Group 12">
            <a:extLst>
              <a:ext uri="{FF2B5EF4-FFF2-40B4-BE49-F238E27FC236}">
                <a16:creationId xmlns:a16="http://schemas.microsoft.com/office/drawing/2014/main" id="{98925B56-689F-4DFB-8FD0-9BB9D8DE8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179493" cy="2385844"/>
            <a:chOff x="-305" y="-1"/>
            <a:chExt cx="3832880" cy="2876136"/>
          </a:xfrm>
        </p:grpSpPr>
        <p:sp>
          <p:nvSpPr>
            <p:cNvPr id="14" name="Freeform: Shape 13">
              <a:extLst>
                <a:ext uri="{FF2B5EF4-FFF2-40B4-BE49-F238E27FC236}">
                  <a16:creationId xmlns:a16="http://schemas.microsoft.com/office/drawing/2014/main" id="{B9233DCD-C902-4E2F-ABB5-F2498FBB5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25B7C80-EAF5-443A-8461-946150B5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8CD3602-8169-45DE-B122-457CF0F10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73D416A-6D94-4560-9975-67C1FD20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7EE5FDC-1EEC-4871-BD9E-EF321D5F8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53321" y="4487852"/>
            <a:ext cx="2747353" cy="2375262"/>
            <a:chOff x="-305" y="-4155"/>
            <a:chExt cx="2514948" cy="2174333"/>
          </a:xfrm>
        </p:grpSpPr>
        <p:sp>
          <p:nvSpPr>
            <p:cNvPr id="20" name="Freeform: Shape 19">
              <a:extLst>
                <a:ext uri="{FF2B5EF4-FFF2-40B4-BE49-F238E27FC236}">
                  <a16:creationId xmlns:a16="http://schemas.microsoft.com/office/drawing/2014/main" id="{6DE1D26D-7254-43D9-9405-A77E66782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58F69F4-6E29-4950-A92E-ADD768EC8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A0AEE0D-D2B5-4616-8383-D61A58F0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2EA69949-F890-4A2C-84CB-7F0EAF6BD2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A57C6209-FF9F-5A75-03CF-13C23C40AABC}"/>
              </a:ext>
            </a:extLst>
          </p:cNvPr>
          <p:cNvGraphicFramePr>
            <a:graphicFrameLocks noGrp="1"/>
          </p:cNvGraphicFramePr>
          <p:nvPr>
            <p:ph idx="1"/>
            <p:extLst>
              <p:ext uri="{D42A27DB-BD31-4B8C-83A1-F6EECF244321}">
                <p14:modId xmlns:p14="http://schemas.microsoft.com/office/powerpoint/2010/main" val="759307878"/>
              </p:ext>
            </p:extLst>
          </p:nvPr>
        </p:nvGraphicFramePr>
        <p:xfrm>
          <a:off x="5641614" y="955653"/>
          <a:ext cx="5747085"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16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5694426-EC2C-1966-E0A8-0CA4F0AC4284}"/>
              </a:ext>
            </a:extLst>
          </p:cNvPr>
          <p:cNvSpPr>
            <a:spLocks noGrp="1"/>
          </p:cNvSpPr>
          <p:nvPr>
            <p:ph idx="1"/>
          </p:nvPr>
        </p:nvSpPr>
        <p:spPr>
          <a:xfrm>
            <a:off x="2530354" y="1212335"/>
            <a:ext cx="7131291" cy="4433329"/>
          </a:xfrm>
        </p:spPr>
        <p:txBody>
          <a:bodyPr anchor="ctr">
            <a:normAutofit/>
          </a:bodyPr>
          <a:lstStyle/>
          <a:p>
            <a:r>
              <a:rPr lang="en-US" sz="2500" dirty="0">
                <a:solidFill>
                  <a:schemeClr val="tx2"/>
                </a:solidFill>
                <a:latin typeface="Times New Roman" panose="02020603050405020304" pitchFamily="18" charset="0"/>
                <a:cs typeface="Times New Roman" panose="02020603050405020304" pitchFamily="18" charset="0"/>
              </a:rPr>
              <a:t>It is obvious by the themes found and the attitudes of the participants that there is a link between BFRB and LGBTQ+ identities.</a:t>
            </a:r>
          </a:p>
          <a:p>
            <a:r>
              <a:rPr lang="en-US" sz="2500" dirty="0">
                <a:solidFill>
                  <a:schemeClr val="tx2"/>
                </a:solidFill>
                <a:latin typeface="Times New Roman" panose="02020603050405020304" pitchFamily="18" charset="0"/>
                <a:cs typeface="Times New Roman" panose="02020603050405020304" pitchFamily="18" charset="0"/>
              </a:rPr>
              <a:t>The lack of general knowledge on BFRBs needs to be worked on. Growing knowledge will allow more people to seek treatment and community while also reducing harmful stigma effects from others.</a:t>
            </a:r>
          </a:p>
          <a:p>
            <a:r>
              <a:rPr lang="en-US" sz="2500" dirty="0">
                <a:solidFill>
                  <a:schemeClr val="tx2"/>
                </a:solidFill>
                <a:latin typeface="Times New Roman" panose="02020603050405020304" pitchFamily="18" charset="0"/>
                <a:cs typeface="Times New Roman" panose="02020603050405020304" pitchFamily="18" charset="0"/>
              </a:rPr>
              <a:t>The community of LGBTQ+ people with BFRBs are extremely under-researched when there is clearly a link and impacts them greatly.</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965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B2B82-2CBE-21E8-BACF-F6B6629FD2C8}"/>
              </a:ext>
            </a:extLst>
          </p:cNvPr>
          <p:cNvSpPr>
            <a:spLocks noGrp="1"/>
          </p:cNvSpPr>
          <p:nvPr>
            <p:ph type="title"/>
          </p:nvPr>
        </p:nvSpPr>
        <p:spPr>
          <a:xfrm>
            <a:off x="1006900" y="1188637"/>
            <a:ext cx="3141430" cy="4480726"/>
          </a:xfrm>
        </p:spPr>
        <p:txBody>
          <a:bodyPr>
            <a:normAutofit/>
          </a:bodyPr>
          <a:lstStyle/>
          <a:p>
            <a:pPr algn="r"/>
            <a:r>
              <a:rPr lang="en-US" sz="6600">
                <a:latin typeface="Times New Roman" panose="02020603050405020304" pitchFamily="18" charset="0"/>
                <a:cs typeface="Times New Roman" panose="02020603050405020304" pitchFamily="18" charset="0"/>
              </a:rPr>
              <a:t>Thank you! </a:t>
            </a:r>
            <a:r>
              <a:rPr lang="en-US" sz="6600">
                <a:latin typeface="Times New Roman" panose="02020603050405020304" pitchFamily="18" charset="0"/>
                <a:cs typeface="Times New Roman" panose="02020603050405020304" pitchFamily="18" charset="0"/>
                <a:sym typeface="Wingdings" pitchFamily="2" charset="2"/>
              </a:rPr>
              <a:t></a:t>
            </a:r>
            <a:endParaRPr lang="en-US" sz="660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32F125-9BD3-A19C-A3C7-B45CAC8DE5E6}"/>
              </a:ext>
            </a:extLst>
          </p:cNvPr>
          <p:cNvSpPr>
            <a:spLocks noGrp="1"/>
          </p:cNvSpPr>
          <p:nvPr>
            <p:ph idx="1"/>
          </p:nvPr>
        </p:nvSpPr>
        <p:spPr>
          <a:xfrm>
            <a:off x="5138928" y="1338729"/>
            <a:ext cx="4795584" cy="4180542"/>
          </a:xfrm>
        </p:spPr>
        <p:txBody>
          <a:bodyPr anchor="ctr">
            <a:normAutofit/>
          </a:bodyPr>
          <a:lstStyle/>
          <a:p>
            <a:r>
              <a:rPr lang="en-US" sz="1100" dirty="0">
                <a:latin typeface="Times New Roman" panose="02020603050405020304" pitchFamily="18" charset="0"/>
                <a:cs typeface="Times New Roman" panose="02020603050405020304" pitchFamily="18" charset="0"/>
              </a:rPr>
              <a:t>References:</a:t>
            </a:r>
          </a:p>
          <a:p>
            <a:pPr marL="493395" indent="-457200"/>
            <a:r>
              <a:rPr lang="en-GB" sz="1100" i="1" dirty="0" err="1">
                <a:effectLst/>
                <a:latin typeface="Times New Roman" panose="02020603050405020304" pitchFamily="18" charset="0"/>
                <a:ea typeface="Calibri" panose="020F0502020204030204" pitchFamily="34" charset="0"/>
                <a:cs typeface="Times New Roman" panose="02020603050405020304" pitchFamily="18" charset="0"/>
              </a:rPr>
              <a:t>Ahmedani</a:t>
            </a:r>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 B. K. (2011). Mental health stigma: society, individuals, and the profession. Journal of social work values and 	ethics, 8(2), 4-1.</a:t>
            </a:r>
            <a:endParaRPr lang="en-GB" sz="1100" i="1" dirty="0">
              <a:effectLst/>
              <a:latin typeface="Calibri" panose="020F0502020204030204" pitchFamily="34" charset="0"/>
              <a:ea typeface="Calibri" panose="020F0502020204030204" pitchFamily="34" charset="0"/>
              <a:cs typeface="Times New Roman" panose="02020603050405020304" pitchFamily="18" charset="0"/>
            </a:endParaRPr>
          </a:p>
          <a:p>
            <a:pPr marL="493395" indent="-457200"/>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American Psychiatric Association. (2013). Diagnostic and statistical manual of mental disorders (5th ed.). 	</a:t>
            </a:r>
            <a:r>
              <a:rPr lang="en-GB" sz="1100" i="1" u="sng"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https://doi.org/10.1176/appi.books.9780890425596</a:t>
            </a:r>
            <a:endParaRPr lang="en-GB" sz="1100" i="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93395" indent="-457200"/>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Braun, V., &amp; Clarke, V. (2006). Using thematic analysis in psychology. Qualitative Research in Psychology, 3(2), 77-	101. </a:t>
            </a:r>
            <a:r>
              <a:rPr lang="en-GB" sz="1100" i="1" u="sng"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https://doi.org/10.1191/1478088706qp063oa</a:t>
            </a:r>
            <a:endParaRPr lang="en-GB" sz="1100" i="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93395" indent="-457200"/>
            <a:r>
              <a:rPr lang="en-GB" sz="1100" i="1" dirty="0" err="1">
                <a:effectLst/>
                <a:latin typeface="Times New Roman" panose="02020603050405020304" pitchFamily="18" charset="0"/>
                <a:ea typeface="Calibri" panose="020F0502020204030204" pitchFamily="34" charset="0"/>
                <a:cs typeface="Times New Roman" panose="02020603050405020304" pitchFamily="18" charset="0"/>
              </a:rPr>
              <a:t>Eskin</a:t>
            </a:r>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 M., Kaynak-Demir, H., &amp; Demir, S. (2005). Same-sex sexual orientation, childhood sexual abuse, and suicidal </a:t>
            </a:r>
            <a:r>
              <a:rPr lang="en-GB" sz="1100" i="1"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 in 	university students in turkey. Archives of Sexual </a:t>
            </a:r>
            <a:r>
              <a:rPr lang="en-GB" sz="1100" i="1"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 34(2), 185-195. </a:t>
            </a:r>
            <a:r>
              <a:rPr lang="en-GB" sz="1100" i="1" u="sng"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https://doi.org/10.1007/s10508-005-1796-8</a:t>
            </a:r>
            <a:endParaRPr lang="en-GB" sz="1100" i="1" dirty="0">
              <a:effectLst/>
              <a:latin typeface="Calibri" panose="020F0502020204030204" pitchFamily="34" charset="0"/>
              <a:ea typeface="Calibri" panose="020F0502020204030204" pitchFamily="34" charset="0"/>
              <a:cs typeface="Times New Roman" panose="02020603050405020304" pitchFamily="18" charset="0"/>
            </a:endParaRPr>
          </a:p>
          <a:p>
            <a:pPr marL="493395" indent="-457200"/>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Fergusson, D. M., Horwood, L. J., Ridder, E. M., &amp; </a:t>
            </a:r>
            <a:r>
              <a:rPr lang="en-GB" sz="1100" i="1" dirty="0" err="1">
                <a:effectLst/>
                <a:latin typeface="Times New Roman" panose="02020603050405020304" pitchFamily="18" charset="0"/>
                <a:ea typeface="Calibri" panose="020F0502020204030204" pitchFamily="34" charset="0"/>
                <a:cs typeface="Times New Roman" panose="02020603050405020304" pitchFamily="18" charset="0"/>
              </a:rPr>
              <a:t>Beautrais</a:t>
            </a:r>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 A. L. (2005). Sexual orientation and mental health in a birth 	cohort of young adults. Psychological Medicine, 35(7), 971-981. </a:t>
            </a:r>
            <a:r>
              <a:rPr lang="en-GB" sz="1100" i="1" u="sng"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https://doi.org/10.1017/S0033291704004222</a:t>
            </a:r>
            <a:endParaRPr lang="en-GB" sz="1100" i="1" dirty="0">
              <a:effectLst/>
              <a:latin typeface="Calibri" panose="020F0502020204030204" pitchFamily="34" charset="0"/>
              <a:ea typeface="Calibri" panose="020F0502020204030204" pitchFamily="34" charset="0"/>
              <a:cs typeface="Times New Roman" panose="02020603050405020304" pitchFamily="18" charset="0"/>
            </a:endParaRPr>
          </a:p>
          <a:p>
            <a:pPr marL="493395" indent="-457200"/>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Quinn, K., Bowleg, L., &amp; Dickson-Gomez, J. (2019). “The fear of being black plus the fear of being gay”: The effects of 	intersectional stigma on </a:t>
            </a:r>
            <a:r>
              <a:rPr lang="en-GB" sz="1100" i="1" dirty="0" err="1">
                <a:effectLst/>
                <a:latin typeface="Times New Roman" panose="02020603050405020304" pitchFamily="18" charset="0"/>
                <a:ea typeface="Calibri" panose="020F0502020204030204" pitchFamily="34" charset="0"/>
                <a:cs typeface="Times New Roman" panose="02020603050405020304" pitchFamily="18" charset="0"/>
              </a:rPr>
              <a:t>PrEP</a:t>
            </a:r>
            <a:r>
              <a:rPr lang="en-GB" sz="1100" i="1" dirty="0">
                <a:effectLst/>
                <a:latin typeface="Times New Roman" panose="02020603050405020304" pitchFamily="18" charset="0"/>
                <a:ea typeface="Calibri" panose="020F0502020204030204" pitchFamily="34" charset="0"/>
                <a:cs typeface="Times New Roman" panose="02020603050405020304" pitchFamily="18" charset="0"/>
              </a:rPr>
              <a:t> use among young black gay, bisexual, and other men who have sex with men. Social 	Science &amp; Medicine (1982), 232, 86-93. </a:t>
            </a:r>
            <a:r>
              <a:rPr lang="en-GB" sz="1100" i="1" u="sng"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https://doi.org/10.1016/j.socscimed.2019.04.042</a:t>
            </a:r>
            <a:endParaRPr lang="en-GB" sz="1100" i="1" dirty="0">
              <a:effectLst/>
              <a:latin typeface="Calibri" panose="020F0502020204030204" pitchFamily="34" charset="0"/>
              <a:ea typeface="Calibri" panose="020F0502020204030204" pitchFamily="34" charset="0"/>
              <a:cs typeface="Times New Roman" panose="02020603050405020304" pitchFamily="18" charset="0"/>
            </a:endParaRPr>
          </a:p>
          <a:p>
            <a:pPr marL="493395" indent="-457200"/>
            <a:endParaRPr lang="en-GB" sz="1100" i="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p>
          <a:p>
            <a:endParaRPr lang="en-US" sz="1100" dirty="0"/>
          </a:p>
        </p:txBody>
      </p:sp>
    </p:spTree>
    <p:extLst>
      <p:ext uri="{BB962C8B-B14F-4D97-AF65-F5344CB8AC3E}">
        <p14:creationId xmlns:p14="http://schemas.microsoft.com/office/powerpoint/2010/main" val="1623407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957</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The Impact of Intersectional Stigma on LGBTQ+ People with BFRBS.</vt:lpstr>
      <vt:lpstr>Background</vt:lpstr>
      <vt:lpstr>BFRBs</vt:lpstr>
      <vt:lpstr>Why did I choose this topic?</vt:lpstr>
      <vt:lpstr>Methods</vt:lpstr>
      <vt:lpstr>Results</vt:lpstr>
      <vt:lpstr>Discussion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Intersectional Stigma on LGBTQ+ People with BFRBS.</dc:title>
  <dc:creator>Olivia Deerin (student)</dc:creator>
  <cp:lastModifiedBy>Olivia Deerin (student)</cp:lastModifiedBy>
  <cp:revision>1</cp:revision>
  <dcterms:created xsi:type="dcterms:W3CDTF">2023-03-22T13:40:46Z</dcterms:created>
  <dcterms:modified xsi:type="dcterms:W3CDTF">2023-03-22T15:53:19Z</dcterms:modified>
</cp:coreProperties>
</file>