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24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97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0A064-19B7-E14A-96C5-B67F523D9020}" type="doc">
      <dgm:prSet loTypeId="urn:microsoft.com/office/officeart/2008/layout/PictureStrip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3746EB-8822-0140-8343-3DFB8BF2E37D}">
      <dgm:prSet/>
      <dgm:spPr/>
      <dgm:t>
        <a:bodyPr/>
        <a:lstStyle/>
        <a:p>
          <a:r>
            <a:rPr lang="en-GB" dirty="0"/>
            <a:t>The language of stimuli will be a significant predictor of the perceived offensiveness of swear words, with the ratings of offensiveness being lower when words are presented to participants in their L1</a:t>
          </a:r>
          <a:endParaRPr lang="en-SK" dirty="0"/>
        </a:p>
      </dgm:t>
    </dgm:pt>
    <dgm:pt modelId="{D3ABE3BB-53B4-6241-8182-27F342796F94}" type="parTrans" cxnId="{A608F8A4-541E-F048-809F-A15F139D36B7}">
      <dgm:prSet/>
      <dgm:spPr/>
      <dgm:t>
        <a:bodyPr/>
        <a:lstStyle/>
        <a:p>
          <a:endParaRPr lang="en-GB"/>
        </a:p>
      </dgm:t>
    </dgm:pt>
    <dgm:pt modelId="{2ECB674E-A972-DC42-9AF8-7DF0140E1887}" type="sibTrans" cxnId="{A608F8A4-541E-F048-809F-A15F139D36B7}">
      <dgm:prSet/>
      <dgm:spPr/>
      <dgm:t>
        <a:bodyPr/>
        <a:lstStyle/>
        <a:p>
          <a:endParaRPr lang="en-GB"/>
        </a:p>
      </dgm:t>
    </dgm:pt>
    <dgm:pt modelId="{846D1832-9323-AC42-931F-2F2D314F0E63}">
      <dgm:prSet/>
      <dgm:spPr/>
      <dgm:t>
        <a:bodyPr/>
        <a:lstStyle/>
        <a:p>
          <a:r>
            <a:rPr lang="en-GB" dirty="0"/>
            <a:t>The language of stimuli will be a significant predictor of the perceived emotional arousal of swear words, with the ratings of emotional arousal being higher when words are presented to participants in their L1 </a:t>
          </a:r>
          <a:endParaRPr lang="en-SK" dirty="0"/>
        </a:p>
      </dgm:t>
    </dgm:pt>
    <dgm:pt modelId="{63B18B34-6515-6C4B-B19C-01D40A18BB7C}" type="parTrans" cxnId="{AC6C5027-60C0-CB44-97FD-7DA1AA0DA50F}">
      <dgm:prSet/>
      <dgm:spPr/>
      <dgm:t>
        <a:bodyPr/>
        <a:lstStyle/>
        <a:p>
          <a:endParaRPr lang="en-GB"/>
        </a:p>
      </dgm:t>
    </dgm:pt>
    <dgm:pt modelId="{1B6E3C3C-3602-1140-A4BB-84CBCE6014FF}" type="sibTrans" cxnId="{AC6C5027-60C0-CB44-97FD-7DA1AA0DA50F}">
      <dgm:prSet/>
      <dgm:spPr/>
      <dgm:t>
        <a:bodyPr/>
        <a:lstStyle/>
        <a:p>
          <a:endParaRPr lang="en-GB"/>
        </a:p>
      </dgm:t>
    </dgm:pt>
    <dgm:pt modelId="{E8C5AA34-F3B4-8B4B-94D9-0497D0284CC1}" type="pres">
      <dgm:prSet presAssocID="{AFD0A064-19B7-E14A-96C5-B67F523D9020}" presName="Name0" presStyleCnt="0">
        <dgm:presLayoutVars>
          <dgm:dir/>
          <dgm:resizeHandles val="exact"/>
        </dgm:presLayoutVars>
      </dgm:prSet>
      <dgm:spPr/>
    </dgm:pt>
    <dgm:pt modelId="{2E0AE95A-6D49-6146-A179-52EB4D1987E3}" type="pres">
      <dgm:prSet presAssocID="{263746EB-8822-0140-8343-3DFB8BF2E37D}" presName="composite" presStyleCnt="0"/>
      <dgm:spPr/>
    </dgm:pt>
    <dgm:pt modelId="{052C3BBD-CBA3-444B-90AC-DF5333688FCD}" type="pres">
      <dgm:prSet presAssocID="{263746EB-8822-0140-8343-3DFB8BF2E37D}" presName="rect1" presStyleLbl="trAlignAcc1" presStyleIdx="0" presStyleCnt="2">
        <dgm:presLayoutVars>
          <dgm:bulletEnabled val="1"/>
        </dgm:presLayoutVars>
      </dgm:prSet>
      <dgm:spPr/>
    </dgm:pt>
    <dgm:pt modelId="{062F8D1C-DEC8-2042-9BC4-D0B434556F1A}" type="pres">
      <dgm:prSet presAssocID="{263746EB-8822-0140-8343-3DFB8BF2E37D}" presName="rect2" presStyleLbl="fgImgPlace1" presStyleIdx="0" presStyleCnt="2"/>
      <dgm:spPr/>
    </dgm:pt>
    <dgm:pt modelId="{B774B96A-1DF7-4C40-9EFB-39F70FA1BD95}" type="pres">
      <dgm:prSet presAssocID="{2ECB674E-A972-DC42-9AF8-7DF0140E1887}" presName="sibTrans" presStyleCnt="0"/>
      <dgm:spPr/>
    </dgm:pt>
    <dgm:pt modelId="{25AD9598-2262-D84C-95C1-BC9807AE9653}" type="pres">
      <dgm:prSet presAssocID="{846D1832-9323-AC42-931F-2F2D314F0E63}" presName="composite" presStyleCnt="0"/>
      <dgm:spPr/>
    </dgm:pt>
    <dgm:pt modelId="{DBA52FC5-FEB9-8145-8CFA-004F8F5093AA}" type="pres">
      <dgm:prSet presAssocID="{846D1832-9323-AC42-931F-2F2D314F0E63}" presName="rect1" presStyleLbl="trAlignAcc1" presStyleIdx="1" presStyleCnt="2">
        <dgm:presLayoutVars>
          <dgm:bulletEnabled val="1"/>
        </dgm:presLayoutVars>
      </dgm:prSet>
      <dgm:spPr/>
    </dgm:pt>
    <dgm:pt modelId="{3752401F-27CC-274E-AD0C-9DA23E963F61}" type="pres">
      <dgm:prSet presAssocID="{846D1832-9323-AC42-931F-2F2D314F0E63}" presName="rect2" presStyleLbl="fgImgPlace1" presStyleIdx="1" presStyleCnt="2"/>
      <dgm:spPr/>
    </dgm:pt>
  </dgm:ptLst>
  <dgm:cxnLst>
    <dgm:cxn modelId="{AC6C5027-60C0-CB44-97FD-7DA1AA0DA50F}" srcId="{AFD0A064-19B7-E14A-96C5-B67F523D9020}" destId="{846D1832-9323-AC42-931F-2F2D314F0E63}" srcOrd="1" destOrd="0" parTransId="{63B18B34-6515-6C4B-B19C-01D40A18BB7C}" sibTransId="{1B6E3C3C-3602-1140-A4BB-84CBCE6014FF}"/>
    <dgm:cxn modelId="{E2E3FA64-D604-0740-9D83-526AF3C4B8D8}" type="presOf" srcId="{263746EB-8822-0140-8343-3DFB8BF2E37D}" destId="{052C3BBD-CBA3-444B-90AC-DF5333688FCD}" srcOrd="0" destOrd="0" presId="urn:microsoft.com/office/officeart/2008/layout/PictureStrips"/>
    <dgm:cxn modelId="{173AFA9F-867A-264A-B350-9375F10C1C06}" type="presOf" srcId="{AFD0A064-19B7-E14A-96C5-B67F523D9020}" destId="{E8C5AA34-F3B4-8B4B-94D9-0497D0284CC1}" srcOrd="0" destOrd="0" presId="urn:microsoft.com/office/officeart/2008/layout/PictureStrips"/>
    <dgm:cxn modelId="{A608F8A4-541E-F048-809F-A15F139D36B7}" srcId="{AFD0A064-19B7-E14A-96C5-B67F523D9020}" destId="{263746EB-8822-0140-8343-3DFB8BF2E37D}" srcOrd="0" destOrd="0" parTransId="{D3ABE3BB-53B4-6241-8182-27F342796F94}" sibTransId="{2ECB674E-A972-DC42-9AF8-7DF0140E1887}"/>
    <dgm:cxn modelId="{6FED69F9-487B-4047-9B13-04E3BF9B2705}" type="presOf" srcId="{846D1832-9323-AC42-931F-2F2D314F0E63}" destId="{DBA52FC5-FEB9-8145-8CFA-004F8F5093AA}" srcOrd="0" destOrd="0" presId="urn:microsoft.com/office/officeart/2008/layout/PictureStrips"/>
    <dgm:cxn modelId="{528455CA-8E70-F144-A823-7B241BB75C3A}" type="presParOf" srcId="{E8C5AA34-F3B4-8B4B-94D9-0497D0284CC1}" destId="{2E0AE95A-6D49-6146-A179-52EB4D1987E3}" srcOrd="0" destOrd="0" presId="urn:microsoft.com/office/officeart/2008/layout/PictureStrips"/>
    <dgm:cxn modelId="{58B28265-01ED-F041-8E14-1648FBB872C5}" type="presParOf" srcId="{2E0AE95A-6D49-6146-A179-52EB4D1987E3}" destId="{052C3BBD-CBA3-444B-90AC-DF5333688FCD}" srcOrd="0" destOrd="0" presId="urn:microsoft.com/office/officeart/2008/layout/PictureStrips"/>
    <dgm:cxn modelId="{63E4DBBA-D58E-BD44-9985-8FAAFF48E917}" type="presParOf" srcId="{2E0AE95A-6D49-6146-A179-52EB4D1987E3}" destId="{062F8D1C-DEC8-2042-9BC4-D0B434556F1A}" srcOrd="1" destOrd="0" presId="urn:microsoft.com/office/officeart/2008/layout/PictureStrips"/>
    <dgm:cxn modelId="{2DD9C3A8-43C4-D148-BDFC-D67C1472DF9F}" type="presParOf" srcId="{E8C5AA34-F3B4-8B4B-94D9-0497D0284CC1}" destId="{B774B96A-1DF7-4C40-9EFB-39F70FA1BD95}" srcOrd="1" destOrd="0" presId="urn:microsoft.com/office/officeart/2008/layout/PictureStrips"/>
    <dgm:cxn modelId="{C70551B2-8B14-0548-BD71-37948778401A}" type="presParOf" srcId="{E8C5AA34-F3B4-8B4B-94D9-0497D0284CC1}" destId="{25AD9598-2262-D84C-95C1-BC9807AE9653}" srcOrd="2" destOrd="0" presId="urn:microsoft.com/office/officeart/2008/layout/PictureStrips"/>
    <dgm:cxn modelId="{BF6B3069-4FBC-194E-B419-0EA30A2C7307}" type="presParOf" srcId="{25AD9598-2262-D84C-95C1-BC9807AE9653}" destId="{DBA52FC5-FEB9-8145-8CFA-004F8F5093AA}" srcOrd="0" destOrd="0" presId="urn:microsoft.com/office/officeart/2008/layout/PictureStrips"/>
    <dgm:cxn modelId="{81163394-1613-1B4A-BDFB-756E1C023DD5}" type="presParOf" srcId="{25AD9598-2262-D84C-95C1-BC9807AE9653}" destId="{3752401F-27CC-274E-AD0C-9DA23E963F6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A23A85-647A-3748-BA12-F64B30F94170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38755F3-5F5C-354B-B5E9-22269F01CF3E}">
      <dgm:prSet/>
      <dgm:spPr/>
      <dgm:t>
        <a:bodyPr/>
        <a:lstStyle/>
        <a:p>
          <a:r>
            <a:rPr lang="en-GB" dirty="0"/>
            <a:t>Materials</a:t>
          </a:r>
          <a:endParaRPr lang="en-SK" dirty="0"/>
        </a:p>
      </dgm:t>
    </dgm:pt>
    <dgm:pt modelId="{4C568418-D5C1-E94F-A3AA-1E2A73F93E2F}" type="parTrans" cxnId="{5DA4A0BF-4996-B742-9AA6-A8C02B1D3481}">
      <dgm:prSet/>
      <dgm:spPr/>
      <dgm:t>
        <a:bodyPr/>
        <a:lstStyle/>
        <a:p>
          <a:endParaRPr lang="en-GB"/>
        </a:p>
      </dgm:t>
    </dgm:pt>
    <dgm:pt modelId="{67BE68BF-B7EE-E74A-8EEA-57483ED9109E}" type="sibTrans" cxnId="{5DA4A0BF-4996-B742-9AA6-A8C02B1D3481}">
      <dgm:prSet/>
      <dgm:spPr/>
      <dgm:t>
        <a:bodyPr/>
        <a:lstStyle/>
        <a:p>
          <a:endParaRPr lang="en-GB"/>
        </a:p>
      </dgm:t>
    </dgm:pt>
    <dgm:pt modelId="{DF32683D-BB34-364C-8CA6-225C2E75CE00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emotional arousal of swear words questionnaire </a:t>
          </a:r>
          <a:endParaRPr lang="en-SK" dirty="0"/>
        </a:p>
      </dgm:t>
    </dgm:pt>
    <dgm:pt modelId="{10BAA621-4848-5A49-B41A-423F48B3364F}" type="parTrans" cxnId="{5C51D9C1-7311-BC4B-BBB5-3495A1A35AA4}">
      <dgm:prSet/>
      <dgm:spPr/>
      <dgm:t>
        <a:bodyPr/>
        <a:lstStyle/>
        <a:p>
          <a:endParaRPr lang="en-GB"/>
        </a:p>
      </dgm:t>
    </dgm:pt>
    <dgm:pt modelId="{E214E937-2533-2248-821D-DEF617C4EE3F}" type="sibTrans" cxnId="{5C51D9C1-7311-BC4B-BBB5-3495A1A35AA4}">
      <dgm:prSet/>
      <dgm:spPr/>
      <dgm:t>
        <a:bodyPr/>
        <a:lstStyle/>
        <a:p>
          <a:endParaRPr lang="en-GB"/>
        </a:p>
      </dgm:t>
    </dgm:pt>
    <dgm:pt modelId="{3A3C3A6B-4961-3A45-8FCC-D73D5E498F8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K" dirty="0"/>
            <a:t>T</a:t>
          </a:r>
          <a:r>
            <a:rPr lang="en-GB" dirty="0"/>
            <a:t>he Reduced Emotional resonance in LX (RER-LX)</a:t>
          </a:r>
          <a:r>
            <a:rPr lang="en-SK" dirty="0"/>
            <a:t> </a:t>
          </a:r>
        </a:p>
      </dgm:t>
    </dgm:pt>
    <dgm:pt modelId="{8DEC5B84-386A-AE47-84D3-D6D8C1E02CFE}" type="parTrans" cxnId="{C899DA5B-3507-3144-93A6-BF3E113C89DD}">
      <dgm:prSet/>
      <dgm:spPr/>
      <dgm:t>
        <a:bodyPr/>
        <a:lstStyle/>
        <a:p>
          <a:endParaRPr lang="en-GB"/>
        </a:p>
      </dgm:t>
    </dgm:pt>
    <dgm:pt modelId="{2C774BD6-5427-B042-9083-A77057B63002}" type="sibTrans" cxnId="{C899DA5B-3507-3144-93A6-BF3E113C89DD}">
      <dgm:prSet/>
      <dgm:spPr/>
      <dgm:t>
        <a:bodyPr/>
        <a:lstStyle/>
        <a:p>
          <a:endParaRPr lang="en-GB"/>
        </a:p>
      </dgm:t>
    </dgm:pt>
    <dgm:pt modelId="{E7BD5540-E15E-9946-A0CA-2C71254CAD9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Lexical Test for Advanced Learners of English (</a:t>
          </a:r>
          <a:r>
            <a:rPr lang="en-GB" dirty="0" err="1"/>
            <a:t>LEXtale</a:t>
          </a:r>
          <a:r>
            <a:rPr lang="en-GB" dirty="0"/>
            <a:t>)</a:t>
          </a:r>
          <a:r>
            <a:rPr lang="en-SK" dirty="0"/>
            <a:t> </a:t>
          </a:r>
        </a:p>
      </dgm:t>
    </dgm:pt>
    <dgm:pt modelId="{AC90E6AF-2CA3-5E47-8396-129293E47C10}" type="parTrans" cxnId="{D8B81571-25E1-8948-8DFE-E400E5733B32}">
      <dgm:prSet/>
      <dgm:spPr/>
      <dgm:t>
        <a:bodyPr/>
        <a:lstStyle/>
        <a:p>
          <a:endParaRPr lang="en-GB"/>
        </a:p>
      </dgm:t>
    </dgm:pt>
    <dgm:pt modelId="{3C15B7F4-A25D-A840-9A09-974C83664A14}" type="sibTrans" cxnId="{D8B81571-25E1-8948-8DFE-E400E5733B32}">
      <dgm:prSet/>
      <dgm:spPr/>
      <dgm:t>
        <a:bodyPr/>
        <a:lstStyle/>
        <a:p>
          <a:endParaRPr lang="en-GB"/>
        </a:p>
      </dgm:t>
    </dgm:pt>
    <dgm:pt modelId="{CDAB38D8-9EAB-FE44-9EC5-14031B2C38B1}">
      <dgm:prSet/>
      <dgm:spPr>
        <a:gradFill rotWithShape="0">
          <a:gsLst>
            <a:gs pos="94000">
              <a:schemeClr val="accent1">
                <a:hueOff val="0"/>
                <a:satOff val="0"/>
                <a:lum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</a:gradFill>
      </dgm:spPr>
      <dgm:t>
        <a:bodyPr/>
        <a:lstStyle/>
        <a:p>
          <a:r>
            <a:rPr lang="en-SK" dirty="0"/>
            <a:t>Participants</a:t>
          </a:r>
        </a:p>
      </dgm:t>
    </dgm:pt>
    <dgm:pt modelId="{7EEEDC15-3DCB-1141-9C0C-D8DD53877652}" type="parTrans" cxnId="{21693645-9DA0-1E44-BCC5-879CEA06B97D}">
      <dgm:prSet/>
      <dgm:spPr/>
      <dgm:t>
        <a:bodyPr/>
        <a:lstStyle/>
        <a:p>
          <a:endParaRPr lang="en-GB"/>
        </a:p>
      </dgm:t>
    </dgm:pt>
    <dgm:pt modelId="{187944C0-9ED1-2145-BE34-CACC022ACBDB}" type="sibTrans" cxnId="{21693645-9DA0-1E44-BCC5-879CEA06B97D}">
      <dgm:prSet/>
      <dgm:spPr/>
      <dgm:t>
        <a:bodyPr/>
        <a:lstStyle/>
        <a:p>
          <a:endParaRPr lang="en-GB"/>
        </a:p>
      </dgm:t>
    </dgm:pt>
    <dgm:pt modelId="{742B0AE5-33E9-BA4E-B2E5-F446F5E94A12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314 Slovak-English bilingual participants</a:t>
          </a:r>
          <a:endParaRPr lang="en-SK" dirty="0"/>
        </a:p>
      </dgm:t>
    </dgm:pt>
    <dgm:pt modelId="{F0768824-FE7A-0D41-BAAF-797BA42B9D5B}" type="parTrans" cxnId="{9C33191A-7F49-2B44-868D-E02F8263E56A}">
      <dgm:prSet/>
      <dgm:spPr/>
      <dgm:t>
        <a:bodyPr/>
        <a:lstStyle/>
        <a:p>
          <a:endParaRPr lang="en-GB"/>
        </a:p>
      </dgm:t>
    </dgm:pt>
    <dgm:pt modelId="{9AD9A35B-C797-6C42-826D-6AFF04E6FEB7}" type="sibTrans" cxnId="{9C33191A-7F49-2B44-868D-E02F8263E56A}">
      <dgm:prSet/>
      <dgm:spPr/>
      <dgm:t>
        <a:bodyPr/>
        <a:lstStyle/>
        <a:p>
          <a:endParaRPr lang="en-GB"/>
        </a:p>
      </dgm:t>
    </dgm:pt>
    <dgm:pt modelId="{94F3C0D7-CFE1-B74B-ADD1-DDF8AAFFFBFF}">
      <dgm:prSet/>
      <dgm:spPr/>
      <dgm:t>
        <a:bodyPr/>
        <a:lstStyle/>
        <a:p>
          <a:r>
            <a:rPr lang="en-SK" dirty="0"/>
            <a:t>Design</a:t>
          </a:r>
        </a:p>
      </dgm:t>
    </dgm:pt>
    <dgm:pt modelId="{41FCB975-7926-D04F-9EC0-5869D00A5119}" type="parTrans" cxnId="{3F0B336E-DE5F-C940-B0EA-FDA5376F2FA4}">
      <dgm:prSet/>
      <dgm:spPr/>
      <dgm:t>
        <a:bodyPr/>
        <a:lstStyle/>
        <a:p>
          <a:endParaRPr lang="en-GB"/>
        </a:p>
      </dgm:t>
    </dgm:pt>
    <dgm:pt modelId="{9BD7C166-28E6-AD46-A866-AA3998EE3567}" type="sibTrans" cxnId="{3F0B336E-DE5F-C940-B0EA-FDA5376F2FA4}">
      <dgm:prSet/>
      <dgm:spPr/>
      <dgm:t>
        <a:bodyPr/>
        <a:lstStyle/>
        <a:p>
          <a:endParaRPr lang="en-GB"/>
        </a:p>
      </dgm:t>
    </dgm:pt>
    <dgm:pt modelId="{B7C31C4C-3726-954D-BDB4-059E80D9A20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dirty="0"/>
            <a:t>Dependent variables:</a:t>
          </a:r>
          <a:endParaRPr lang="en-SK" b="1" dirty="0"/>
        </a:p>
      </dgm:t>
    </dgm:pt>
    <dgm:pt modelId="{2D0E6B0B-B435-294F-8510-4104D64D7166}" type="parTrans" cxnId="{9D7EDE27-AACE-CD4C-A63A-79EA6447477B}">
      <dgm:prSet/>
      <dgm:spPr/>
      <dgm:t>
        <a:bodyPr/>
        <a:lstStyle/>
        <a:p>
          <a:endParaRPr lang="en-GB"/>
        </a:p>
      </dgm:t>
    </dgm:pt>
    <dgm:pt modelId="{D8CF7AA1-6A09-2544-B42C-57CB0BFA6267}" type="sibTrans" cxnId="{9D7EDE27-AACE-CD4C-A63A-79EA6447477B}">
      <dgm:prSet/>
      <dgm:spPr/>
      <dgm:t>
        <a:bodyPr/>
        <a:lstStyle/>
        <a:p>
          <a:endParaRPr lang="en-GB"/>
        </a:p>
      </dgm:t>
    </dgm:pt>
    <dgm:pt modelId="{A4FC0F81-B952-FE44-97E8-EEB746371C4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perceived offensiveness of swear words questionnaire </a:t>
          </a:r>
          <a:endParaRPr lang="en-SK" dirty="0"/>
        </a:p>
      </dgm:t>
    </dgm:pt>
    <dgm:pt modelId="{4FDDF61B-B480-F74B-AB64-9D44C2459447}" type="parTrans" cxnId="{BF8DA0E0-64D6-994F-9B4A-445F9D4D27E3}">
      <dgm:prSet/>
      <dgm:spPr/>
      <dgm:t>
        <a:bodyPr/>
        <a:lstStyle/>
        <a:p>
          <a:endParaRPr lang="en-GB"/>
        </a:p>
      </dgm:t>
    </dgm:pt>
    <dgm:pt modelId="{8769D64A-C993-F649-A428-993C6C1C8D7A}" type="sibTrans" cxnId="{BF8DA0E0-64D6-994F-9B4A-445F9D4D27E3}">
      <dgm:prSet/>
      <dgm:spPr/>
      <dgm:t>
        <a:bodyPr/>
        <a:lstStyle/>
        <a:p>
          <a:endParaRPr lang="en-GB"/>
        </a:p>
      </dgm:t>
    </dgm:pt>
    <dgm:pt modelId="{452877F5-B794-254B-AEA1-D807DC3312AE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1" dirty="0"/>
            <a:t>Predictor variables:</a:t>
          </a:r>
          <a:endParaRPr lang="en-SK" b="1" dirty="0"/>
        </a:p>
      </dgm:t>
    </dgm:pt>
    <dgm:pt modelId="{55E67118-F6D6-994E-97B7-03A220B0BC44}" type="parTrans" cxnId="{EEE39691-E12B-BF4E-9D65-DA0F8D9B9053}">
      <dgm:prSet/>
      <dgm:spPr/>
      <dgm:t>
        <a:bodyPr/>
        <a:lstStyle/>
        <a:p>
          <a:endParaRPr lang="en-GB"/>
        </a:p>
      </dgm:t>
    </dgm:pt>
    <dgm:pt modelId="{9C08DC32-7C71-D34D-A23D-7FB1BB5ECBD6}" type="sibTrans" cxnId="{EEE39691-E12B-BF4E-9D65-DA0F8D9B9053}">
      <dgm:prSet/>
      <dgm:spPr/>
      <dgm:t>
        <a:bodyPr/>
        <a:lstStyle/>
        <a:p>
          <a:endParaRPr lang="en-GB"/>
        </a:p>
      </dgm:t>
    </dgm:pt>
    <dgm:pt modelId="{AC2FB1E6-4661-C443-BAFC-9BA4C146BF7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ratings of perceived offensiveness of swear words. </a:t>
          </a:r>
          <a:endParaRPr lang="en-SK" dirty="0"/>
        </a:p>
      </dgm:t>
    </dgm:pt>
    <dgm:pt modelId="{FC1D91B2-CF1B-0C4B-9207-61FFAC293C95}" type="parTrans" cxnId="{3C51149F-4F7B-4E4A-8E2B-0E1FF1D9575F}">
      <dgm:prSet/>
      <dgm:spPr/>
      <dgm:t>
        <a:bodyPr/>
        <a:lstStyle/>
        <a:p>
          <a:endParaRPr lang="en-GB"/>
        </a:p>
      </dgm:t>
    </dgm:pt>
    <dgm:pt modelId="{3FDBEB07-7B9E-D640-BD57-F85DAF677F81}" type="sibTrans" cxnId="{3C51149F-4F7B-4E4A-8E2B-0E1FF1D9575F}">
      <dgm:prSet/>
      <dgm:spPr/>
      <dgm:t>
        <a:bodyPr/>
        <a:lstStyle/>
        <a:p>
          <a:endParaRPr lang="en-GB"/>
        </a:p>
      </dgm:t>
    </dgm:pt>
    <dgm:pt modelId="{DE4031AD-37AD-E545-9F96-443659D0339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ratings of emotional arousal of swear words. </a:t>
          </a:r>
          <a:endParaRPr lang="en-SK" dirty="0"/>
        </a:p>
      </dgm:t>
    </dgm:pt>
    <dgm:pt modelId="{29A073A1-A30B-714B-82A8-2C186FB241BE}" type="parTrans" cxnId="{05D5417E-1EEB-3241-90E1-4D60D91B7639}">
      <dgm:prSet/>
      <dgm:spPr/>
      <dgm:t>
        <a:bodyPr/>
        <a:lstStyle/>
        <a:p>
          <a:endParaRPr lang="en-GB"/>
        </a:p>
      </dgm:t>
    </dgm:pt>
    <dgm:pt modelId="{FF5DEE05-5EA4-A74D-9F2E-C48B6042345C}" type="sibTrans" cxnId="{05D5417E-1EEB-3241-90E1-4D60D91B7639}">
      <dgm:prSet/>
      <dgm:spPr/>
      <dgm:t>
        <a:bodyPr/>
        <a:lstStyle/>
        <a:p>
          <a:endParaRPr lang="en-GB"/>
        </a:p>
      </dgm:t>
    </dgm:pt>
    <dgm:pt modelId="{B2C7AE2F-7FF0-834D-8A05-C3D0BEB99B8F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language of presented swear words</a:t>
          </a:r>
          <a:endParaRPr lang="en-SK" dirty="0"/>
        </a:p>
      </dgm:t>
    </dgm:pt>
    <dgm:pt modelId="{655A58F0-3805-074A-A44B-1F16059510AD}" type="parTrans" cxnId="{8A2921A0-CA6F-2A4E-B188-EAB6CBD2F081}">
      <dgm:prSet/>
      <dgm:spPr/>
      <dgm:t>
        <a:bodyPr/>
        <a:lstStyle/>
        <a:p>
          <a:endParaRPr lang="en-GB"/>
        </a:p>
      </dgm:t>
    </dgm:pt>
    <dgm:pt modelId="{3495381E-F2AE-064A-91FC-25D9BCD130ED}" type="sibTrans" cxnId="{8A2921A0-CA6F-2A4E-B188-EAB6CBD2F081}">
      <dgm:prSet/>
      <dgm:spPr/>
      <dgm:t>
        <a:bodyPr/>
        <a:lstStyle/>
        <a:p>
          <a:endParaRPr lang="en-GB"/>
        </a:p>
      </dgm:t>
    </dgm:pt>
    <dgm:pt modelId="{9F3A1DFC-171F-7843-875A-1458FAF3471A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dirty="0"/>
            <a:t>the reduced emotional resonance of the language</a:t>
          </a:r>
          <a:endParaRPr lang="en-SK" dirty="0"/>
        </a:p>
      </dgm:t>
    </dgm:pt>
    <dgm:pt modelId="{D098EA20-3002-6E4F-9BCA-BEE9267220F6}" type="parTrans" cxnId="{5E034F75-620A-2241-80E0-CC0F2BEB28E3}">
      <dgm:prSet/>
      <dgm:spPr/>
      <dgm:t>
        <a:bodyPr/>
        <a:lstStyle/>
        <a:p>
          <a:endParaRPr lang="en-GB"/>
        </a:p>
      </dgm:t>
    </dgm:pt>
    <dgm:pt modelId="{317029EB-9DEC-3148-A6A6-127FBC5F875F}" type="sibTrans" cxnId="{5E034F75-620A-2241-80E0-CC0F2BEB28E3}">
      <dgm:prSet/>
      <dgm:spPr/>
      <dgm:t>
        <a:bodyPr/>
        <a:lstStyle/>
        <a:p>
          <a:endParaRPr lang="en-GB"/>
        </a:p>
      </dgm:t>
    </dgm:pt>
    <dgm:pt modelId="{D03F61C8-A6C1-EF41-8F81-1EBFC525723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SK" dirty="0"/>
        </a:p>
      </dgm:t>
    </dgm:pt>
    <dgm:pt modelId="{4CAC8A1A-C206-A84C-B06A-90EE11E70C4F}" type="parTrans" cxnId="{3D94BB82-6BF5-4A41-8159-EEB222EF386D}">
      <dgm:prSet/>
      <dgm:spPr/>
      <dgm:t>
        <a:bodyPr/>
        <a:lstStyle/>
        <a:p>
          <a:endParaRPr lang="en-GB"/>
        </a:p>
      </dgm:t>
    </dgm:pt>
    <dgm:pt modelId="{C7BA6F0B-7E9E-CB4D-B5CD-DD4E7D911233}" type="sibTrans" cxnId="{3D94BB82-6BF5-4A41-8159-EEB222EF386D}">
      <dgm:prSet/>
      <dgm:spPr/>
      <dgm:t>
        <a:bodyPr/>
        <a:lstStyle/>
        <a:p>
          <a:endParaRPr lang="en-GB"/>
        </a:p>
      </dgm:t>
    </dgm:pt>
    <dgm:pt modelId="{206692BA-922C-BF40-96F0-DBA15226F5E8}" type="pres">
      <dgm:prSet presAssocID="{CDA23A85-647A-3748-BA12-F64B30F94170}" presName="Name0" presStyleCnt="0">
        <dgm:presLayoutVars>
          <dgm:dir/>
          <dgm:animLvl val="lvl"/>
          <dgm:resizeHandles val="exact"/>
        </dgm:presLayoutVars>
      </dgm:prSet>
      <dgm:spPr/>
    </dgm:pt>
    <dgm:pt modelId="{84E395AC-C255-E245-8E67-7335B6951121}" type="pres">
      <dgm:prSet presAssocID="{CDAB38D8-9EAB-FE44-9EC5-14031B2C38B1}" presName="linNode" presStyleCnt="0"/>
      <dgm:spPr/>
    </dgm:pt>
    <dgm:pt modelId="{F4349333-B689-754D-BE0F-500112CA237B}" type="pres">
      <dgm:prSet presAssocID="{CDAB38D8-9EAB-FE44-9EC5-14031B2C38B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B6D0C18-EFEE-EA4A-89CC-5440A7E4BD58}" type="pres">
      <dgm:prSet presAssocID="{CDAB38D8-9EAB-FE44-9EC5-14031B2C38B1}" presName="descendantText" presStyleLbl="alignAccFollowNode1" presStyleIdx="0" presStyleCnt="3">
        <dgm:presLayoutVars>
          <dgm:bulletEnabled val="1"/>
        </dgm:presLayoutVars>
      </dgm:prSet>
      <dgm:spPr/>
    </dgm:pt>
    <dgm:pt modelId="{84D22712-5F70-D944-9434-F28448036BAA}" type="pres">
      <dgm:prSet presAssocID="{187944C0-9ED1-2145-BE34-CACC022ACBDB}" presName="sp" presStyleCnt="0"/>
      <dgm:spPr/>
    </dgm:pt>
    <dgm:pt modelId="{75968B26-9FC5-8441-BB69-987FF0BD1AAF}" type="pres">
      <dgm:prSet presAssocID="{94F3C0D7-CFE1-B74B-ADD1-DDF8AAFFFBFF}" presName="linNode" presStyleCnt="0"/>
      <dgm:spPr/>
    </dgm:pt>
    <dgm:pt modelId="{07F42AB9-3A7B-D04F-B826-0CB0ED671C26}" type="pres">
      <dgm:prSet presAssocID="{94F3C0D7-CFE1-B74B-ADD1-DDF8AAFFFBF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899E40-E5B8-A543-B49C-E6D295788058}" type="pres">
      <dgm:prSet presAssocID="{94F3C0D7-CFE1-B74B-ADD1-DDF8AAFFFBFF}" presName="descendantText" presStyleLbl="alignAccFollowNode1" presStyleIdx="1" presStyleCnt="3">
        <dgm:presLayoutVars>
          <dgm:bulletEnabled val="1"/>
        </dgm:presLayoutVars>
      </dgm:prSet>
      <dgm:spPr/>
    </dgm:pt>
    <dgm:pt modelId="{80633551-D456-8A4D-9B90-2EB4E57BA358}" type="pres">
      <dgm:prSet presAssocID="{9BD7C166-28E6-AD46-A866-AA3998EE3567}" presName="sp" presStyleCnt="0"/>
      <dgm:spPr/>
    </dgm:pt>
    <dgm:pt modelId="{058974F9-B1D6-9A4B-86E8-710AF5453D99}" type="pres">
      <dgm:prSet presAssocID="{B38755F3-5F5C-354B-B5E9-22269F01CF3E}" presName="linNode" presStyleCnt="0"/>
      <dgm:spPr/>
    </dgm:pt>
    <dgm:pt modelId="{52CF65DF-DFE4-8F4B-B066-A231825C1607}" type="pres">
      <dgm:prSet presAssocID="{B38755F3-5F5C-354B-B5E9-22269F01CF3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F0CDD05-E8A2-AB43-86F9-CF2F9832E3AE}" type="pres">
      <dgm:prSet presAssocID="{B38755F3-5F5C-354B-B5E9-22269F01CF3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3AAF408-194C-FD4F-9854-51DDA236CDBF}" type="presOf" srcId="{3A3C3A6B-4961-3A45-8FCC-D73D5E498F82}" destId="{FF0CDD05-E8A2-AB43-86F9-CF2F9832E3AE}" srcOrd="0" destOrd="2" presId="urn:microsoft.com/office/officeart/2005/8/layout/vList5"/>
    <dgm:cxn modelId="{9C33191A-7F49-2B44-868D-E02F8263E56A}" srcId="{CDAB38D8-9EAB-FE44-9EC5-14031B2C38B1}" destId="{742B0AE5-33E9-BA4E-B2E5-F446F5E94A12}" srcOrd="0" destOrd="0" parTransId="{F0768824-FE7A-0D41-BAAF-797BA42B9D5B}" sibTransId="{9AD9A35B-C797-6C42-826D-6AFF04E6FEB7}"/>
    <dgm:cxn modelId="{23AE5421-89FC-A442-98AC-1528237DCED3}" type="presOf" srcId="{9F3A1DFC-171F-7843-875A-1458FAF3471A}" destId="{52899E40-E5B8-A543-B49C-E6D295788058}" srcOrd="0" destOrd="6" presId="urn:microsoft.com/office/officeart/2005/8/layout/vList5"/>
    <dgm:cxn modelId="{9D7EDE27-AACE-CD4C-A63A-79EA6447477B}" srcId="{94F3C0D7-CFE1-B74B-ADD1-DDF8AAFFFBFF}" destId="{B7C31C4C-3726-954D-BDB4-059E80D9A204}" srcOrd="0" destOrd="0" parTransId="{2D0E6B0B-B435-294F-8510-4104D64D7166}" sibTransId="{D8CF7AA1-6A09-2544-B42C-57CB0BFA6267}"/>
    <dgm:cxn modelId="{13669429-3046-B640-8397-408E85A7A45A}" type="presOf" srcId="{E7BD5540-E15E-9946-A0CA-2C71254CAD91}" destId="{FF0CDD05-E8A2-AB43-86F9-CF2F9832E3AE}" srcOrd="0" destOrd="3" presId="urn:microsoft.com/office/officeart/2005/8/layout/vList5"/>
    <dgm:cxn modelId="{9ECA0F44-DABA-6E4E-B82E-CB1353E1B25E}" type="presOf" srcId="{D03F61C8-A6C1-EF41-8F81-1EBFC5257235}" destId="{52899E40-E5B8-A543-B49C-E6D295788058}" srcOrd="0" destOrd="3" presId="urn:microsoft.com/office/officeart/2005/8/layout/vList5"/>
    <dgm:cxn modelId="{21693645-9DA0-1E44-BCC5-879CEA06B97D}" srcId="{CDA23A85-647A-3748-BA12-F64B30F94170}" destId="{CDAB38D8-9EAB-FE44-9EC5-14031B2C38B1}" srcOrd="0" destOrd="0" parTransId="{7EEEDC15-3DCB-1141-9C0C-D8DD53877652}" sibTransId="{187944C0-9ED1-2145-BE34-CACC022ACBDB}"/>
    <dgm:cxn modelId="{C899DA5B-3507-3144-93A6-BF3E113C89DD}" srcId="{B38755F3-5F5C-354B-B5E9-22269F01CF3E}" destId="{3A3C3A6B-4961-3A45-8FCC-D73D5E498F82}" srcOrd="2" destOrd="0" parTransId="{8DEC5B84-386A-AE47-84D3-D6D8C1E02CFE}" sibTransId="{2C774BD6-5427-B042-9083-A77057B63002}"/>
    <dgm:cxn modelId="{3B84D863-FDD7-0E4C-9066-7B69A8D33A68}" type="presOf" srcId="{B2C7AE2F-7FF0-834D-8A05-C3D0BEB99B8F}" destId="{52899E40-E5B8-A543-B49C-E6D295788058}" srcOrd="0" destOrd="5" presId="urn:microsoft.com/office/officeart/2005/8/layout/vList5"/>
    <dgm:cxn modelId="{AE4CD266-CC9C-4F48-AEA9-712D2C761F5B}" type="presOf" srcId="{A4FC0F81-B952-FE44-97E8-EEB746371C43}" destId="{FF0CDD05-E8A2-AB43-86F9-CF2F9832E3AE}" srcOrd="0" destOrd="0" presId="urn:microsoft.com/office/officeart/2005/8/layout/vList5"/>
    <dgm:cxn modelId="{4F76216D-D073-CD4E-BC2C-9D68D688CF06}" type="presOf" srcId="{B38755F3-5F5C-354B-B5E9-22269F01CF3E}" destId="{52CF65DF-DFE4-8F4B-B066-A231825C1607}" srcOrd="0" destOrd="0" presId="urn:microsoft.com/office/officeart/2005/8/layout/vList5"/>
    <dgm:cxn modelId="{39BB4B6D-15CF-CF4F-B8D7-711095E5B567}" type="presOf" srcId="{742B0AE5-33E9-BA4E-B2E5-F446F5E94A12}" destId="{3B6D0C18-EFEE-EA4A-89CC-5440A7E4BD58}" srcOrd="0" destOrd="0" presId="urn:microsoft.com/office/officeart/2005/8/layout/vList5"/>
    <dgm:cxn modelId="{3F0B336E-DE5F-C940-B0EA-FDA5376F2FA4}" srcId="{CDA23A85-647A-3748-BA12-F64B30F94170}" destId="{94F3C0D7-CFE1-B74B-ADD1-DDF8AAFFFBFF}" srcOrd="1" destOrd="0" parTransId="{41FCB975-7926-D04F-9EC0-5869D00A5119}" sibTransId="{9BD7C166-28E6-AD46-A866-AA3998EE3567}"/>
    <dgm:cxn modelId="{D8B81571-25E1-8948-8DFE-E400E5733B32}" srcId="{B38755F3-5F5C-354B-B5E9-22269F01CF3E}" destId="{E7BD5540-E15E-9946-A0CA-2C71254CAD91}" srcOrd="3" destOrd="0" parTransId="{AC90E6AF-2CA3-5E47-8396-129293E47C10}" sibTransId="{3C15B7F4-A25D-A840-9A09-974C83664A14}"/>
    <dgm:cxn modelId="{5E034F75-620A-2241-80E0-CC0F2BEB28E3}" srcId="{452877F5-B794-254B-AEA1-D807DC3312AE}" destId="{9F3A1DFC-171F-7843-875A-1458FAF3471A}" srcOrd="1" destOrd="0" parTransId="{D098EA20-3002-6E4F-9BCA-BEE9267220F6}" sibTransId="{317029EB-9DEC-3148-A6A6-127FBC5F875F}"/>
    <dgm:cxn modelId="{6C863276-F0CE-364A-A50D-4B586882EF24}" type="presOf" srcId="{DF32683D-BB34-364C-8CA6-225C2E75CE00}" destId="{FF0CDD05-E8A2-AB43-86F9-CF2F9832E3AE}" srcOrd="0" destOrd="1" presId="urn:microsoft.com/office/officeart/2005/8/layout/vList5"/>
    <dgm:cxn modelId="{05D5417E-1EEB-3241-90E1-4D60D91B7639}" srcId="{B7C31C4C-3726-954D-BDB4-059E80D9A204}" destId="{DE4031AD-37AD-E545-9F96-443659D03395}" srcOrd="1" destOrd="0" parTransId="{29A073A1-A30B-714B-82A8-2C186FB241BE}" sibTransId="{FF5DEE05-5EA4-A74D-9F2E-C48B6042345C}"/>
    <dgm:cxn modelId="{3D94BB82-6BF5-4A41-8159-EEB222EF386D}" srcId="{B7C31C4C-3726-954D-BDB4-059E80D9A204}" destId="{D03F61C8-A6C1-EF41-8F81-1EBFC5257235}" srcOrd="2" destOrd="0" parTransId="{4CAC8A1A-C206-A84C-B06A-90EE11E70C4F}" sibTransId="{C7BA6F0B-7E9E-CB4D-B5CD-DD4E7D911233}"/>
    <dgm:cxn modelId="{13369483-59F9-9542-B53E-86DA996D511D}" type="presOf" srcId="{CDAB38D8-9EAB-FE44-9EC5-14031B2C38B1}" destId="{F4349333-B689-754D-BE0F-500112CA237B}" srcOrd="0" destOrd="0" presId="urn:microsoft.com/office/officeart/2005/8/layout/vList5"/>
    <dgm:cxn modelId="{FF215C8C-04DB-654B-BAB3-F5203B96109D}" type="presOf" srcId="{CDA23A85-647A-3748-BA12-F64B30F94170}" destId="{206692BA-922C-BF40-96F0-DBA15226F5E8}" srcOrd="0" destOrd="0" presId="urn:microsoft.com/office/officeart/2005/8/layout/vList5"/>
    <dgm:cxn modelId="{E270B58D-184A-F242-810A-7DF83E6EDBD1}" type="presOf" srcId="{452877F5-B794-254B-AEA1-D807DC3312AE}" destId="{52899E40-E5B8-A543-B49C-E6D295788058}" srcOrd="0" destOrd="4" presId="urn:microsoft.com/office/officeart/2005/8/layout/vList5"/>
    <dgm:cxn modelId="{EEE39691-E12B-BF4E-9D65-DA0F8D9B9053}" srcId="{94F3C0D7-CFE1-B74B-ADD1-DDF8AAFFFBFF}" destId="{452877F5-B794-254B-AEA1-D807DC3312AE}" srcOrd="1" destOrd="0" parTransId="{55E67118-F6D6-994E-97B7-03A220B0BC44}" sibTransId="{9C08DC32-7C71-D34D-A23D-7FB1BB5ECBD6}"/>
    <dgm:cxn modelId="{3C51149F-4F7B-4E4A-8E2B-0E1FF1D9575F}" srcId="{B7C31C4C-3726-954D-BDB4-059E80D9A204}" destId="{AC2FB1E6-4661-C443-BAFC-9BA4C146BF7C}" srcOrd="0" destOrd="0" parTransId="{FC1D91B2-CF1B-0C4B-9207-61FFAC293C95}" sibTransId="{3FDBEB07-7B9E-D640-BD57-F85DAF677F81}"/>
    <dgm:cxn modelId="{8A2921A0-CA6F-2A4E-B188-EAB6CBD2F081}" srcId="{452877F5-B794-254B-AEA1-D807DC3312AE}" destId="{B2C7AE2F-7FF0-834D-8A05-C3D0BEB99B8F}" srcOrd="0" destOrd="0" parTransId="{655A58F0-3805-074A-A44B-1F16059510AD}" sibTransId="{3495381E-F2AE-064A-91FC-25D9BCD130ED}"/>
    <dgm:cxn modelId="{EFA474AD-C6F4-DA40-AC20-F3DC2B68647F}" type="presOf" srcId="{B7C31C4C-3726-954D-BDB4-059E80D9A204}" destId="{52899E40-E5B8-A543-B49C-E6D295788058}" srcOrd="0" destOrd="0" presId="urn:microsoft.com/office/officeart/2005/8/layout/vList5"/>
    <dgm:cxn modelId="{B56C09BD-7A14-8941-B91B-9D8A09A09E61}" type="presOf" srcId="{AC2FB1E6-4661-C443-BAFC-9BA4C146BF7C}" destId="{52899E40-E5B8-A543-B49C-E6D295788058}" srcOrd="0" destOrd="1" presId="urn:microsoft.com/office/officeart/2005/8/layout/vList5"/>
    <dgm:cxn modelId="{5DA4A0BF-4996-B742-9AA6-A8C02B1D3481}" srcId="{CDA23A85-647A-3748-BA12-F64B30F94170}" destId="{B38755F3-5F5C-354B-B5E9-22269F01CF3E}" srcOrd="2" destOrd="0" parTransId="{4C568418-D5C1-E94F-A3AA-1E2A73F93E2F}" sibTransId="{67BE68BF-B7EE-E74A-8EEA-57483ED9109E}"/>
    <dgm:cxn modelId="{5C51D9C1-7311-BC4B-BBB5-3495A1A35AA4}" srcId="{B38755F3-5F5C-354B-B5E9-22269F01CF3E}" destId="{DF32683D-BB34-364C-8CA6-225C2E75CE00}" srcOrd="1" destOrd="0" parTransId="{10BAA621-4848-5A49-B41A-423F48B3364F}" sibTransId="{E214E937-2533-2248-821D-DEF617C4EE3F}"/>
    <dgm:cxn modelId="{6321D0C5-3570-D549-8AC6-CC07A5D32914}" type="presOf" srcId="{94F3C0D7-CFE1-B74B-ADD1-DDF8AAFFFBFF}" destId="{07F42AB9-3A7B-D04F-B826-0CB0ED671C26}" srcOrd="0" destOrd="0" presId="urn:microsoft.com/office/officeart/2005/8/layout/vList5"/>
    <dgm:cxn modelId="{BF8DA0E0-64D6-994F-9B4A-445F9D4D27E3}" srcId="{B38755F3-5F5C-354B-B5E9-22269F01CF3E}" destId="{A4FC0F81-B952-FE44-97E8-EEB746371C43}" srcOrd="0" destOrd="0" parTransId="{4FDDF61B-B480-F74B-AB64-9D44C2459447}" sibTransId="{8769D64A-C993-F649-A428-993C6C1C8D7A}"/>
    <dgm:cxn modelId="{7F5836E3-EF0D-474F-AB58-EC9BB9AE3B39}" type="presOf" srcId="{DE4031AD-37AD-E545-9F96-443659D03395}" destId="{52899E40-E5B8-A543-B49C-E6D295788058}" srcOrd="0" destOrd="2" presId="urn:microsoft.com/office/officeart/2005/8/layout/vList5"/>
    <dgm:cxn modelId="{2FFB0903-9C6E-4A4E-986A-0BA81CF538BB}" type="presParOf" srcId="{206692BA-922C-BF40-96F0-DBA15226F5E8}" destId="{84E395AC-C255-E245-8E67-7335B6951121}" srcOrd="0" destOrd="0" presId="urn:microsoft.com/office/officeart/2005/8/layout/vList5"/>
    <dgm:cxn modelId="{83918C4B-4E7E-9D4E-9BDC-4541180BDAAA}" type="presParOf" srcId="{84E395AC-C255-E245-8E67-7335B6951121}" destId="{F4349333-B689-754D-BE0F-500112CA237B}" srcOrd="0" destOrd="0" presId="urn:microsoft.com/office/officeart/2005/8/layout/vList5"/>
    <dgm:cxn modelId="{E4A17FC8-4EC6-C64C-9688-2E3290F79D57}" type="presParOf" srcId="{84E395AC-C255-E245-8E67-7335B6951121}" destId="{3B6D0C18-EFEE-EA4A-89CC-5440A7E4BD58}" srcOrd="1" destOrd="0" presId="urn:microsoft.com/office/officeart/2005/8/layout/vList5"/>
    <dgm:cxn modelId="{0D3D774D-6C07-3C41-A596-B54C50F0F4A8}" type="presParOf" srcId="{206692BA-922C-BF40-96F0-DBA15226F5E8}" destId="{84D22712-5F70-D944-9434-F28448036BAA}" srcOrd="1" destOrd="0" presId="urn:microsoft.com/office/officeart/2005/8/layout/vList5"/>
    <dgm:cxn modelId="{A3249A7E-3B6E-7847-80B9-B0ABA40E9659}" type="presParOf" srcId="{206692BA-922C-BF40-96F0-DBA15226F5E8}" destId="{75968B26-9FC5-8441-BB69-987FF0BD1AAF}" srcOrd="2" destOrd="0" presId="urn:microsoft.com/office/officeart/2005/8/layout/vList5"/>
    <dgm:cxn modelId="{67389548-8BCE-A444-A1AC-63DBE46FCFA9}" type="presParOf" srcId="{75968B26-9FC5-8441-BB69-987FF0BD1AAF}" destId="{07F42AB9-3A7B-D04F-B826-0CB0ED671C26}" srcOrd="0" destOrd="0" presId="urn:microsoft.com/office/officeart/2005/8/layout/vList5"/>
    <dgm:cxn modelId="{5C3126A2-F187-2A41-A984-25A5CE9EE0A6}" type="presParOf" srcId="{75968B26-9FC5-8441-BB69-987FF0BD1AAF}" destId="{52899E40-E5B8-A543-B49C-E6D295788058}" srcOrd="1" destOrd="0" presId="urn:microsoft.com/office/officeart/2005/8/layout/vList5"/>
    <dgm:cxn modelId="{AB0A0517-C248-3B46-8258-33A5D0611875}" type="presParOf" srcId="{206692BA-922C-BF40-96F0-DBA15226F5E8}" destId="{80633551-D456-8A4D-9B90-2EB4E57BA358}" srcOrd="3" destOrd="0" presId="urn:microsoft.com/office/officeart/2005/8/layout/vList5"/>
    <dgm:cxn modelId="{5187A6C4-FCC6-7E47-9589-F38C53A27C4C}" type="presParOf" srcId="{206692BA-922C-BF40-96F0-DBA15226F5E8}" destId="{058974F9-B1D6-9A4B-86E8-710AF5453D99}" srcOrd="4" destOrd="0" presId="urn:microsoft.com/office/officeart/2005/8/layout/vList5"/>
    <dgm:cxn modelId="{85C63120-4A77-BA4F-8E58-FB34C2D5A705}" type="presParOf" srcId="{058974F9-B1D6-9A4B-86E8-710AF5453D99}" destId="{52CF65DF-DFE4-8F4B-B066-A231825C1607}" srcOrd="0" destOrd="0" presId="urn:microsoft.com/office/officeart/2005/8/layout/vList5"/>
    <dgm:cxn modelId="{9C89A12E-C655-434E-8650-2E2A1EB1E5D7}" type="presParOf" srcId="{058974F9-B1D6-9A4B-86E8-710AF5453D99}" destId="{FF0CDD05-E8A2-AB43-86F9-CF2F9832E3A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2C1E0-5FF2-8E41-A29D-CD6F3E7C58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41B798D-9BE6-5946-B523-656C5743092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SK" b="0" dirty="0"/>
            <a:t>Offensiveness findings:</a:t>
          </a:r>
        </a:p>
      </dgm:t>
    </dgm:pt>
    <dgm:pt modelId="{8D84A8CC-2A58-4248-B01A-DCF852324796}" type="parTrans" cxnId="{4E90C6FE-C19C-984A-A1E1-F3184C560BFD}">
      <dgm:prSet/>
      <dgm:spPr/>
      <dgm:t>
        <a:bodyPr/>
        <a:lstStyle/>
        <a:p>
          <a:endParaRPr lang="en-GB"/>
        </a:p>
      </dgm:t>
    </dgm:pt>
    <dgm:pt modelId="{D19730EC-76E4-A346-9C60-4234BD813163}" type="sibTrans" cxnId="{4E90C6FE-C19C-984A-A1E1-F3184C560BFD}">
      <dgm:prSet/>
      <dgm:spPr/>
      <dgm:t>
        <a:bodyPr/>
        <a:lstStyle/>
        <a:p>
          <a:endParaRPr lang="en-GB"/>
        </a:p>
      </dgm:t>
    </dgm:pt>
    <dgm:pt modelId="{889BA06C-1DA9-3F42-B05F-3D0B0A7B034C}">
      <dgm:prSet/>
      <dgm:spPr/>
      <dgm:t>
        <a:bodyPr/>
        <a:lstStyle/>
        <a:p>
          <a:r>
            <a:rPr lang="en-GB" dirty="0"/>
            <a:t>A</a:t>
          </a:r>
          <a:r>
            <a:rPr lang="en-SK" dirty="0"/>
            <a:t> significant positive effect </a:t>
          </a:r>
          <a:r>
            <a:rPr lang="en-GB" dirty="0"/>
            <a:t>of language on offensiveness</a:t>
          </a:r>
          <a:endParaRPr lang="en-SK" dirty="0"/>
        </a:p>
      </dgm:t>
    </dgm:pt>
    <dgm:pt modelId="{944F63E7-E2ED-B441-AAC1-89126D6F315F}" type="parTrans" cxnId="{71BD907F-6941-6A4E-85E1-C0D7FF65D4CF}">
      <dgm:prSet/>
      <dgm:spPr/>
      <dgm:t>
        <a:bodyPr/>
        <a:lstStyle/>
        <a:p>
          <a:endParaRPr lang="en-GB"/>
        </a:p>
      </dgm:t>
    </dgm:pt>
    <dgm:pt modelId="{14E5B522-757F-6D40-BF77-DD82BB0D316E}" type="sibTrans" cxnId="{71BD907F-6941-6A4E-85E1-C0D7FF65D4CF}">
      <dgm:prSet/>
      <dgm:spPr/>
      <dgm:t>
        <a:bodyPr/>
        <a:lstStyle/>
        <a:p>
          <a:endParaRPr lang="en-GB"/>
        </a:p>
      </dgm:t>
    </dgm:pt>
    <dgm:pt modelId="{F72CCA14-6951-3543-A7B1-93C7FB2A709F}">
      <dgm:prSet/>
      <dgm:spPr/>
      <dgm:t>
        <a:bodyPr/>
        <a:lstStyle/>
        <a:p>
          <a:r>
            <a:rPr lang="en-GB" dirty="0"/>
            <a:t>No significant effect of the RER-LX scores on offensiveness ratings was found</a:t>
          </a:r>
          <a:endParaRPr lang="en-SK" dirty="0"/>
        </a:p>
      </dgm:t>
    </dgm:pt>
    <dgm:pt modelId="{FFBDFC45-BE32-3747-B61D-EC722C13CD90}" type="parTrans" cxnId="{CC4B728E-CA76-794A-882D-179AD69AFDF5}">
      <dgm:prSet/>
      <dgm:spPr/>
      <dgm:t>
        <a:bodyPr/>
        <a:lstStyle/>
        <a:p>
          <a:endParaRPr lang="en-GB"/>
        </a:p>
      </dgm:t>
    </dgm:pt>
    <dgm:pt modelId="{10FF1C03-8757-A34E-8B62-EF9EB9AF7D2A}" type="sibTrans" cxnId="{CC4B728E-CA76-794A-882D-179AD69AFDF5}">
      <dgm:prSet/>
      <dgm:spPr/>
      <dgm:t>
        <a:bodyPr/>
        <a:lstStyle/>
        <a:p>
          <a:endParaRPr lang="en-GB"/>
        </a:p>
      </dgm:t>
    </dgm:pt>
    <dgm:pt modelId="{1EC1D32D-16F3-6F4A-A631-096A072413E6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b="0" dirty="0"/>
            <a:t>Emotional Arousal findings:</a:t>
          </a:r>
          <a:endParaRPr lang="en-SK" b="0" dirty="0"/>
        </a:p>
      </dgm:t>
    </dgm:pt>
    <dgm:pt modelId="{FEFA763B-900B-7B45-BF2C-1965D799437C}" type="parTrans" cxnId="{F43D48CA-07A9-B04A-9B22-6218E639A3E6}">
      <dgm:prSet/>
      <dgm:spPr/>
      <dgm:t>
        <a:bodyPr/>
        <a:lstStyle/>
        <a:p>
          <a:endParaRPr lang="en-GB"/>
        </a:p>
      </dgm:t>
    </dgm:pt>
    <dgm:pt modelId="{3F19326A-A8D2-EA43-ACA5-5F621D9E8FD7}" type="sibTrans" cxnId="{F43D48CA-07A9-B04A-9B22-6218E639A3E6}">
      <dgm:prSet/>
      <dgm:spPr/>
      <dgm:t>
        <a:bodyPr/>
        <a:lstStyle/>
        <a:p>
          <a:endParaRPr lang="en-GB"/>
        </a:p>
      </dgm:t>
    </dgm:pt>
    <dgm:pt modelId="{9AC3A6CE-F20A-FB4D-8436-DEFD4C0E32EA}">
      <dgm:prSet/>
      <dgm:spPr/>
      <dgm:t>
        <a:bodyPr/>
        <a:lstStyle/>
        <a:p>
          <a:r>
            <a:rPr lang="en-GB" dirty="0"/>
            <a:t>A positive effect of the reduced emotional resonance of language</a:t>
          </a:r>
          <a:endParaRPr lang="en-SK" dirty="0"/>
        </a:p>
      </dgm:t>
    </dgm:pt>
    <dgm:pt modelId="{771128DA-0425-9641-B01B-BC4C046C2E11}" type="parTrans" cxnId="{6A3110C0-9307-8D4E-86FB-494DA95C1D0B}">
      <dgm:prSet/>
      <dgm:spPr/>
      <dgm:t>
        <a:bodyPr/>
        <a:lstStyle/>
        <a:p>
          <a:endParaRPr lang="en-GB"/>
        </a:p>
      </dgm:t>
    </dgm:pt>
    <dgm:pt modelId="{8EAC0CB3-0A8E-4C47-8406-213EE375C8B5}" type="sibTrans" cxnId="{6A3110C0-9307-8D4E-86FB-494DA95C1D0B}">
      <dgm:prSet/>
      <dgm:spPr/>
      <dgm:t>
        <a:bodyPr/>
        <a:lstStyle/>
        <a:p>
          <a:endParaRPr lang="en-GB"/>
        </a:p>
      </dgm:t>
    </dgm:pt>
    <dgm:pt modelId="{4D6B3489-7993-104F-9AF3-AD8DDCFD0910}">
      <dgm:prSet/>
      <dgm:spPr/>
      <dgm:t>
        <a:bodyPr/>
        <a:lstStyle/>
        <a:p>
          <a:r>
            <a:rPr lang="en-GB" dirty="0"/>
            <a:t>No significant effect of language on arousal ratings was detected</a:t>
          </a:r>
          <a:endParaRPr lang="en-SK" dirty="0"/>
        </a:p>
      </dgm:t>
    </dgm:pt>
    <dgm:pt modelId="{9FEA5028-96C3-DD4D-A3C9-31CEF41234F8}" type="parTrans" cxnId="{EAFECC9C-25AD-564A-AB85-1747743FF3D4}">
      <dgm:prSet/>
      <dgm:spPr/>
      <dgm:t>
        <a:bodyPr/>
        <a:lstStyle/>
        <a:p>
          <a:endParaRPr lang="en-GB"/>
        </a:p>
      </dgm:t>
    </dgm:pt>
    <dgm:pt modelId="{197A52E5-4B48-024C-A62B-ED21E122B489}" type="sibTrans" cxnId="{EAFECC9C-25AD-564A-AB85-1747743FF3D4}">
      <dgm:prSet/>
      <dgm:spPr/>
      <dgm:t>
        <a:bodyPr/>
        <a:lstStyle/>
        <a:p>
          <a:endParaRPr lang="en-GB"/>
        </a:p>
      </dgm:t>
    </dgm:pt>
    <dgm:pt modelId="{3F95B2A5-227E-9847-86F8-45F7AE4994F4}">
      <dgm:prSet/>
      <dgm:spPr/>
      <dgm:t>
        <a:bodyPr/>
        <a:lstStyle/>
        <a:p>
          <a:endParaRPr lang="en-SK" dirty="0"/>
        </a:p>
      </dgm:t>
    </dgm:pt>
    <dgm:pt modelId="{D9AC5AA7-39AB-5141-8349-D5A0214E48EB}" type="parTrans" cxnId="{27A4E172-C414-9B40-B0AF-D7C046C0CF64}">
      <dgm:prSet/>
      <dgm:spPr/>
      <dgm:t>
        <a:bodyPr/>
        <a:lstStyle/>
        <a:p>
          <a:endParaRPr lang="en-GB"/>
        </a:p>
      </dgm:t>
    </dgm:pt>
    <dgm:pt modelId="{28850446-5028-B545-A8E3-B194CB7E3502}" type="sibTrans" cxnId="{27A4E172-C414-9B40-B0AF-D7C046C0CF64}">
      <dgm:prSet/>
      <dgm:spPr/>
      <dgm:t>
        <a:bodyPr/>
        <a:lstStyle/>
        <a:p>
          <a:endParaRPr lang="en-GB"/>
        </a:p>
      </dgm:t>
    </dgm:pt>
    <dgm:pt modelId="{9A7F587E-3584-5845-BEAE-876D80B88D4B}">
      <dgm:prSet/>
      <dgm:spPr/>
      <dgm:t>
        <a:bodyPr/>
        <a:lstStyle/>
        <a:p>
          <a:r>
            <a:rPr lang="en-GB" dirty="0"/>
            <a:t>words were rated as more offensive when presented in L1</a:t>
          </a:r>
          <a:endParaRPr lang="en-SK" dirty="0"/>
        </a:p>
      </dgm:t>
    </dgm:pt>
    <dgm:pt modelId="{BEBECBF8-0032-C940-881A-8B2676FA3E66}" type="parTrans" cxnId="{63AF0376-BFD4-6149-9950-483A40F43CE2}">
      <dgm:prSet/>
      <dgm:spPr/>
      <dgm:t>
        <a:bodyPr/>
        <a:lstStyle/>
        <a:p>
          <a:endParaRPr lang="en-GB"/>
        </a:p>
      </dgm:t>
    </dgm:pt>
    <dgm:pt modelId="{4AAB7757-B532-CD40-BB64-A67DAA5E4AB4}" type="sibTrans" cxnId="{63AF0376-BFD4-6149-9950-483A40F43CE2}">
      <dgm:prSet/>
      <dgm:spPr/>
      <dgm:t>
        <a:bodyPr/>
        <a:lstStyle/>
        <a:p>
          <a:endParaRPr lang="en-GB"/>
        </a:p>
      </dgm:t>
    </dgm:pt>
    <dgm:pt modelId="{DD9ADCC9-2856-B844-A4A8-A71F9FFCED4F}">
      <dgm:prSet/>
      <dgm:spPr/>
      <dgm:t>
        <a:bodyPr/>
        <a:lstStyle/>
        <a:p>
          <a:r>
            <a:rPr lang="en-GB" dirty="0"/>
            <a:t>higher RER-LX scores predicted higher arousal ratings across both language conditions. </a:t>
          </a:r>
          <a:endParaRPr lang="en-SK" dirty="0"/>
        </a:p>
      </dgm:t>
    </dgm:pt>
    <dgm:pt modelId="{F680F56C-B2DF-944D-96D8-DC46F319F807}" type="parTrans" cxnId="{9D7F08A5-6A76-7445-A7B9-CAE2B9041F61}">
      <dgm:prSet/>
      <dgm:spPr/>
      <dgm:t>
        <a:bodyPr/>
        <a:lstStyle/>
        <a:p>
          <a:endParaRPr lang="en-GB"/>
        </a:p>
      </dgm:t>
    </dgm:pt>
    <dgm:pt modelId="{96D53DCF-2E86-974B-A731-C9D250C7C3D6}" type="sibTrans" cxnId="{9D7F08A5-6A76-7445-A7B9-CAE2B9041F61}">
      <dgm:prSet/>
      <dgm:spPr/>
      <dgm:t>
        <a:bodyPr/>
        <a:lstStyle/>
        <a:p>
          <a:endParaRPr lang="en-GB"/>
        </a:p>
      </dgm:t>
    </dgm:pt>
    <dgm:pt modelId="{F1710E21-CCDF-A445-9F8F-9B70EC124275}" type="pres">
      <dgm:prSet presAssocID="{8C92C1E0-5FF2-8E41-A29D-CD6F3E7C58A5}" presName="linear" presStyleCnt="0">
        <dgm:presLayoutVars>
          <dgm:animLvl val="lvl"/>
          <dgm:resizeHandles val="exact"/>
        </dgm:presLayoutVars>
      </dgm:prSet>
      <dgm:spPr/>
    </dgm:pt>
    <dgm:pt modelId="{0AD24C8D-810A-BF4C-94A4-B074E6781198}" type="pres">
      <dgm:prSet presAssocID="{B41B798D-9BE6-5946-B523-656C5743092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DAA7B7-9E8F-B841-A806-89CA631E5CBA}" type="pres">
      <dgm:prSet presAssocID="{B41B798D-9BE6-5946-B523-656C57430924}" presName="childText" presStyleLbl="revTx" presStyleIdx="0" presStyleCnt="2">
        <dgm:presLayoutVars>
          <dgm:bulletEnabled val="1"/>
        </dgm:presLayoutVars>
      </dgm:prSet>
      <dgm:spPr/>
    </dgm:pt>
    <dgm:pt modelId="{2ED55508-A9A8-3D43-925C-57150B69E1B5}" type="pres">
      <dgm:prSet presAssocID="{1EC1D32D-16F3-6F4A-A631-096A072413E6}" presName="parentText" presStyleLbl="node1" presStyleIdx="1" presStyleCnt="2" custLinFactNeighborX="223" custLinFactNeighborY="9767">
        <dgm:presLayoutVars>
          <dgm:chMax val="0"/>
          <dgm:bulletEnabled val="1"/>
        </dgm:presLayoutVars>
      </dgm:prSet>
      <dgm:spPr/>
    </dgm:pt>
    <dgm:pt modelId="{6B9F9880-9A82-F740-B437-7857D58913DD}" type="pres">
      <dgm:prSet presAssocID="{1EC1D32D-16F3-6F4A-A631-096A072413E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1EB8211-EBB6-F845-A3CA-2908D72D2895}" type="presOf" srcId="{F72CCA14-6951-3543-A7B1-93C7FB2A709F}" destId="{64DAA7B7-9E8F-B841-A806-89CA631E5CBA}" srcOrd="0" destOrd="2" presId="urn:microsoft.com/office/officeart/2005/8/layout/vList2"/>
    <dgm:cxn modelId="{6DA66620-5D7F-EC4A-92F2-58D231C2ADE2}" type="presOf" srcId="{9A7F587E-3584-5845-BEAE-876D80B88D4B}" destId="{64DAA7B7-9E8F-B841-A806-89CA631E5CBA}" srcOrd="0" destOrd="1" presId="urn:microsoft.com/office/officeart/2005/8/layout/vList2"/>
    <dgm:cxn modelId="{3738833B-B063-6047-AFF8-9A9D5B74D6B3}" type="presOf" srcId="{3F95B2A5-227E-9847-86F8-45F7AE4994F4}" destId="{6B9F9880-9A82-F740-B437-7857D58913DD}" srcOrd="0" destOrd="0" presId="urn:microsoft.com/office/officeart/2005/8/layout/vList2"/>
    <dgm:cxn modelId="{C4EE0F41-2CBB-1C44-BAEE-6620D445A9B7}" type="presOf" srcId="{8C92C1E0-5FF2-8E41-A29D-CD6F3E7C58A5}" destId="{F1710E21-CCDF-A445-9F8F-9B70EC124275}" srcOrd="0" destOrd="0" presId="urn:microsoft.com/office/officeart/2005/8/layout/vList2"/>
    <dgm:cxn modelId="{27A4E172-C414-9B40-B0AF-D7C046C0CF64}" srcId="{1EC1D32D-16F3-6F4A-A631-096A072413E6}" destId="{3F95B2A5-227E-9847-86F8-45F7AE4994F4}" srcOrd="0" destOrd="0" parTransId="{D9AC5AA7-39AB-5141-8349-D5A0214E48EB}" sibTransId="{28850446-5028-B545-A8E3-B194CB7E3502}"/>
    <dgm:cxn modelId="{63AF0376-BFD4-6149-9950-483A40F43CE2}" srcId="{889BA06C-1DA9-3F42-B05F-3D0B0A7B034C}" destId="{9A7F587E-3584-5845-BEAE-876D80B88D4B}" srcOrd="0" destOrd="0" parTransId="{BEBECBF8-0032-C940-881A-8B2676FA3E66}" sibTransId="{4AAB7757-B532-CD40-BB64-A67DAA5E4AB4}"/>
    <dgm:cxn modelId="{30DFDD77-981F-214B-BF9D-017E3DD21AB8}" type="presOf" srcId="{4D6B3489-7993-104F-9AF3-AD8DDCFD0910}" destId="{6B9F9880-9A82-F740-B437-7857D58913DD}" srcOrd="0" destOrd="3" presId="urn:microsoft.com/office/officeart/2005/8/layout/vList2"/>
    <dgm:cxn modelId="{71BD907F-6941-6A4E-85E1-C0D7FF65D4CF}" srcId="{B41B798D-9BE6-5946-B523-656C57430924}" destId="{889BA06C-1DA9-3F42-B05F-3D0B0A7B034C}" srcOrd="0" destOrd="0" parTransId="{944F63E7-E2ED-B441-AAC1-89126D6F315F}" sibTransId="{14E5B522-757F-6D40-BF77-DD82BB0D316E}"/>
    <dgm:cxn modelId="{3FF0C98C-D62D-3A45-866D-57BFCFBFBFCF}" type="presOf" srcId="{1EC1D32D-16F3-6F4A-A631-096A072413E6}" destId="{2ED55508-A9A8-3D43-925C-57150B69E1B5}" srcOrd="0" destOrd="0" presId="urn:microsoft.com/office/officeart/2005/8/layout/vList2"/>
    <dgm:cxn modelId="{CC4B728E-CA76-794A-882D-179AD69AFDF5}" srcId="{B41B798D-9BE6-5946-B523-656C57430924}" destId="{F72CCA14-6951-3543-A7B1-93C7FB2A709F}" srcOrd="1" destOrd="0" parTransId="{FFBDFC45-BE32-3747-B61D-EC722C13CD90}" sibTransId="{10FF1C03-8757-A34E-8B62-EF9EB9AF7D2A}"/>
    <dgm:cxn modelId="{4D637591-8628-1346-88CA-3E46498CAEB0}" type="presOf" srcId="{9AC3A6CE-F20A-FB4D-8436-DEFD4C0E32EA}" destId="{6B9F9880-9A82-F740-B437-7857D58913DD}" srcOrd="0" destOrd="1" presId="urn:microsoft.com/office/officeart/2005/8/layout/vList2"/>
    <dgm:cxn modelId="{EAFECC9C-25AD-564A-AB85-1747743FF3D4}" srcId="{1EC1D32D-16F3-6F4A-A631-096A072413E6}" destId="{4D6B3489-7993-104F-9AF3-AD8DDCFD0910}" srcOrd="2" destOrd="0" parTransId="{9FEA5028-96C3-DD4D-A3C9-31CEF41234F8}" sibTransId="{197A52E5-4B48-024C-A62B-ED21E122B489}"/>
    <dgm:cxn modelId="{9D7F08A5-6A76-7445-A7B9-CAE2B9041F61}" srcId="{9AC3A6CE-F20A-FB4D-8436-DEFD4C0E32EA}" destId="{DD9ADCC9-2856-B844-A4A8-A71F9FFCED4F}" srcOrd="0" destOrd="0" parTransId="{F680F56C-B2DF-944D-96D8-DC46F319F807}" sibTransId="{96D53DCF-2E86-974B-A731-C9D250C7C3D6}"/>
    <dgm:cxn modelId="{249013B3-B487-7C45-A6EB-3C1400EC32D1}" type="presOf" srcId="{B41B798D-9BE6-5946-B523-656C57430924}" destId="{0AD24C8D-810A-BF4C-94A4-B074E6781198}" srcOrd="0" destOrd="0" presId="urn:microsoft.com/office/officeart/2005/8/layout/vList2"/>
    <dgm:cxn modelId="{88B1F2B8-B808-BB47-9270-C0EFC84050B7}" type="presOf" srcId="{DD9ADCC9-2856-B844-A4A8-A71F9FFCED4F}" destId="{6B9F9880-9A82-F740-B437-7857D58913DD}" srcOrd="0" destOrd="2" presId="urn:microsoft.com/office/officeart/2005/8/layout/vList2"/>
    <dgm:cxn modelId="{6A3110C0-9307-8D4E-86FB-494DA95C1D0B}" srcId="{1EC1D32D-16F3-6F4A-A631-096A072413E6}" destId="{9AC3A6CE-F20A-FB4D-8436-DEFD4C0E32EA}" srcOrd="1" destOrd="0" parTransId="{771128DA-0425-9641-B01B-BC4C046C2E11}" sibTransId="{8EAC0CB3-0A8E-4C47-8406-213EE375C8B5}"/>
    <dgm:cxn modelId="{F43D48CA-07A9-B04A-9B22-6218E639A3E6}" srcId="{8C92C1E0-5FF2-8E41-A29D-CD6F3E7C58A5}" destId="{1EC1D32D-16F3-6F4A-A631-096A072413E6}" srcOrd="1" destOrd="0" parTransId="{FEFA763B-900B-7B45-BF2C-1965D799437C}" sibTransId="{3F19326A-A8D2-EA43-ACA5-5F621D9E8FD7}"/>
    <dgm:cxn modelId="{C60A38E0-2B51-894C-99F3-64CADAE77D26}" type="presOf" srcId="{889BA06C-1DA9-3F42-B05F-3D0B0A7B034C}" destId="{64DAA7B7-9E8F-B841-A806-89CA631E5CBA}" srcOrd="0" destOrd="0" presId="urn:microsoft.com/office/officeart/2005/8/layout/vList2"/>
    <dgm:cxn modelId="{4E90C6FE-C19C-984A-A1E1-F3184C560BFD}" srcId="{8C92C1E0-5FF2-8E41-A29D-CD6F3E7C58A5}" destId="{B41B798D-9BE6-5946-B523-656C57430924}" srcOrd="0" destOrd="0" parTransId="{8D84A8CC-2A58-4248-B01A-DCF852324796}" sibTransId="{D19730EC-76E4-A346-9C60-4234BD813163}"/>
    <dgm:cxn modelId="{88A7559C-AFE8-7E43-82E8-977C632EFA45}" type="presParOf" srcId="{F1710E21-CCDF-A445-9F8F-9B70EC124275}" destId="{0AD24C8D-810A-BF4C-94A4-B074E6781198}" srcOrd="0" destOrd="0" presId="urn:microsoft.com/office/officeart/2005/8/layout/vList2"/>
    <dgm:cxn modelId="{53F7C969-E0D1-824D-9D89-B651EE8DF105}" type="presParOf" srcId="{F1710E21-CCDF-A445-9F8F-9B70EC124275}" destId="{64DAA7B7-9E8F-B841-A806-89CA631E5CBA}" srcOrd="1" destOrd="0" presId="urn:microsoft.com/office/officeart/2005/8/layout/vList2"/>
    <dgm:cxn modelId="{5ED5D20C-6037-A640-B930-034A661AB8A9}" type="presParOf" srcId="{F1710E21-CCDF-A445-9F8F-9B70EC124275}" destId="{2ED55508-A9A8-3D43-925C-57150B69E1B5}" srcOrd="2" destOrd="0" presId="urn:microsoft.com/office/officeart/2005/8/layout/vList2"/>
    <dgm:cxn modelId="{30BFFFB7-1FFD-984F-9F73-AA10DBA8DA51}" type="presParOf" srcId="{F1710E21-CCDF-A445-9F8F-9B70EC124275}" destId="{6B9F9880-9A82-F740-B437-7857D58913D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C3BBD-CBA3-444B-90AC-DF5333688FCD}">
      <dsp:nvSpPr>
        <dsp:cNvPr id="0" name=""/>
        <dsp:cNvSpPr/>
      </dsp:nvSpPr>
      <dsp:spPr>
        <a:xfrm>
          <a:off x="192633" y="917143"/>
          <a:ext cx="4623206" cy="14447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579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language of stimuli will be a significant predictor of the perceived offensiveness of swear words, with the ratings of offensiveness being lower when words are presented to participants in their L1</a:t>
          </a:r>
          <a:endParaRPr lang="en-SK" sz="1600" kern="1200" dirty="0"/>
        </a:p>
      </dsp:txBody>
      <dsp:txXfrm>
        <a:off x="192633" y="917143"/>
        <a:ext cx="4623206" cy="1444752"/>
      </dsp:txXfrm>
    </dsp:sp>
    <dsp:sp modelId="{062F8D1C-DEC8-2042-9BC4-D0B434556F1A}">
      <dsp:nvSpPr>
        <dsp:cNvPr id="0" name=""/>
        <dsp:cNvSpPr/>
      </dsp:nvSpPr>
      <dsp:spPr>
        <a:xfrm>
          <a:off x="0" y="708456"/>
          <a:ext cx="1011326" cy="151698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52FC5-FEB9-8145-8CFA-004F8F5093AA}">
      <dsp:nvSpPr>
        <dsp:cNvPr id="0" name=""/>
        <dsp:cNvSpPr/>
      </dsp:nvSpPr>
      <dsp:spPr>
        <a:xfrm>
          <a:off x="192633" y="3095447"/>
          <a:ext cx="4623206" cy="144475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8579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language of stimuli will be a significant predictor of the perceived emotional arousal of swear words, with the ratings of emotional arousal being higher when words are presented to participants in their L1 </a:t>
          </a:r>
          <a:endParaRPr lang="en-SK" sz="1600" kern="1200" dirty="0"/>
        </a:p>
      </dsp:txBody>
      <dsp:txXfrm>
        <a:off x="192633" y="3095447"/>
        <a:ext cx="4623206" cy="1444752"/>
      </dsp:txXfrm>
    </dsp:sp>
    <dsp:sp modelId="{3752401F-27CC-274E-AD0C-9DA23E963F61}">
      <dsp:nvSpPr>
        <dsp:cNvPr id="0" name=""/>
        <dsp:cNvSpPr/>
      </dsp:nvSpPr>
      <dsp:spPr>
        <a:xfrm>
          <a:off x="0" y="2886760"/>
          <a:ext cx="1011326" cy="151698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D0C18-EFEE-EA4A-89CC-5440A7E4BD58}">
      <dsp:nvSpPr>
        <dsp:cNvPr id="0" name=""/>
        <dsp:cNvSpPr/>
      </dsp:nvSpPr>
      <dsp:spPr>
        <a:xfrm rot="5400000">
          <a:off x="2740806" y="-629783"/>
          <a:ext cx="1685414" cy="337271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314 Slovak-English bilingual participants</a:t>
          </a:r>
          <a:endParaRPr lang="en-SK" sz="1100" kern="1200" dirty="0"/>
        </a:p>
      </dsp:txBody>
      <dsp:txXfrm rot="-5400000">
        <a:off x="1897154" y="296144"/>
        <a:ext cx="3290444" cy="1520864"/>
      </dsp:txXfrm>
    </dsp:sp>
    <dsp:sp modelId="{F4349333-B689-754D-BE0F-500112CA237B}">
      <dsp:nvSpPr>
        <dsp:cNvPr id="0" name=""/>
        <dsp:cNvSpPr/>
      </dsp:nvSpPr>
      <dsp:spPr>
        <a:xfrm>
          <a:off x="0" y="3192"/>
          <a:ext cx="1897154" cy="2106768"/>
        </a:xfrm>
        <a:prstGeom prst="roundRect">
          <a:avLst/>
        </a:prstGeom>
        <a:gradFill rotWithShape="0">
          <a:gsLst>
            <a:gs pos="94000">
              <a:schemeClr val="accent1">
                <a:hueOff val="0"/>
                <a:satOff val="0"/>
                <a:lum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K" sz="2500" kern="1200" dirty="0"/>
            <a:t>Participants</a:t>
          </a:r>
        </a:p>
      </dsp:txBody>
      <dsp:txXfrm>
        <a:off x="92611" y="95803"/>
        <a:ext cx="1711932" cy="1921546"/>
      </dsp:txXfrm>
    </dsp:sp>
    <dsp:sp modelId="{52899E40-E5B8-A543-B49C-E6D295788058}">
      <dsp:nvSpPr>
        <dsp:cNvPr id="0" name=""/>
        <dsp:cNvSpPr/>
      </dsp:nvSpPr>
      <dsp:spPr>
        <a:xfrm rot="5400000">
          <a:off x="2740806" y="1582323"/>
          <a:ext cx="1685414" cy="337271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Dependent variables:</a:t>
          </a:r>
          <a:endParaRPr lang="en-SK" sz="1100" b="1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ratings of perceived offensiveness of swear words. </a:t>
          </a:r>
          <a:endParaRPr lang="en-SK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ratings of emotional arousal of swear words. </a:t>
          </a:r>
          <a:endParaRPr lang="en-SK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K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1" kern="1200" dirty="0"/>
            <a:t>Predictor variables:</a:t>
          </a:r>
          <a:endParaRPr lang="en-SK" sz="1100" b="1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language of presented swear words</a:t>
          </a:r>
          <a:endParaRPr lang="en-SK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reduced emotional resonance of the language</a:t>
          </a:r>
          <a:endParaRPr lang="en-SK" sz="1100" kern="1200" dirty="0"/>
        </a:p>
      </dsp:txBody>
      <dsp:txXfrm rot="-5400000">
        <a:off x="1897154" y="2508251"/>
        <a:ext cx="3290444" cy="1520864"/>
      </dsp:txXfrm>
    </dsp:sp>
    <dsp:sp modelId="{07F42AB9-3A7B-D04F-B826-0CB0ED671C26}">
      <dsp:nvSpPr>
        <dsp:cNvPr id="0" name=""/>
        <dsp:cNvSpPr/>
      </dsp:nvSpPr>
      <dsp:spPr>
        <a:xfrm>
          <a:off x="0" y="2215298"/>
          <a:ext cx="1897154" cy="21067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K" sz="2500" kern="1200" dirty="0"/>
            <a:t>Design</a:t>
          </a:r>
        </a:p>
      </dsp:txBody>
      <dsp:txXfrm>
        <a:off x="92611" y="2307909"/>
        <a:ext cx="1711932" cy="1921546"/>
      </dsp:txXfrm>
    </dsp:sp>
    <dsp:sp modelId="{FF0CDD05-E8A2-AB43-86F9-CF2F9832E3AE}">
      <dsp:nvSpPr>
        <dsp:cNvPr id="0" name=""/>
        <dsp:cNvSpPr/>
      </dsp:nvSpPr>
      <dsp:spPr>
        <a:xfrm rot="5400000">
          <a:off x="2740806" y="3794430"/>
          <a:ext cx="1685414" cy="3372719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perceived offensiveness of swear words questionnaire </a:t>
          </a:r>
          <a:endParaRPr lang="en-SK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The emotional arousal of swear words questionnaire </a:t>
          </a:r>
          <a:endParaRPr lang="en-SK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K" sz="1100" kern="1200" dirty="0"/>
            <a:t>T</a:t>
          </a:r>
          <a:r>
            <a:rPr lang="en-GB" sz="1100" kern="1200" dirty="0"/>
            <a:t>he Reduced Emotional resonance in LX (RER-LX)</a:t>
          </a:r>
          <a:r>
            <a:rPr lang="en-SK" sz="11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Lexical Test for Advanced Learners of English (</a:t>
          </a:r>
          <a:r>
            <a:rPr lang="en-GB" sz="1100" kern="1200" dirty="0" err="1"/>
            <a:t>LEXtale</a:t>
          </a:r>
          <a:r>
            <a:rPr lang="en-GB" sz="1100" kern="1200" dirty="0"/>
            <a:t>)</a:t>
          </a:r>
          <a:r>
            <a:rPr lang="en-SK" sz="1100" kern="1200" dirty="0"/>
            <a:t> </a:t>
          </a:r>
        </a:p>
      </dsp:txBody>
      <dsp:txXfrm rot="-5400000">
        <a:off x="1897154" y="4720358"/>
        <a:ext cx="3290444" cy="1520864"/>
      </dsp:txXfrm>
    </dsp:sp>
    <dsp:sp modelId="{52CF65DF-DFE4-8F4B-B066-A231825C1607}">
      <dsp:nvSpPr>
        <dsp:cNvPr id="0" name=""/>
        <dsp:cNvSpPr/>
      </dsp:nvSpPr>
      <dsp:spPr>
        <a:xfrm>
          <a:off x="0" y="4427405"/>
          <a:ext cx="1897154" cy="210676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Materials</a:t>
          </a:r>
          <a:endParaRPr lang="en-SK" sz="2500" kern="1200" dirty="0"/>
        </a:p>
      </dsp:txBody>
      <dsp:txXfrm>
        <a:off x="92611" y="4520016"/>
        <a:ext cx="1711932" cy="1921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24C8D-810A-BF4C-94A4-B074E6781198}">
      <dsp:nvSpPr>
        <dsp:cNvPr id="0" name=""/>
        <dsp:cNvSpPr/>
      </dsp:nvSpPr>
      <dsp:spPr>
        <a:xfrm>
          <a:off x="0" y="75527"/>
          <a:ext cx="4815840" cy="561599"/>
        </a:xfrm>
        <a:prstGeom prst="roundRect">
          <a:avLst/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K" sz="2400" b="0" kern="1200" dirty="0"/>
            <a:t>Offensiveness findings:</a:t>
          </a:r>
        </a:p>
      </dsp:txBody>
      <dsp:txXfrm>
        <a:off x="27415" y="102942"/>
        <a:ext cx="4761010" cy="506769"/>
      </dsp:txXfrm>
    </dsp:sp>
    <dsp:sp modelId="{64DAA7B7-9E8F-B841-A806-89CA631E5CBA}">
      <dsp:nvSpPr>
        <dsp:cNvPr id="0" name=""/>
        <dsp:cNvSpPr/>
      </dsp:nvSpPr>
      <dsp:spPr>
        <a:xfrm>
          <a:off x="0" y="637127"/>
          <a:ext cx="4815840" cy="1689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</a:t>
          </a:r>
          <a:r>
            <a:rPr lang="en-SK" sz="1900" kern="1200" dirty="0"/>
            <a:t> significant positive effect </a:t>
          </a:r>
          <a:r>
            <a:rPr lang="en-GB" sz="1900" kern="1200" dirty="0"/>
            <a:t>of language on offensiveness</a:t>
          </a:r>
          <a:endParaRPr lang="en-SK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words were rated as more offensive when presented in L1</a:t>
          </a:r>
          <a:endParaRPr lang="en-S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No significant effect of the RER-LX scores on offensiveness ratings was found</a:t>
          </a:r>
          <a:endParaRPr lang="en-SK" sz="1900" kern="1200" dirty="0"/>
        </a:p>
      </dsp:txBody>
      <dsp:txXfrm>
        <a:off x="0" y="637127"/>
        <a:ext cx="4815840" cy="1689120"/>
      </dsp:txXfrm>
    </dsp:sp>
    <dsp:sp modelId="{2ED55508-A9A8-3D43-925C-57150B69E1B5}">
      <dsp:nvSpPr>
        <dsp:cNvPr id="0" name=""/>
        <dsp:cNvSpPr/>
      </dsp:nvSpPr>
      <dsp:spPr>
        <a:xfrm>
          <a:off x="0" y="2549451"/>
          <a:ext cx="4815840" cy="561599"/>
        </a:xfrm>
        <a:prstGeom prst="roundRect">
          <a:avLst/>
        </a:prstGeom>
        <a:gradFill rotWithShape="1">
          <a:gsLst>
            <a:gs pos="0">
              <a:schemeClr val="accent1">
                <a:tint val="80000"/>
                <a:satMod val="107000"/>
                <a:lumMod val="103000"/>
              </a:schemeClr>
            </a:gs>
            <a:gs pos="100000">
              <a:schemeClr val="accent1">
                <a:tint val="82000"/>
                <a:satMod val="109000"/>
                <a:lumMod val="103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/>
            <a:t>Emotional Arousal findings:</a:t>
          </a:r>
          <a:endParaRPr lang="en-SK" sz="2400" b="0" kern="1200" dirty="0"/>
        </a:p>
      </dsp:txBody>
      <dsp:txXfrm>
        <a:off x="27415" y="2576866"/>
        <a:ext cx="4761010" cy="506769"/>
      </dsp:txXfrm>
    </dsp:sp>
    <dsp:sp modelId="{6B9F9880-9A82-F740-B437-7857D58913DD}">
      <dsp:nvSpPr>
        <dsp:cNvPr id="0" name=""/>
        <dsp:cNvSpPr/>
      </dsp:nvSpPr>
      <dsp:spPr>
        <a:xfrm>
          <a:off x="0" y="2887847"/>
          <a:ext cx="4815840" cy="228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9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A positive effect of the reduced emotional resonance of language</a:t>
          </a:r>
          <a:endParaRPr lang="en-SK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higher RER-LX scores predicted higher arousal ratings across both language conditions. </a:t>
          </a:r>
          <a:endParaRPr lang="en-SK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No significant effect of language on arousal ratings was detected</a:t>
          </a:r>
          <a:endParaRPr lang="en-SK" sz="1900" kern="1200" dirty="0"/>
        </a:p>
      </dsp:txBody>
      <dsp:txXfrm>
        <a:off x="0" y="2887847"/>
        <a:ext cx="4815840" cy="228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9F59-A05F-5A45-8914-792A3FCC0BAB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49187-52A0-7046-9810-5961E2E70A07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4189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49187-52A0-7046-9810-5961E2E70A07}" type="slidenum">
              <a:rPr lang="en-SK" smtClean="0"/>
              <a:t>2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107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66807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6589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5836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55304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7203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7558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8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1270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808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S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300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18072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3E8CE77-0F79-F643-AA5D-7777E61CEF67}" type="datetimeFigureOut">
              <a:rPr lang="en-SK" smtClean="0"/>
              <a:t>22/03/2023</a:t>
            </a:fld>
            <a:endParaRPr lang="en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E103D7-D7F4-D74A-B08D-A97FEBD10F1B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06620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pragma.2016.01.00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A233-44A2-A3BB-3079-BA04A3620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Bilinguals’ perception of swear word offensiveness and emotional arousal</a:t>
            </a:r>
            <a:endParaRPr lang="en-SK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0BBE5-50BE-2328-6D11-164588230A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SK" dirty="0"/>
              <a:t>uzana Misankova</a:t>
            </a:r>
          </a:p>
        </p:txBody>
      </p:sp>
    </p:spTree>
    <p:extLst>
      <p:ext uri="{BB962C8B-B14F-4D97-AF65-F5344CB8AC3E}">
        <p14:creationId xmlns:p14="http://schemas.microsoft.com/office/powerpoint/2010/main" val="23452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6011-2611-314F-1531-7CFA660E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75B29-AD1C-234A-4715-CDB95336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78382-3383-43BF-EF02-C87F9458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Bilinguals often report “feeling less” in their second language (L2) than their first (L1) </a:t>
            </a:r>
          </a:p>
          <a:p>
            <a:pPr lvl="0"/>
            <a:r>
              <a:rPr lang="en-GB" dirty="0"/>
              <a:t>This is referred to as the Reduced emotional resonance of language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Swear words are perceived as having less of an emotional weight (</a:t>
            </a:r>
            <a:r>
              <a:rPr lang="en-GB" dirty="0" err="1"/>
              <a:t>Dewaele</a:t>
            </a:r>
            <a:r>
              <a:rPr lang="en-GB" dirty="0"/>
              <a:t>, 2004)</a:t>
            </a:r>
            <a:endParaRPr lang="en-SK" dirty="0"/>
          </a:p>
          <a:p>
            <a:pPr lvl="0"/>
            <a:r>
              <a:rPr lang="en-GB" dirty="0"/>
              <a:t>However, </a:t>
            </a:r>
            <a:r>
              <a:rPr lang="en-GB" dirty="0" err="1"/>
              <a:t>Dewaele</a:t>
            </a:r>
            <a:r>
              <a:rPr lang="en-GB" dirty="0"/>
              <a:t> (2016) found that bilinguals overestimate the offensiveness of swear words</a:t>
            </a:r>
            <a:endParaRPr lang="en-SK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1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8E8E-EB07-6D12-5256-1B2DE96F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hypotheses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99A1768-662B-56EB-1478-95A23BCBB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61017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8BF113-5689-E5B7-C00C-E5EC70BB0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B137B-9E36-A33D-2057-A416F7271E80}"/>
              </a:ext>
            </a:extLst>
          </p:cNvPr>
          <p:cNvSpPr/>
          <p:nvPr/>
        </p:nvSpPr>
        <p:spPr>
          <a:xfrm>
            <a:off x="6736080" y="3703240"/>
            <a:ext cx="1011326" cy="151698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SK" dirty="0">
                <a:solidFill>
                  <a:schemeClr val="tx1"/>
                </a:solidFill>
              </a:rPr>
              <a:t>II.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44913-C3EA-94EB-FA95-4CA6301A0069}"/>
              </a:ext>
            </a:extLst>
          </p:cNvPr>
          <p:cNvSpPr/>
          <p:nvPr/>
        </p:nvSpPr>
        <p:spPr>
          <a:xfrm>
            <a:off x="6736080" y="1495462"/>
            <a:ext cx="1011326" cy="1516989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r>
              <a:rPr lang="en-SK" dirty="0">
                <a:solidFill>
                  <a:schemeClr val="tx1"/>
                </a:solidFill>
              </a:rPr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258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035A-A01A-958E-D231-62ABABC4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SK" dirty="0"/>
              <a:t>ethods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4C1EF6-B785-8DAD-A4ED-A236195B4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82172"/>
              </p:ext>
            </p:extLst>
          </p:nvPr>
        </p:nvGraphicFramePr>
        <p:xfrm>
          <a:off x="6282047" y="320634"/>
          <a:ext cx="5269874" cy="6537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59878-50D1-0E53-7072-9EAC73FA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27796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324F-FE6A-6C60-2E89-7D18058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5" y="446347"/>
            <a:ext cx="4486656" cy="1141497"/>
          </a:xfrm>
        </p:spPr>
        <p:txBody>
          <a:bodyPr/>
          <a:lstStyle/>
          <a:p>
            <a:r>
              <a:rPr lang="en-GB" dirty="0"/>
              <a:t>R</a:t>
            </a:r>
            <a:r>
              <a:rPr lang="en-SK" dirty="0"/>
              <a:t>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2451CC9-6173-F384-0770-C5A23D368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060388"/>
              </p:ext>
            </p:extLst>
          </p:nvPr>
        </p:nvGraphicFramePr>
        <p:xfrm>
          <a:off x="6736080" y="804672"/>
          <a:ext cx="4815840" cy="5248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A7C69A-FF1E-C1D8-97B1-02596B019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E162-D633-0F12-2E82-47742C2F8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865345" y="939020"/>
            <a:ext cx="2681570" cy="3794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0A0E-4A3F-B728-ED7F-99A3D2BFA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867970" y="3347060"/>
            <a:ext cx="2694218" cy="38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94F7-9994-A91B-80A4-1A7B81CF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SK" dirty="0"/>
              <a:t>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F2FC-4801-D295-56B1-92EBBED9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Both hypotheses had to be rejected</a:t>
            </a:r>
          </a:p>
          <a:p>
            <a:r>
              <a:rPr lang="en-GB" dirty="0"/>
              <a:t>Findings were not consistent with those of previous studies </a:t>
            </a:r>
          </a:p>
          <a:p>
            <a:pPr lvl="1"/>
            <a:r>
              <a:rPr lang="en-GB" dirty="0" err="1"/>
              <a:t>Dewaele</a:t>
            </a:r>
            <a:r>
              <a:rPr lang="en-GB" dirty="0"/>
              <a:t> (2016) study used a between-subjects design, whilst the current study used a within-subjects design </a:t>
            </a:r>
          </a:p>
          <a:p>
            <a:pPr lvl="1"/>
            <a:r>
              <a:rPr lang="en-GB" dirty="0"/>
              <a:t>Past studies on emotional arousal used physiological measures</a:t>
            </a:r>
            <a:r>
              <a:rPr lang="en-SK" dirty="0"/>
              <a:t>, whilst I used self-report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conclusion</a:t>
            </a:r>
          </a:p>
          <a:p>
            <a:pPr lvl="1"/>
            <a:r>
              <a:rPr lang="en-GB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anguage has an effect on the perceived offensiveness of swear words as rated by bilinguals</a:t>
            </a:r>
          </a:p>
          <a:p>
            <a:pPr lvl="1"/>
            <a:r>
              <a:rPr lang="en-GB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 significant effect of language on the perceived emotional arousal of swear words was found</a:t>
            </a:r>
            <a:endParaRPr lang="en-GB" dirty="0"/>
          </a:p>
          <a:p>
            <a:endParaRPr lang="en-GB" dirty="0"/>
          </a:p>
          <a:p>
            <a:pPr marL="228600" lvl="1" indent="0">
              <a:buNone/>
            </a:pPr>
            <a:endParaRPr lang="en-GB" dirty="0"/>
          </a:p>
          <a:p>
            <a:pPr marL="228600" lvl="1" indent="0">
              <a:buNone/>
            </a:pPr>
            <a:endParaRPr lang="en-GB" dirty="0"/>
          </a:p>
          <a:p>
            <a:pPr marL="228600" lvl="1" indent="0">
              <a:buNone/>
            </a:pPr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228600" lvl="1" indent="0">
              <a:buNone/>
            </a:pP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3AD32-4B4E-7CE9-3B1A-041FC12AC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51028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9DB8-F7F1-6C11-5EF0-A32C33A0E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K" dirty="0"/>
              <a:t>Thank you for your attention!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68B35A-64A7-3395-0F65-4696A5F88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77489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625A-668C-6CC3-60DD-A0DDD9AA1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K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4DE9E-1F90-67DE-FFE5-EF8AE21A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K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Dewaele, J. (2004). The emotional force of swearwords and taboo words in the speech of multilinguals.</a:t>
            </a:r>
            <a:r>
              <a:rPr lang="en-SK" sz="180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Journal of Multilingual and Multicultural Development</a:t>
            </a:r>
            <a:r>
              <a:rPr lang="en-SK" dirty="0">
                <a:effectLst/>
              </a:rPr>
              <a:t> </a:t>
            </a:r>
          </a:p>
          <a:p>
            <a:r>
              <a:rPr lang="en-SK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Dewaele, J. (2016). Thirty shades of offensiveness: L1 and LX english users’ understanding, perception and self-reported use of negative emotion-laden words.</a:t>
            </a:r>
            <a:r>
              <a:rPr lang="en-SK" sz="180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Journal of Pragmatics, 94</a:t>
            </a:r>
            <a:r>
              <a:rPr lang="en-SK" sz="1800" dirty="0">
                <a:solidFill>
                  <a:srgbClr val="333333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</a:rPr>
              <a:t>, 112-127. </a:t>
            </a:r>
            <a:r>
              <a:rPr lang="en-SK" sz="1800" u="none" strike="noStrike" dirty="0">
                <a:solidFill>
                  <a:srgbClr val="2659AB"/>
                </a:solidFill>
                <a:effectLst/>
                <a:latin typeface="Helvetica Neue" panose="02000503000000020004" pitchFamily="2" charset="0"/>
                <a:ea typeface="Times New Roman" panose="02020603050405020304" pitchFamily="18" charset="0"/>
                <a:hlinkClick r:id="rId2"/>
              </a:rPr>
              <a:t>https://doi.org/10.1016/j.pragma.2016.01.009</a:t>
            </a:r>
            <a:endParaRPr lang="en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39145091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{16528F43-75AA-6E46-859C-CE9A41966C40}tf10001120</Template>
  <TotalTime>2145</TotalTime>
  <Words>465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Helvetica Neue</vt:lpstr>
      <vt:lpstr>Times New Roman</vt:lpstr>
      <vt:lpstr>Parcel</vt:lpstr>
      <vt:lpstr>Bilinguals’ perception of swear word offensiveness and emotional arousal</vt:lpstr>
      <vt:lpstr>introduction</vt:lpstr>
      <vt:lpstr>hypotheses</vt:lpstr>
      <vt:lpstr>Methods</vt:lpstr>
      <vt:lpstr>Results</vt:lpstr>
      <vt:lpstr>Discussion</vt:lpstr>
      <vt:lpstr>Thank you for your attention!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Michaela Misankova</dc:creator>
  <cp:lastModifiedBy>Michaela Misankova</cp:lastModifiedBy>
  <cp:revision>7</cp:revision>
  <dcterms:created xsi:type="dcterms:W3CDTF">2023-03-20T20:39:20Z</dcterms:created>
  <dcterms:modified xsi:type="dcterms:W3CDTF">2023-03-22T16:39:42Z</dcterms:modified>
</cp:coreProperties>
</file>