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84" r:id="rId3"/>
    <p:sldId id="285" r:id="rId4"/>
    <p:sldId id="287" r:id="rId5"/>
    <p:sldId id="288" r:id="rId6"/>
    <p:sldId id="339" r:id="rId7"/>
    <p:sldId id="340" r:id="rId8"/>
    <p:sldId id="289" r:id="rId9"/>
    <p:sldId id="290" r:id="rId10"/>
    <p:sldId id="291" r:id="rId11"/>
    <p:sldId id="334" r:id="rId12"/>
    <p:sldId id="341" r:id="rId13"/>
    <p:sldId id="302" r:id="rId14"/>
    <p:sldId id="338" r:id="rId15"/>
    <p:sldId id="305" r:id="rId16"/>
    <p:sldId id="306" r:id="rId17"/>
    <p:sldId id="307" r:id="rId18"/>
    <p:sldId id="308" r:id="rId19"/>
    <p:sldId id="309" r:id="rId20"/>
    <p:sldId id="303" r:id="rId21"/>
    <p:sldId id="310" r:id="rId22"/>
    <p:sldId id="335" r:id="rId23"/>
    <p:sldId id="337" r:id="rId24"/>
    <p:sldId id="313" r:id="rId25"/>
    <p:sldId id="315" r:id="rId26"/>
    <p:sldId id="300" r:id="rId27"/>
    <p:sldId id="316" r:id="rId28"/>
    <p:sldId id="314" r:id="rId29"/>
    <p:sldId id="319" r:id="rId30"/>
    <p:sldId id="336" r:id="rId31"/>
  </p:sldIdLst>
  <p:sldSz cx="9144000" cy="5143500" type="screen16x9"/>
  <p:notesSz cx="6858000" cy="9144000"/>
  <p:embeddedFontLst>
    <p:embeddedFont>
      <p:font typeface="Dosis Light" panose="020B0604020202020204" charset="0"/>
      <p:regular r:id="rId33"/>
    </p:embeddedFont>
    <p:embeddedFont>
      <p:font typeface="Titillium Web" panose="020B0604020202020204" charset="0"/>
      <p:italic r:id="rId34"/>
    </p:embeddedFont>
    <p:embeddedFont>
      <p:font typeface="Titillium Web Light" panose="020B0604020202020204" charset="0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 guan" initials="x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97F"/>
    <a:srgbClr val="0B87A1"/>
    <a:srgbClr val="D3EBD5"/>
    <a:srgbClr val="80B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6873EF-0372-4EC3-AFAE-0054A866F669}" styleName="Table_0">
    <a:wholeTbl>
      <a:tcTxStyle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>
                <a:solidFill>
                  <a:schemeClr val="dk1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 put in very simple words when you have a data imbalance i.e., the difference between the number of examples you have for positive and negative classes is large, you should always use F1-score</a:t>
            </a:r>
          </a:p>
          <a:p>
            <a:endParaRPr lang="en-CA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361997"/>
            <a:ext cx="6761100" cy="787465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200">
                <a:latin typeface="Titillium Web" panose="0000050000000000000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2D06-75EE-413E-BECD-E1E4745F97EB}" type="datetimeFigureOut">
              <a:rPr lang="en-CA" smtClean="0"/>
              <a:t>2018-12-12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E7E9-D949-4F1D-BB15-970A555A4C5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429450"/>
            <a:ext cx="6761100" cy="71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245476"/>
            <a:ext cx="6761100" cy="3145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▪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●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○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■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Titillium Web" panose="00000500000000000000" charset="0"/>
          <a:ea typeface="Titillium Web" panose="00000500000000000000" charset="0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>
              <a:alphaModFix amt="7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Google Shape;3836;p13"/>
          <p:cNvSpPr txBox="1"/>
          <p:nvPr/>
        </p:nvSpPr>
        <p:spPr>
          <a:xfrm>
            <a:off x="685799" y="1144122"/>
            <a:ext cx="7281408" cy="875509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9pPr>
          </a:lstStyle>
          <a:p>
            <a:r>
              <a:rPr lang="en-CA" b="1" dirty="0">
                <a:solidFill>
                  <a:srgbClr val="002060"/>
                </a:solidFill>
                <a:latin typeface="Titillium Web" panose="00000500000000000000" charset="0"/>
                <a:cs typeface="Dubai Medium" panose="020B0604020202020204" pitchFamily="34" charset="-78"/>
              </a:rPr>
              <a:t>Market Churn</a:t>
            </a:r>
          </a:p>
        </p:txBody>
      </p:sp>
      <p:sp>
        <p:nvSpPr>
          <p:cNvPr id="12" name="Subtitle 1"/>
          <p:cNvSpPr>
            <a:spLocks noGrp="1"/>
          </p:cNvSpPr>
          <p:nvPr>
            <p:ph type="subTitle" idx="1"/>
          </p:nvPr>
        </p:nvSpPr>
        <p:spPr>
          <a:xfrm>
            <a:off x="685799" y="2237388"/>
            <a:ext cx="7281407" cy="1634897"/>
          </a:xfrm>
          <a:solidFill>
            <a:schemeClr val="lt1">
              <a:alpha val="7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B87A1"/>
              </a:buClr>
              <a:buSzPts val="4800"/>
              <a:buFont typeface="Dosis Light" panose="02010503020202060003"/>
            </a:pPr>
            <a:r>
              <a:rPr lang="en-CA" sz="1800" b="1" dirty="0">
                <a:solidFill>
                  <a:srgbClr val="002060"/>
                </a:solidFill>
                <a:latin typeface="Titillium Web" panose="00000500000000000000" charset="0"/>
                <a:cs typeface="Dubai Medium" panose="020B0604020202020204" pitchFamily="34" charset="-78"/>
                <a:sym typeface="Arial" panose="020B0604020202020204"/>
              </a:rPr>
              <a:t>Team Member: </a:t>
            </a:r>
          </a:p>
          <a:p>
            <a:pPr indent="-12700">
              <a:buClr>
                <a:srgbClr val="0B87A1"/>
              </a:buClr>
              <a:buSzPts val="4800"/>
              <a:buFont typeface="Dosis Light" panose="02010503020202060003"/>
            </a:pPr>
            <a:r>
              <a:rPr lang="en-CA" sz="1800" b="1" dirty="0">
                <a:solidFill>
                  <a:srgbClr val="002060"/>
                </a:solidFill>
                <a:latin typeface="Titillium Web" panose="00000500000000000000" charset="0"/>
                <a:cs typeface="Dubai Medium" panose="020B0604020202020204" pitchFamily="34" charset="-78"/>
                <a:sym typeface="Arial" panose="020B0604020202020204"/>
              </a:rPr>
              <a:t>Rozhan Makhdoomi</a:t>
            </a:r>
          </a:p>
          <a:p>
            <a:pPr indent="-12700">
              <a:buClr>
                <a:srgbClr val="0B87A1"/>
              </a:buClr>
              <a:buSzPts val="4800"/>
              <a:buFont typeface="Dosis Light" panose="02010503020202060003"/>
            </a:pPr>
            <a:r>
              <a:rPr lang="en-CA" sz="1800" b="1" dirty="0">
                <a:solidFill>
                  <a:srgbClr val="002060"/>
                </a:solidFill>
                <a:latin typeface="Titillium Web" panose="00000500000000000000" charset="0"/>
                <a:cs typeface="Dubai Medium" panose="020B0604020202020204" pitchFamily="34" charset="-78"/>
                <a:sym typeface="Arial" panose="020B0604020202020204"/>
              </a:rPr>
              <a:t>Wei Guo</a:t>
            </a:r>
          </a:p>
          <a:p>
            <a:pPr indent="-12700">
              <a:buClr>
                <a:srgbClr val="0B87A1"/>
              </a:buClr>
              <a:buSzPts val="4800"/>
              <a:buFont typeface="Dosis Light" panose="02010503020202060003"/>
            </a:pPr>
            <a:r>
              <a:rPr lang="en-CA" sz="1800" b="1" dirty="0">
                <a:solidFill>
                  <a:srgbClr val="002060"/>
                </a:solidFill>
                <a:latin typeface="Titillium Web" panose="00000500000000000000" charset="0"/>
                <a:cs typeface="Dubai Medium" panose="020B0604020202020204" pitchFamily="34" charset="-78"/>
                <a:sym typeface="Arial" panose="020B0604020202020204"/>
              </a:rPr>
              <a:t>Shubhada Gopale</a:t>
            </a:r>
          </a:p>
          <a:p>
            <a:pPr indent="-12700">
              <a:buClr>
                <a:srgbClr val="0B87A1"/>
              </a:buClr>
              <a:buSzPts val="4800"/>
              <a:buFont typeface="Dosis Light" panose="02010503020202060003"/>
            </a:pPr>
            <a:r>
              <a:rPr lang="en-CA" sz="1800" b="1" dirty="0">
                <a:solidFill>
                  <a:srgbClr val="002060"/>
                </a:solidFill>
                <a:latin typeface="Titillium Web" panose="00000500000000000000" charset="0"/>
                <a:cs typeface="Dubai Medium" panose="020B0604020202020204" pitchFamily="34" charset="-78"/>
                <a:sym typeface="Arial" panose="020B0604020202020204"/>
              </a:rPr>
              <a:t>Sumithra Hariguruprasad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Dropped (Cont.)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4876" y="1124136"/>
          <a:ext cx="7438697" cy="363775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Variable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Distribution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Note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574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latin typeface="Titillium Web" panose="00000500000000000000" charset="0"/>
                        </a:rPr>
                        <a:t>Day_Calls</a:t>
                      </a:r>
                      <a:r>
                        <a:rPr lang="en-CA" sz="1400" b="1" dirty="0">
                          <a:latin typeface="Titillium Web" panose="00000500000000000000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itillium Web" panose="00000500000000000000" charset="0"/>
                        </a:rPr>
                        <a:t>Eve_Calls</a:t>
                      </a:r>
                      <a:r>
                        <a:rPr lang="en-CA" sz="1400" b="1" dirty="0">
                          <a:latin typeface="Titillium Web" panose="00000500000000000000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itillium Web" panose="00000500000000000000" charset="0"/>
                        </a:rPr>
                        <a:t>Night_Calls</a:t>
                      </a:r>
                      <a:r>
                        <a:rPr lang="en-CA" sz="1400" b="1" dirty="0">
                          <a:latin typeface="Titillium Web" panose="00000500000000000000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itillium Web" panose="00000500000000000000" charset="0"/>
                        </a:rPr>
                        <a:t>Intl_Calls</a:t>
                      </a:r>
                      <a:endParaRPr lang="en-CA" sz="1400" b="1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705" indent="-179705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>
                          <a:latin typeface="Titillium Web" panose="00000500000000000000" charset="0"/>
                        </a:rPr>
                        <a:t>No big differences between Churn and not Churn</a:t>
                      </a:r>
                    </a:p>
                    <a:p>
                      <a:pPr marL="179705" indent="-179705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b="1" dirty="0">
                          <a:latin typeface="Titillium Web" panose="00000500000000000000" charset="0"/>
                        </a:rPr>
                        <a:t>Drop “</a:t>
                      </a:r>
                      <a:r>
                        <a:rPr lang="en-CA" sz="1400" b="1" dirty="0" err="1">
                          <a:latin typeface="Titillium Web" panose="00000500000000000000" charset="0"/>
                        </a:rPr>
                        <a:t>Day_Calls</a:t>
                      </a:r>
                      <a:r>
                        <a:rPr lang="en-CA" sz="1400" b="1" dirty="0">
                          <a:latin typeface="Titillium Web" panose="00000500000000000000" charset="0"/>
                        </a:rPr>
                        <a:t>”, “</a:t>
                      </a:r>
                      <a:r>
                        <a:rPr lang="en-CA" sz="1400" b="1" dirty="0" err="1">
                          <a:latin typeface="Titillium Web" panose="00000500000000000000" charset="0"/>
                        </a:rPr>
                        <a:t>Eve_Calls</a:t>
                      </a:r>
                      <a:r>
                        <a:rPr lang="en-CA" sz="1400" b="1" dirty="0">
                          <a:latin typeface="Titillium Web" panose="00000500000000000000" charset="0"/>
                        </a:rPr>
                        <a:t>”, “</a:t>
                      </a:r>
                      <a:r>
                        <a:rPr lang="en-CA" sz="1400" b="1" dirty="0" err="1">
                          <a:latin typeface="Titillium Web" panose="00000500000000000000" charset="0"/>
                        </a:rPr>
                        <a:t>Night_Calls</a:t>
                      </a:r>
                      <a:r>
                        <a:rPr lang="en-CA" sz="1400" b="1" dirty="0">
                          <a:latin typeface="Titillium Web" panose="00000500000000000000" charset="0"/>
                        </a:rPr>
                        <a:t>”, “</a:t>
                      </a:r>
                      <a:r>
                        <a:rPr lang="en-CA" sz="1400" b="1" dirty="0" err="1">
                          <a:latin typeface="Titillium Web" panose="00000500000000000000" charset="0"/>
                        </a:rPr>
                        <a:t>Intl_Calls</a:t>
                      </a:r>
                      <a:r>
                        <a:rPr lang="en-CA" sz="1400" b="1" dirty="0">
                          <a:latin typeface="Titillium Web" panose="00000500000000000000" charset="0"/>
                        </a:rPr>
                        <a:t>”</a:t>
                      </a:r>
                    </a:p>
                    <a:p>
                      <a:pPr algn="ctr"/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50" y="1461038"/>
            <a:ext cx="3697013" cy="8332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550" y="2273552"/>
            <a:ext cx="3642923" cy="8332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512" y="3095476"/>
            <a:ext cx="3719087" cy="8332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550" y="3904830"/>
            <a:ext cx="3750827" cy="8332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4876" y="4819550"/>
            <a:ext cx="53298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Other areas dropped: Phone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 dirty="0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Columns used in the Modeling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98497" y="1246188"/>
            <a:ext cx="6761163" cy="3144837"/>
          </a:xfrm>
        </p:spPr>
        <p:txBody>
          <a:bodyPr/>
          <a:lstStyle/>
          <a:p>
            <a:r>
              <a:rPr lang="en-CA" sz="1600" dirty="0"/>
              <a:t>Account Length</a:t>
            </a:r>
          </a:p>
          <a:p>
            <a:r>
              <a:rPr lang="en-CA" sz="1600" dirty="0"/>
              <a:t>Intl Plan</a:t>
            </a:r>
          </a:p>
          <a:p>
            <a:r>
              <a:rPr lang="en-CA" sz="1600" dirty="0"/>
              <a:t>Vmail Message</a:t>
            </a:r>
          </a:p>
          <a:p>
            <a:r>
              <a:rPr lang="en-CA" sz="1600" dirty="0"/>
              <a:t>Day Mins</a:t>
            </a:r>
          </a:p>
          <a:p>
            <a:r>
              <a:rPr lang="en-CA" sz="1600" dirty="0"/>
              <a:t>Eve Mins</a:t>
            </a:r>
          </a:p>
          <a:p>
            <a:r>
              <a:rPr lang="en-CA" sz="1600" dirty="0"/>
              <a:t>Night Mins</a:t>
            </a:r>
          </a:p>
          <a:p>
            <a:r>
              <a:rPr lang="en-CA" sz="1600" dirty="0"/>
              <a:t>Intl Mins</a:t>
            </a:r>
          </a:p>
          <a:p>
            <a:r>
              <a:rPr lang="en-CA" sz="1600" dirty="0"/>
              <a:t>Cust </a:t>
            </a:r>
            <a:r>
              <a:rPr lang="en-CA" sz="1600" dirty="0" err="1"/>
              <a:t>erv</a:t>
            </a:r>
            <a:r>
              <a:rPr lang="en-CA" sz="1600" dirty="0"/>
              <a:t> Calls</a:t>
            </a:r>
          </a:p>
          <a:p>
            <a:r>
              <a:rPr lang="en-CA" sz="1600" dirty="0"/>
              <a:t>Churn</a:t>
            </a: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16C44D-005B-4716-8866-A85752C360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795113-0B8A-4E9A-9059-5F8BDE54B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240692"/>
              </p:ext>
            </p:extLst>
          </p:nvPr>
        </p:nvGraphicFramePr>
        <p:xfrm>
          <a:off x="3139440" y="2045082"/>
          <a:ext cx="2049780" cy="47009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49780">
                  <a:extLst>
                    <a:ext uri="{9D8B030D-6E8A-4147-A177-3AD203B41FA5}">
                      <a16:colId xmlns:a16="http://schemas.microsoft.com/office/drawing/2014/main" val="1700047564"/>
                    </a:ext>
                  </a:extLst>
                </a:gridCol>
              </a:tblGrid>
              <a:tr h="470098">
                <a:tc>
                  <a:txBody>
                    <a:bodyPr/>
                    <a:lstStyle/>
                    <a:p>
                      <a:r>
                        <a:rPr lang="en-CA" sz="2400" dirty="0"/>
                        <a:t>The dataset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199458"/>
                  </a:ext>
                </a:extLst>
              </a:tr>
            </a:tbl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0979CB12-6394-4885-BFF6-12751263FFA3}"/>
              </a:ext>
            </a:extLst>
          </p:cNvPr>
          <p:cNvSpPr/>
          <p:nvPr/>
        </p:nvSpPr>
        <p:spPr>
          <a:xfrm>
            <a:off x="3848100" y="2515629"/>
            <a:ext cx="388620" cy="685800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B25C99-788A-4EC8-98F6-667394D06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82651"/>
              </p:ext>
            </p:extLst>
          </p:nvPr>
        </p:nvGraphicFramePr>
        <p:xfrm>
          <a:off x="1021080" y="3176248"/>
          <a:ext cx="550926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6160">
                  <a:extLst>
                    <a:ext uri="{9D8B030D-6E8A-4147-A177-3AD203B41FA5}">
                      <a16:colId xmlns:a16="http://schemas.microsoft.com/office/drawing/2014/main" val="3355629073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1083761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70% Train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30% Test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684944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ADD6B871-F632-45DB-AE81-B31C7B60D4C9}"/>
              </a:ext>
            </a:extLst>
          </p:cNvPr>
          <p:cNvSpPr/>
          <p:nvPr/>
        </p:nvSpPr>
        <p:spPr>
          <a:xfrm>
            <a:off x="2377440" y="3547088"/>
            <a:ext cx="419100" cy="662940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E70A848-7038-4CAA-BBA8-A12098FC9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4214"/>
              </p:ext>
            </p:extLst>
          </p:nvPr>
        </p:nvGraphicFramePr>
        <p:xfrm>
          <a:off x="1463040" y="4185480"/>
          <a:ext cx="2385060" cy="701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5060">
                  <a:extLst>
                    <a:ext uri="{9D8B030D-6E8A-4147-A177-3AD203B41FA5}">
                      <a16:colId xmlns:a16="http://schemas.microsoft.com/office/drawing/2014/main" val="1686889375"/>
                    </a:ext>
                  </a:extLst>
                </a:gridCol>
              </a:tblGrid>
              <a:tr h="558361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Validation set</a:t>
                      </a:r>
                    </a:p>
                    <a:p>
                      <a:pPr algn="ctr"/>
                      <a:r>
                        <a:rPr lang="en-CA" sz="2000" dirty="0"/>
                        <a:t>K-fold=10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16607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2907006-0C37-46F0-8237-6BC5ECBB1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49864"/>
              </p:ext>
            </p:extLst>
          </p:nvPr>
        </p:nvGraphicFramePr>
        <p:xfrm>
          <a:off x="297180" y="209989"/>
          <a:ext cx="3672840" cy="3708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3672840">
                  <a:extLst>
                    <a:ext uri="{9D8B030D-6E8A-4147-A177-3AD203B41FA5}">
                      <a16:colId xmlns:a16="http://schemas.microsoft.com/office/drawing/2014/main" val="52261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dirty="0"/>
                        <a:t>Features used in our modelling: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72512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E427533-63E4-4B9A-973E-BE19DF69F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837736"/>
              </p:ext>
            </p:extLst>
          </p:nvPr>
        </p:nvGraphicFramePr>
        <p:xfrm>
          <a:off x="921512" y="539750"/>
          <a:ext cx="5685028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0037">
                  <a:extLst>
                    <a:ext uri="{9D8B030D-6E8A-4147-A177-3AD203B41FA5}">
                      <a16:colId xmlns:a16="http://schemas.microsoft.com/office/drawing/2014/main" val="3600844441"/>
                    </a:ext>
                  </a:extLst>
                </a:gridCol>
                <a:gridCol w="1049284">
                  <a:extLst>
                    <a:ext uri="{9D8B030D-6E8A-4147-A177-3AD203B41FA5}">
                      <a16:colId xmlns:a16="http://schemas.microsoft.com/office/drawing/2014/main" val="2068796960"/>
                    </a:ext>
                  </a:extLst>
                </a:gridCol>
                <a:gridCol w="1606927">
                  <a:extLst>
                    <a:ext uri="{9D8B030D-6E8A-4147-A177-3AD203B41FA5}">
                      <a16:colId xmlns:a16="http://schemas.microsoft.com/office/drawing/2014/main" val="3646315518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2991778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Account  Length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Day Mins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Eve Mins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Intl Mins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83096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Night Mins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Intl Plan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Vmail message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CustServ</a:t>
                      </a:r>
                      <a:r>
                        <a:rPr lang="en-CA" dirty="0"/>
                        <a:t> Calls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414183544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17AD0CB-F40A-4426-B4F6-84EBCF164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68082"/>
              </p:ext>
            </p:extLst>
          </p:nvPr>
        </p:nvGraphicFramePr>
        <p:xfrm>
          <a:off x="6644640" y="574918"/>
          <a:ext cx="868680" cy="4707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969641837"/>
                    </a:ext>
                  </a:extLst>
                </a:gridCol>
              </a:tblGrid>
              <a:tr h="470731">
                <a:tc>
                  <a:txBody>
                    <a:bodyPr/>
                    <a:lstStyle/>
                    <a:p>
                      <a:r>
                        <a:rPr lang="en-CA" dirty="0"/>
                        <a:t>Churn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23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509171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Data Preparation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latin typeface="Titillium Web" panose="00000500000000000000" charset="0"/>
              </a:rPr>
              <a:t>Modeling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Conclusion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Define the Issue</a:t>
            </a:r>
          </a:p>
        </p:txBody>
      </p:sp>
      <p:sp>
        <p:nvSpPr>
          <p:cNvPr id="8" name="Oval 7"/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1: Naïve Bayes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2: Decision Tree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3: KNN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Evaluation and Comparison </a:t>
            </a: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3" y="658883"/>
            <a:ext cx="2543060" cy="499063"/>
          </a:xfrm>
        </p:spPr>
        <p:txBody>
          <a:bodyPr/>
          <a:lstStyle/>
          <a:p>
            <a:r>
              <a:rPr lang="en-CA" sz="1800" b="1" dirty="0">
                <a:latin typeface="Titillium Web" panose="00000500000000000000" charset="0"/>
              </a:rPr>
              <a:t>Measuring Metric Chosen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869779"/>
              </p:ext>
            </p:extLst>
          </p:nvPr>
        </p:nvGraphicFramePr>
        <p:xfrm>
          <a:off x="297183" y="1207429"/>
          <a:ext cx="7955277" cy="3619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2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3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898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Metrics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Description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Pros / Cons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3248"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  <a:p>
                      <a:pPr algn="ctr"/>
                      <a:r>
                        <a:rPr lang="en-CA" sz="1400" b="1" dirty="0"/>
                        <a:t>Accuracy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 It is the percentage of correct predictions.</a:t>
                      </a:r>
                    </a:p>
                    <a:p>
                      <a:pPr algn="l"/>
                      <a:br>
                        <a:rPr lang="en-US" sz="2000" dirty="0"/>
                      </a:br>
                      <a:endParaRPr lang="en-CA" sz="2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W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orks better if there is an equal number of samples in each class</a:t>
                      </a:r>
                    </a:p>
                    <a:p>
                      <a:pPr algn="l"/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An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 U</a:t>
                      </a: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nbalanced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 class distribution in a dataset can give a false sense of high accuracy.</a:t>
                      </a:r>
                      <a:endParaRPr lang="en-CA" sz="2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902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/>
                        <a:t>Precision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True Positives/True Positives + False Positives</a:t>
                      </a:r>
                      <a:endParaRPr lang="en-CA" sz="2000" b="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It is good measure when there is high cost associated with false positives</a:t>
                      </a:r>
                      <a:endParaRPr lang="en-CA" sz="2000" b="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193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/>
                        <a:t>Recall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True Positives/True Positives + False Negatives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It is good measure when there is high cost associated with false negatives</a:t>
                      </a:r>
                      <a:endParaRPr lang="en-CA" sz="1400" b="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7859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F1 score</a:t>
                      </a:r>
                      <a:endParaRPr lang="en-CA" sz="14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F1 which is a function of Precision and Recall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i.e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 The hormonic average of precision and recall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It is a better measure to use if we need to seek a balance between Precision and Recall </a:t>
                      </a:r>
                      <a:endParaRPr lang="en-CA" sz="14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0421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Data Preparation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Conclusion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Define the Issue</a:t>
            </a:r>
          </a:p>
        </p:txBody>
      </p:sp>
      <p:sp>
        <p:nvSpPr>
          <p:cNvPr id="8" name="Oval 7"/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itillium Web" panose="00000500000000000000" charset="0"/>
              </a:rPr>
              <a:t>Model 1: Naïve Bayes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itillium Web" panose="00000500000000000000" charset="0"/>
              </a:rPr>
              <a:t>Model 2: Decision Tree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itillium Web" panose="00000500000000000000" charset="0"/>
              </a:rPr>
              <a:t>Model 3: KNN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Evaluation and Comparison </a:t>
            </a: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1: Naïve Bayes 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16</a:t>
            </a:fld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6280" y="2444943"/>
          <a:ext cx="5372100" cy="76771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{176873EF-0372-4EC3-AFAE-0054A866F669}</a:tableStyleId>
              </a:tblPr>
              <a:tblGrid>
                <a:gridCol w="2668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3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7715">
                <a:tc>
                  <a:txBody>
                    <a:bodyPr/>
                    <a:lstStyle/>
                    <a:p>
                      <a:pPr algn="l"/>
                      <a:r>
                        <a:rPr lang="en-CA" b="1" dirty="0"/>
                        <a:t>Evaluation Accuracy</a:t>
                      </a:r>
                      <a:r>
                        <a:rPr lang="en-CA" dirty="0"/>
                        <a:t>:0.849</a:t>
                      </a:r>
                    </a:p>
                    <a:p>
                      <a:pPr algn="l"/>
                      <a:r>
                        <a:rPr lang="en-CA" b="1" dirty="0"/>
                        <a:t>Test Accuracy</a:t>
                      </a:r>
                      <a:r>
                        <a:rPr lang="en-CA" dirty="0"/>
                        <a:t>:0.845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dirty="0"/>
                    </a:p>
                    <a:p>
                      <a:pPr algn="ctr"/>
                      <a:endParaRPr lang="en-CA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16280" y="3101340"/>
          <a:ext cx="5996940" cy="1483360"/>
        </p:xfrm>
        <a:graphic>
          <a:graphicData uri="http://schemas.openxmlformats.org/drawingml/2006/table">
            <a:tbl>
              <a:tblPr firstRow="1" bandRow="1">
                <a:tableStyleId>{176873EF-0372-4EC3-AFAE-0054A866F669}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bg1"/>
                        </a:solidFill>
                        <a:latin typeface="Titillium Web" panose="0000050000000000000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bg1"/>
                          </a:solidFill>
                          <a:latin typeface="Titillium Web" panose="00000500000000000000" charset="0"/>
                        </a:rPr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bg1"/>
                          </a:solidFill>
                          <a:latin typeface="Titillium Web" panose="00000500000000000000" charset="0"/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bg1"/>
                          </a:solidFill>
                          <a:latin typeface="Titillium Web" panose="00000500000000000000" charset="0"/>
                        </a:rPr>
                        <a:t>F1-Score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bg1"/>
                          </a:solidFill>
                          <a:latin typeface="Titillium Web" panose="00000500000000000000" charset="0"/>
                        </a:rPr>
                        <a:t>support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latin typeface="Titillium Web" panose="00000500000000000000" charset="0"/>
                        </a:rPr>
                        <a:t>No Churn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847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latin typeface="Titillium Web" panose="00000500000000000000" charset="0"/>
                        </a:rPr>
                        <a:t>Churn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153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latin typeface="Titillium Web" panose="00000500000000000000" charset="0"/>
                        </a:rPr>
                        <a:t>Avg/total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Content Placeholder 2"/>
          <p:cNvSpPr txBox="1"/>
          <p:nvPr/>
        </p:nvSpPr>
        <p:spPr>
          <a:xfrm>
            <a:off x="718300" y="1245476"/>
            <a:ext cx="6509436" cy="98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82880" indent="-182880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sz="1600" dirty="0">
                <a:solidFill>
                  <a:srgbClr val="0B87A1"/>
                </a:solidFill>
                <a:latin typeface="Titillium Web" panose="00000500000000000000" charset="0"/>
              </a:rPr>
              <a:t>Naïve Bayes algorithm  is based on Bayes’ theorem with strong (naive) independence assumptions between the features</a:t>
            </a:r>
          </a:p>
          <a:p>
            <a:pPr marL="182880" indent="-182880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sz="1600" dirty="0">
                <a:solidFill>
                  <a:srgbClr val="0B87A1"/>
                </a:solidFill>
                <a:latin typeface="Titillium Web" panose="00000500000000000000" charset="0"/>
              </a:rPr>
              <a:t>Pros :  It is simple, fast and easy to implement.  </a:t>
            </a:r>
          </a:p>
          <a:p>
            <a:pPr marL="182880" indent="-182880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sz="1600" dirty="0">
                <a:solidFill>
                  <a:srgbClr val="0B87A1"/>
                </a:solidFill>
                <a:latin typeface="Titillium Web" panose="00000500000000000000" charset="0"/>
              </a:rPr>
              <a:t>Cons: The assumption of independent features.      </a:t>
            </a:r>
          </a:p>
          <a:p>
            <a:pPr marL="182880" indent="-182880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endParaRPr lang="en-CA" sz="1600" dirty="0">
              <a:solidFill>
                <a:srgbClr val="0B87A1"/>
              </a:solidFill>
              <a:latin typeface="Titillium Web" panose="00000500000000000000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b" anchorCtr="0"/>
          <a:lstStyle/>
          <a:p>
            <a:r>
              <a:rPr lang="en-CA" sz="3200" dirty="0">
                <a:latin typeface="Titillium Web" panose="00000500000000000000" charset="0"/>
              </a:rPr>
              <a:t>Model 2: Decision Tree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17</a:t>
            </a:fld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8567" y="1246188"/>
            <a:ext cx="6761163" cy="987425"/>
          </a:xfr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182880" indent="-182880">
              <a:spcBef>
                <a:spcPts val="0"/>
              </a:spcBef>
              <a:spcAft>
                <a:spcPts val="600"/>
              </a:spcAft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B87A1"/>
                </a:solidFill>
                <a:latin typeface="Titillium Web" panose="00000500000000000000" charset="0"/>
                <a:cs typeface="Arial" panose="020B0604020202020204"/>
                <a:sym typeface="Arial" panose="020B0604020202020204"/>
              </a:rPr>
              <a:t>Simple to understand, interpret and visualize</a:t>
            </a:r>
            <a:endParaRPr lang="en-CA" sz="1600" dirty="0">
              <a:solidFill>
                <a:srgbClr val="0B87A1"/>
              </a:solidFill>
              <a:latin typeface="Titillium Web" panose="00000500000000000000" charset="0"/>
              <a:cs typeface="Arial" panose="020B0604020202020204"/>
              <a:sym typeface="Arial" panose="020B0604020202020204"/>
            </a:endParaRPr>
          </a:p>
          <a:p>
            <a:pPr marL="182880" indent="-182880">
              <a:spcBef>
                <a:spcPts val="0"/>
              </a:spcBef>
              <a:spcAft>
                <a:spcPts val="600"/>
              </a:spcAft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B87A1"/>
                </a:solidFill>
                <a:latin typeface="Titillium Web" panose="00000500000000000000" charset="0"/>
                <a:cs typeface="Arial" panose="020B0604020202020204"/>
                <a:sym typeface="Arial" panose="020B0604020202020204"/>
              </a:rPr>
              <a:t>Can handle both numerical and categorical data</a:t>
            </a:r>
          </a:p>
          <a:p>
            <a:pPr marL="182880" indent="-182880">
              <a:spcBef>
                <a:spcPts val="0"/>
              </a:spcBef>
              <a:spcAft>
                <a:spcPts val="600"/>
              </a:spcAft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0B87A1"/>
              </a:solidFill>
              <a:latin typeface="Titillium Web" panose="00000500000000000000" charset="0"/>
              <a:cs typeface="Arial" panose="020B0604020202020204"/>
              <a:sym typeface="Arial" panose="020B0604020202020204"/>
            </a:endParaRPr>
          </a:p>
          <a:p>
            <a:pPr marL="182880" indent="-182880">
              <a:spcBef>
                <a:spcPts val="0"/>
              </a:spcBef>
              <a:spcAft>
                <a:spcPts val="600"/>
              </a:spcAft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0B87A1"/>
              </a:solidFill>
              <a:latin typeface="Titillium Web" panose="00000500000000000000" charset="0"/>
              <a:cs typeface="Arial" panose="020B0604020202020204"/>
              <a:sym typeface="Arial" panose="020B0604020202020204"/>
            </a:endParaRPr>
          </a:p>
          <a:p>
            <a:pPr marL="182880" indent="-182880">
              <a:spcBef>
                <a:spcPts val="0"/>
              </a:spcBef>
              <a:spcAft>
                <a:spcPts val="600"/>
              </a:spcAft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endParaRPr lang="en-CA" sz="1600" dirty="0">
              <a:solidFill>
                <a:srgbClr val="0B87A1"/>
              </a:solidFill>
              <a:latin typeface="Titillium Web" panose="00000500000000000000" charset="0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049572" y="2233613"/>
          <a:ext cx="6520159" cy="2257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1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1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433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Parameter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Validation 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Test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Churn Recall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33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Depth=4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0.917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0.906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0.50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333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Titillium Web" panose="00000500000000000000" charset="0"/>
                        </a:rPr>
                        <a:t>Depth=7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  <a:latin typeface="Titillium Web" panose="00000500000000000000" charset="0"/>
                        </a:rPr>
                        <a:t>0.921</a:t>
                      </a:r>
                      <a:endParaRPr lang="en-CA" sz="1400" b="1" dirty="0">
                        <a:solidFill>
                          <a:schemeClr val="tx1"/>
                        </a:solidFill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Titillium Web" panose="00000500000000000000" charset="0"/>
                        </a:rPr>
                        <a:t>0.927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  <a:latin typeface="Titillium Web" panose="00000500000000000000" charset="0"/>
                        </a:rPr>
                        <a:t>0.68</a:t>
                      </a:r>
                      <a:endParaRPr lang="en-CA" sz="1400" b="1" dirty="0">
                        <a:solidFill>
                          <a:schemeClr val="tx1"/>
                        </a:solidFill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33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Unpruned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0.887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0.894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0.70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Google Shape;4194;p39"/>
          <p:cNvGrpSpPr/>
          <p:nvPr/>
        </p:nvGrpSpPr>
        <p:grpSpPr>
          <a:xfrm>
            <a:off x="542697" y="3472583"/>
            <a:ext cx="351204" cy="324661"/>
            <a:chOff x="5975075" y="2327500"/>
            <a:chExt cx="420100" cy="388350"/>
          </a:xfrm>
          <a:solidFill>
            <a:srgbClr val="FFC000"/>
          </a:solidFill>
        </p:grpSpPr>
        <p:sp>
          <p:nvSpPr>
            <p:cNvPr id="11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3: KNN</a:t>
            </a:r>
          </a:p>
        </p:txBody>
      </p:sp>
      <p:sp>
        <p:nvSpPr>
          <p:cNvPr id="4" name="Rectangle 3"/>
          <p:cNvSpPr/>
          <p:nvPr/>
        </p:nvSpPr>
        <p:spPr>
          <a:xfrm>
            <a:off x="718299" y="1169504"/>
            <a:ext cx="6676414" cy="117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182880" indent="-182880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sz="1600" dirty="0">
                <a:solidFill>
                  <a:srgbClr val="0B87A1"/>
                </a:solidFill>
                <a:latin typeface="Titillium Web" panose="00000500000000000000" charset="0"/>
              </a:rPr>
              <a:t>K-NN is non-parametric  lazy learning algorithm</a:t>
            </a:r>
          </a:p>
          <a:p>
            <a:pPr marL="182880" indent="-182880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sz="1600" dirty="0">
                <a:solidFill>
                  <a:srgbClr val="0B87A1"/>
                </a:solidFill>
                <a:latin typeface="Titillium Web" panose="00000500000000000000" charset="0"/>
              </a:rPr>
              <a:t>Pro: Does not assume any probability distributions on the input data</a:t>
            </a:r>
          </a:p>
          <a:p>
            <a:pPr marL="182880" indent="-182880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sz="1600" dirty="0">
                <a:solidFill>
                  <a:srgbClr val="0B87A1"/>
                </a:solidFill>
                <a:latin typeface="Titillium Web" panose="00000500000000000000" charset="0"/>
              </a:rPr>
              <a:t>Con: If one type of category occurs much more than another, classifying an input will be more biased towards that one category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49570" y="2373628"/>
          <a:ext cx="6429828" cy="203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Parameter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Validation 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Test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N = 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0.867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0.859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Titillium Web" panose="00000500000000000000" charset="0"/>
                        </a:rPr>
                        <a:t>N = 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  <a:latin typeface="Titillium Web" panose="00000500000000000000" charset="0"/>
                        </a:rPr>
                        <a:t>0.885</a:t>
                      </a:r>
                      <a:endParaRPr lang="en-CA" sz="1400" b="1" dirty="0">
                        <a:solidFill>
                          <a:schemeClr val="tx1"/>
                        </a:solidFill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Titillium Web" panose="00000500000000000000" charset="0"/>
                        </a:rPr>
                        <a:t>0.874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N = 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0.887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0.874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Google Shape;4194;p39"/>
          <p:cNvGrpSpPr/>
          <p:nvPr/>
        </p:nvGrpSpPr>
        <p:grpSpPr>
          <a:xfrm>
            <a:off x="542697" y="3472583"/>
            <a:ext cx="351204" cy="324661"/>
            <a:chOff x="5975075" y="2327500"/>
            <a:chExt cx="420100" cy="388350"/>
          </a:xfrm>
          <a:solidFill>
            <a:srgbClr val="FFC000"/>
          </a:solidFill>
        </p:grpSpPr>
        <p:sp>
          <p:nvSpPr>
            <p:cNvPr id="10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18</a:t>
            </a:fld>
            <a:endParaRPr lang="en-GB" dirty="0"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19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Data Preparation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Conclusion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Define the Issue</a:t>
            </a:r>
          </a:p>
        </p:txBody>
      </p:sp>
      <p:sp>
        <p:nvSpPr>
          <p:cNvPr id="8" name="Oval 7"/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1: Naïve Bayes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2: Decision Tree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3: KNN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itillium Web" panose="00000500000000000000" charset="0"/>
              </a:rPr>
              <a:t>Model Evaluation and Comparison </a:t>
            </a: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Data Preparation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Conclusion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latin typeface="Titillium Web" panose="00000500000000000000" charset="0"/>
              </a:rPr>
              <a:t>Define the Issue</a:t>
            </a:r>
          </a:p>
        </p:txBody>
      </p:sp>
      <p:sp>
        <p:nvSpPr>
          <p:cNvPr id="8" name="Oval 7"/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1: Naïve Bayes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2: Decision Tree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3: KNN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Evaluation and Comparison </a:t>
            </a: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Comparison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03082" y="1240790"/>
          <a:ext cx="6676319" cy="3657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4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1133"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0000500000000000000" charset="0"/>
                        </a:rPr>
                        <a:t>Model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0000500000000000000" charset="0"/>
                        </a:rPr>
                        <a:t>Validation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0000500000000000000" charset="0"/>
                        </a:rPr>
                        <a:t>Test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0000500000000000000" charset="0"/>
                        </a:rPr>
                        <a:t>Diff </a:t>
                      </a:r>
                    </a:p>
                    <a:p>
                      <a:pPr algn="ctr"/>
                      <a:r>
                        <a:rPr lang="en-CA" sz="1300" dirty="0">
                          <a:latin typeface="Titillium Web" panose="00000500000000000000" charset="0"/>
                        </a:rPr>
                        <a:t>(Validation vs. Test)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algn="l"/>
                      <a:r>
                        <a:rPr lang="en-CA" sz="1300" dirty="0">
                          <a:latin typeface="Titillium Web" panose="00000500000000000000" charset="0"/>
                        </a:rPr>
                        <a:t>Model 1: Naive Bayes (Gaussian 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0000500000000000000" charset="0"/>
                        </a:rPr>
                        <a:t>0.850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0000500000000000000" charset="0"/>
                        </a:rPr>
                        <a:t>0.845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300" kern="1200" dirty="0">
                          <a:solidFill>
                            <a:schemeClr val="dk1"/>
                          </a:solidFill>
                          <a:latin typeface="Titillium Web" panose="00000500000000000000" charset="0"/>
                          <a:ea typeface="+mn-ea"/>
                          <a:cs typeface="+mn-cs"/>
                        </a:rPr>
                        <a:t>0.005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algn="l"/>
                      <a:r>
                        <a:rPr lang="en-CA" sz="1300" b="1" dirty="0">
                          <a:latin typeface="Titillium Web" panose="00000500000000000000" charset="0"/>
                        </a:rPr>
                        <a:t>Model 2: Decision Tree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CA" sz="1300" b="1" i="0" u="none" strike="noStrike" cap="none" dirty="0">
                          <a:solidFill>
                            <a:schemeClr val="dk1"/>
                          </a:solidFill>
                          <a:latin typeface="Titillium Web" panose="00000500000000000000" charset="0"/>
                          <a:ea typeface="+mn-ea"/>
                          <a:cs typeface="+mn-cs"/>
                          <a:sym typeface="Arial" panose="020B0604020202020204"/>
                        </a:rPr>
                        <a:t>0.921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CA" sz="1300" b="1" i="0" u="none" strike="noStrike" cap="none" dirty="0">
                          <a:solidFill>
                            <a:schemeClr val="dk1"/>
                          </a:solidFill>
                          <a:latin typeface="Titillium Web" panose="00000500000000000000" charset="0"/>
                          <a:ea typeface="+mn-ea"/>
                          <a:cs typeface="+mn-cs"/>
                          <a:sym typeface="Arial" panose="020B0604020202020204"/>
                        </a:rPr>
                        <a:t>0.927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300" b="1" kern="1200" dirty="0">
                          <a:solidFill>
                            <a:schemeClr val="dk1"/>
                          </a:solidFill>
                          <a:latin typeface="Titillium Web" panose="00000500000000000000" charset="0"/>
                          <a:ea typeface="+mn-ea"/>
                          <a:cs typeface="+mn-cs"/>
                        </a:rPr>
                        <a:t>-0.006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algn="l"/>
                      <a:r>
                        <a:rPr lang="en-CA" sz="1300" dirty="0">
                          <a:latin typeface="Titillium Web" panose="00000500000000000000" charset="0"/>
                        </a:rPr>
                        <a:t>Model 3: KNN</a:t>
                      </a:r>
                    </a:p>
                    <a:p>
                      <a:pPr algn="l"/>
                      <a:r>
                        <a:rPr lang="en-CA" sz="1300" dirty="0">
                          <a:latin typeface="Titillium Web" panose="00000500000000000000" charset="0"/>
                        </a:rPr>
                        <a:t> (N = 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0000500000000000000" charset="0"/>
                        </a:rPr>
                        <a:t>0.885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0000500000000000000" charset="0"/>
                        </a:rPr>
                        <a:t>0.874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300" kern="1200" dirty="0">
                          <a:solidFill>
                            <a:schemeClr val="dk1"/>
                          </a:solidFill>
                          <a:latin typeface="Titillium Web" panose="00000500000000000000" charset="0"/>
                          <a:ea typeface="+mn-ea"/>
                          <a:cs typeface="+mn-cs"/>
                        </a:rPr>
                        <a:t>0.011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" name="Google Shape;4194;p39"/>
          <p:cNvGrpSpPr/>
          <p:nvPr/>
        </p:nvGrpSpPr>
        <p:grpSpPr>
          <a:xfrm>
            <a:off x="403386" y="3228526"/>
            <a:ext cx="351204" cy="324661"/>
            <a:chOff x="5975075" y="2327500"/>
            <a:chExt cx="420100" cy="388350"/>
          </a:xfrm>
          <a:solidFill>
            <a:srgbClr val="FFC000"/>
          </a:solidFill>
        </p:grpSpPr>
        <p:sp>
          <p:nvSpPr>
            <p:cNvPr id="11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20</a:t>
            </a:fld>
            <a:endParaRPr lang="en-GB" dirty="0"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21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Data Preparation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latin typeface="Titillium Web" panose="00000500000000000000" charset="0"/>
              </a:rPr>
              <a:t>Conclusion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Define the Issue</a:t>
            </a:r>
          </a:p>
        </p:txBody>
      </p:sp>
      <p:sp>
        <p:nvSpPr>
          <p:cNvPr id="8" name="Oval 7"/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1: Naïve Bayes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2: Decision Tree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3: KNN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Evaluation and Comparison </a:t>
            </a:r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Decision Tree Visualisation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22</a:t>
            </a:fld>
            <a:endParaRPr lang="en-GB" dirty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13" y="1149462"/>
            <a:ext cx="7407718" cy="3845838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617425" y="964459"/>
            <a:ext cx="7023778" cy="488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9pPr>
          </a:lstStyle>
          <a:p>
            <a:pPr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CA" sz="1500" dirty="0"/>
              <a:t>Decision Tree results can help us find the groups are more likely to churn</a:t>
            </a:r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23</a:t>
            </a:fld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17425" y="1149462"/>
            <a:ext cx="7023778" cy="3144837"/>
          </a:xfrm>
        </p:spPr>
        <p:txBody>
          <a:bodyPr/>
          <a:lstStyle/>
          <a:p>
            <a:pPr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CA" sz="1200" dirty="0"/>
              <a:t>Customers having high talk time in peak hours or making more international calls and calling Customer Service more than 3 times are more likely to churn</a:t>
            </a:r>
          </a:p>
          <a:p>
            <a:pPr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200" dirty="0"/>
              <a:t>To be specific: Customers having day talk time(&gt;263 mins), evening talk time(&gt;266 mins), International mins(&gt;7 mins) on regular basis and have made more than 3 customers calls are more likely to churn</a:t>
            </a:r>
          </a:p>
          <a:p>
            <a:pPr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CA" sz="1200" dirty="0"/>
              <a:t>Customers having a International plan and not having a Vmail Plan are more likely to churn.</a:t>
            </a:r>
          </a:p>
        </p:txBody>
      </p:sp>
      <p:sp>
        <p:nvSpPr>
          <p:cNvPr id="6" name="Rectangle 5"/>
          <p:cNvSpPr/>
          <p:nvPr/>
        </p:nvSpPr>
        <p:spPr>
          <a:xfrm>
            <a:off x="709730" y="2784614"/>
            <a:ext cx="6613422" cy="20895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CA" sz="1500" b="1" dirty="0">
                <a:solidFill>
                  <a:schemeClr val="tx1"/>
                </a:solidFill>
                <a:latin typeface="Titillium Web Light" panose="00000500000000000000" charset="0"/>
              </a:rPr>
              <a:t>To retain the at-risk customers: </a:t>
            </a:r>
          </a:p>
          <a:p>
            <a:pPr marL="541655" indent="-27178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CA" sz="1500" dirty="0">
                <a:solidFill>
                  <a:schemeClr val="tx1"/>
                </a:solidFill>
                <a:latin typeface="Titillium Web Light" panose="00000500000000000000" charset="0"/>
              </a:rPr>
              <a:t>Targeting the group above by giving special offers right away</a:t>
            </a:r>
          </a:p>
          <a:p>
            <a:pPr>
              <a:spcAft>
                <a:spcPts val="600"/>
              </a:spcAft>
            </a:pPr>
            <a:r>
              <a:rPr lang="en-CA" sz="1500" b="1" dirty="0">
                <a:solidFill>
                  <a:schemeClr val="tx1"/>
                </a:solidFill>
                <a:latin typeface="Titillium Web Light" panose="00000500000000000000" charset="0"/>
              </a:rPr>
              <a:t>To prevent clients being at-risk:</a:t>
            </a:r>
          </a:p>
          <a:p>
            <a:pPr marL="541655" indent="-27178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CA" sz="1500" b="1" dirty="0">
                <a:solidFill>
                  <a:schemeClr val="tx1"/>
                </a:solidFill>
                <a:latin typeface="Titillium Web Light" panose="00000500000000000000" charset="0"/>
              </a:rPr>
              <a:t>Better pricing</a:t>
            </a:r>
            <a:r>
              <a:rPr lang="en-CA" sz="1500" dirty="0">
                <a:solidFill>
                  <a:schemeClr val="tx1"/>
                </a:solidFill>
                <a:latin typeface="Titillium Web Light" panose="00000500000000000000" charset="0"/>
              </a:rPr>
              <a:t>: Create bundle packages for clients with longer talk time in peak hours and international. Promotions on Vmail Plans.</a:t>
            </a:r>
          </a:p>
          <a:p>
            <a:pPr marL="541655" indent="-27178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CA" sz="1500" b="1" dirty="0">
                <a:solidFill>
                  <a:schemeClr val="tx1"/>
                </a:solidFill>
                <a:latin typeface="Titillium Web Light" panose="00000500000000000000" charset="0"/>
              </a:rPr>
              <a:t>Reduce client issues</a:t>
            </a:r>
            <a:r>
              <a:rPr lang="en-CA" sz="1500" dirty="0">
                <a:solidFill>
                  <a:schemeClr val="tx1"/>
                </a:solidFill>
                <a:latin typeface="Titillium Web Light" panose="00000500000000000000" charset="0"/>
              </a:rPr>
              <a:t>: Dig deeper into service calls to find the reason for clients to make multiple attempt</a:t>
            </a:r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>
              <a:alphaModFix amt="7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Google Shape;3836;p13"/>
          <p:cNvSpPr txBox="1"/>
          <p:nvPr/>
        </p:nvSpPr>
        <p:spPr>
          <a:xfrm>
            <a:off x="741459" y="3712711"/>
            <a:ext cx="4371231" cy="875509"/>
          </a:xfrm>
          <a:prstGeom prst="rect">
            <a:avLst/>
          </a:prstGeom>
          <a:solidFill>
            <a:schemeClr val="lt1">
              <a:alpha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9pPr>
          </a:lstStyle>
          <a:p>
            <a:r>
              <a:rPr lang="en-CA" b="1" dirty="0">
                <a:solidFill>
                  <a:srgbClr val="002060"/>
                </a:solidFill>
                <a:latin typeface="Titillium Web" panose="00000500000000000000" charset="0"/>
                <a:cs typeface="Dubai Medium" panose="020B0604020202020204" pitchFamily="34" charset="-78"/>
              </a:rPr>
              <a:t>Thank you!</a:t>
            </a:r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latin typeface="Titillium Web" panose="00000500000000000000" charset="0"/>
              </a:rPr>
              <a:t>Appendix</a:t>
            </a:r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b="1" dirty="0"/>
              <a:t>Question 1: Is there any outlier?</a:t>
            </a:r>
            <a:endParaRPr lang="en-CA" sz="2400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26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31" y="1065474"/>
            <a:ext cx="6766188" cy="354151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b="1" dirty="0"/>
              <a:t>Question 2: Why not creating the </a:t>
            </a:r>
            <a:r>
              <a:rPr lang="en-CA" sz="2400" b="1" dirty="0" err="1"/>
              <a:t>Total_Mins</a:t>
            </a:r>
            <a:r>
              <a:rPr lang="en-CA" sz="2400" b="1" dirty="0"/>
              <a:t>?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4876" y="1124136"/>
          <a:ext cx="7521743" cy="379772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74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0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7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Variable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Distribution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Note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0541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latin typeface="Titillium Web" panose="00000500000000000000" charset="0"/>
                        </a:rPr>
                        <a:t>Day_Mins</a:t>
                      </a:r>
                      <a:r>
                        <a:rPr lang="en-CA" sz="1400" b="1" dirty="0">
                          <a:latin typeface="Titillium Web" panose="00000500000000000000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itillium Web" panose="00000500000000000000" charset="0"/>
                        </a:rPr>
                        <a:t>Eve_Mins</a:t>
                      </a:r>
                      <a:r>
                        <a:rPr lang="en-CA" sz="1400" b="1" dirty="0">
                          <a:latin typeface="Titillium Web" panose="00000500000000000000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itillium Web" panose="00000500000000000000" charset="0"/>
                        </a:rPr>
                        <a:t>Night_Mins</a:t>
                      </a:r>
                      <a:r>
                        <a:rPr lang="en-CA" sz="1400" b="1" dirty="0">
                          <a:latin typeface="Titillium Web" panose="00000500000000000000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itillium Web" panose="00000500000000000000" charset="0"/>
                        </a:rPr>
                        <a:t>Intl_Mins</a:t>
                      </a:r>
                      <a:endParaRPr lang="en-CA" sz="1400" b="1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705" indent="-179705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>
                          <a:latin typeface="Titillium Web" panose="00000500000000000000" charset="0"/>
                        </a:rPr>
                        <a:t>The Churn split results are different for three metrics</a:t>
                      </a:r>
                    </a:p>
                    <a:p>
                      <a:pPr marL="179705" indent="-179705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>
                          <a:latin typeface="Titillium Web" panose="00000500000000000000" charset="0"/>
                        </a:rPr>
                        <a:t>Keep the four instead creating a “</a:t>
                      </a:r>
                      <a:r>
                        <a:rPr lang="en-CA" sz="1400" dirty="0" err="1">
                          <a:latin typeface="Titillium Web" panose="00000500000000000000" charset="0"/>
                        </a:rPr>
                        <a:t>Total_Mins</a:t>
                      </a:r>
                      <a:r>
                        <a:rPr lang="en-CA" sz="1400" dirty="0">
                          <a:latin typeface="Titillium Web" panose="00000500000000000000" charset="0"/>
                        </a:rPr>
                        <a:t>” metric 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141" y="1483618"/>
            <a:ext cx="3625795" cy="818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141" y="2386192"/>
            <a:ext cx="3625795" cy="8057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543" y="3260085"/>
            <a:ext cx="3639394" cy="8000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3396" y="4054850"/>
            <a:ext cx="3615540" cy="789179"/>
          </a:xfrm>
          <a:prstGeom prst="rect">
            <a:avLst/>
          </a:prstGeom>
        </p:spPr>
      </p:pic>
      <p:sp>
        <p:nvSpPr>
          <p:cNvPr id="14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27</a:t>
            </a:fld>
            <a:endParaRPr lang="en-GB" dirty="0"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b="1" dirty="0"/>
              <a:t>Question 3: What’s the result of other performance measures?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0158" y="1114065"/>
          <a:ext cx="7026093" cy="3865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912"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Other Performance Measures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Confusion Matrix Results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509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Model 1: Gaussian Naive Bayes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509">
                <a:tc>
                  <a:txBody>
                    <a:bodyPr/>
                    <a:lstStyle/>
                    <a:p>
                      <a:pPr algn="l"/>
                      <a:r>
                        <a:rPr lang="en-CA" sz="1100" b="1" dirty="0"/>
                        <a:t>Model 2: Decision Tree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509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Model 3: KNN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81" y="1467723"/>
            <a:ext cx="3317340" cy="11040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662" y="1467721"/>
            <a:ext cx="1541321" cy="11040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198" y="3869543"/>
            <a:ext cx="3186423" cy="1028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8662" y="3838999"/>
            <a:ext cx="1469108" cy="1104029"/>
          </a:xfrm>
          <a:prstGeom prst="rect">
            <a:avLst/>
          </a:prstGeom>
        </p:spPr>
      </p:pic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28</a:t>
            </a:fld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880870" y="2691130"/>
            <a:ext cx="3511550" cy="981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1540" y="2639695"/>
            <a:ext cx="1532255" cy="10782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b" anchorCtr="0"/>
          <a:lstStyle/>
          <a:p>
            <a:r>
              <a:rPr lang="en-CA" sz="2400" b="1" dirty="0"/>
              <a:t>Question 4: What’s the thought process for the analysis?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92" y="1060101"/>
            <a:ext cx="605915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Correlating.</a:t>
            </a:r>
          </a:p>
          <a:p>
            <a:r>
              <a:rPr lang="en-US" sz="1200" dirty="0"/>
              <a:t>We want to know how well does each feature correlate with Churn.</a:t>
            </a:r>
          </a:p>
          <a:p>
            <a:r>
              <a:rPr lang="en-US" sz="1200" b="1" dirty="0"/>
              <a:t>Completing.</a:t>
            </a:r>
          </a:p>
          <a:p>
            <a:r>
              <a:rPr lang="en-US" sz="1200" dirty="0"/>
              <a:t>We do not have any null value in this data set so we do not need to complete any of the variables.</a:t>
            </a:r>
          </a:p>
          <a:p>
            <a:r>
              <a:rPr lang="en-US" sz="1200" b="1" dirty="0"/>
              <a:t>Correcting.</a:t>
            </a:r>
          </a:p>
          <a:p>
            <a:r>
              <a:rPr lang="en-US" sz="1200" dirty="0"/>
              <a:t>phone number and area code may be dropped from our analysis as there may not be a correlation between phone number and churn.</a:t>
            </a:r>
          </a:p>
          <a:p>
            <a:r>
              <a:rPr lang="en-US" sz="1200" dirty="0"/>
              <a:t>State feature may be dropped as it does not contribute to churn.</a:t>
            </a:r>
          </a:p>
          <a:p>
            <a:r>
              <a:rPr lang="en-US" sz="1200" b="1" dirty="0"/>
              <a:t>Creating.</a:t>
            </a:r>
          </a:p>
          <a:p>
            <a:r>
              <a:rPr lang="en-US" sz="1200" dirty="0"/>
              <a:t>We may want to create a new feature called total charges based on partial charges to get total revenue of the company from each customer.</a:t>
            </a:r>
          </a:p>
          <a:p>
            <a:r>
              <a:rPr lang="en-US" sz="1200" dirty="0"/>
              <a:t>We may want to create a new feature called total calls based on partial calls to get total calls of each customer.</a:t>
            </a:r>
          </a:p>
          <a:p>
            <a:r>
              <a:rPr lang="en-US" sz="1200" dirty="0"/>
              <a:t>We may want to create a new feature called total minutes based on partial minutes each customer talked to get total usage of the each customer.</a:t>
            </a:r>
          </a:p>
          <a:p>
            <a:r>
              <a:rPr lang="en-US" sz="1200" dirty="0"/>
              <a:t>We may want to change the </a:t>
            </a:r>
            <a:r>
              <a:rPr lang="en-US" sz="1200" dirty="0" err="1"/>
              <a:t>Intplan,VMailPlan,Churn</a:t>
            </a:r>
            <a:r>
              <a:rPr lang="en-US" sz="1200" dirty="0"/>
              <a:t> from yes/no to 0 and 1 categorical variables.</a:t>
            </a:r>
          </a:p>
          <a:p>
            <a:r>
              <a:rPr lang="en-US" sz="1200" b="1" dirty="0"/>
              <a:t>Classifying.</a:t>
            </a:r>
          </a:p>
          <a:p>
            <a:r>
              <a:rPr lang="en-US" sz="1200" dirty="0"/>
              <a:t>Then we will classify the model</a:t>
            </a:r>
          </a:p>
          <a:p>
            <a:endParaRPr lang="en-CA" dirty="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  <p:sp>
        <p:nvSpPr>
          <p:cNvPr id="6" name="Content Placeholder 2"/>
          <p:cNvSpPr txBox="1"/>
          <p:nvPr/>
        </p:nvSpPr>
        <p:spPr>
          <a:xfrm>
            <a:off x="640231" y="1242705"/>
            <a:ext cx="6525338" cy="2052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0B87A1"/>
              </a:buClr>
              <a:buSzPts val="3600"/>
              <a:buFont typeface="Dosis Light" panose="02010503020202060003"/>
              <a:buNone/>
              <a:defRPr sz="3200">
                <a:solidFill>
                  <a:srgbClr val="0B87A1"/>
                </a:solidFill>
                <a:latin typeface="Titillium Web" panose="00000500000000000000" charset="0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1pPr>
            <a:lvl2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2pPr>
            <a:lvl3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3pPr>
            <a:lvl4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4pPr>
            <a:lvl5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5pPr>
            <a:lvl6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6pPr>
            <a:lvl7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7pPr>
            <a:lvl8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8pPr>
            <a:lvl9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9pPr>
          </a:lstStyle>
          <a:p>
            <a:pPr marL="342900" indent="-342900">
              <a:spcAft>
                <a:spcPts val="600"/>
              </a:spcAft>
              <a:buSzPct val="50000"/>
              <a:buFont typeface="Wingdings" panose="05000000000000000000" pitchFamily="2" charset="2"/>
              <a:buChar char="q"/>
            </a:pPr>
            <a:r>
              <a:rPr lang="en-CA" sz="2000" dirty="0"/>
              <a:t>It costs more to attract new customers than to retain customers</a:t>
            </a:r>
          </a:p>
          <a:p>
            <a:pPr marL="342900" indent="-342900">
              <a:spcAft>
                <a:spcPts val="600"/>
              </a:spcAft>
              <a:buSzPct val="50000"/>
              <a:buFont typeface="Wingdings" panose="05000000000000000000" pitchFamily="2" charset="2"/>
              <a:buChar char="q"/>
            </a:pPr>
            <a:r>
              <a:rPr lang="en-CA" sz="2000" dirty="0"/>
              <a:t>The telecom company wants to understand which customers would churn in near future</a:t>
            </a:r>
          </a:p>
          <a:p>
            <a:pPr marL="342900" indent="-342900">
              <a:spcAft>
                <a:spcPts val="600"/>
              </a:spcAft>
              <a:buSzPct val="50000"/>
              <a:buFont typeface="Wingdings" panose="05000000000000000000" pitchFamily="2" charset="2"/>
              <a:buChar char="q"/>
            </a:pPr>
            <a:r>
              <a:rPr lang="en-CA" sz="2000" dirty="0"/>
              <a:t>After knowing the category of customers, action would be taken to retain them</a:t>
            </a:r>
          </a:p>
        </p:txBody>
      </p:sp>
      <p:pic>
        <p:nvPicPr>
          <p:cNvPr id="7" name="Picture 2" descr="Image result for telecom chu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476" y="3291228"/>
            <a:ext cx="4240201" cy="19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300" y="340731"/>
            <a:ext cx="6761100" cy="787465"/>
          </a:xfrm>
        </p:spPr>
        <p:txBody>
          <a:bodyPr/>
          <a:lstStyle/>
          <a:p>
            <a:r>
              <a:rPr lang="en-CA" dirty="0"/>
              <a:t>Feature Importance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30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00" y="1034791"/>
            <a:ext cx="5076825" cy="39528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latin typeface="Titillium Web" panose="00000500000000000000" charset="0"/>
              </a:rPr>
              <a:t>Data Preparation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Conclusion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Define the Issue</a:t>
            </a:r>
          </a:p>
        </p:txBody>
      </p:sp>
      <p:sp>
        <p:nvSpPr>
          <p:cNvPr id="8" name="Oval 7"/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1: Naïve Bayes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2: Decision Tree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3: KNN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Evaluation and Comparison 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Facts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573" y="1149462"/>
            <a:ext cx="2417827" cy="27475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8300" y="1210826"/>
            <a:ext cx="4030362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300" b="1" dirty="0">
                <a:latin typeface="Titillium Web" panose="00000500000000000000" charset="0"/>
              </a:rPr>
              <a:t> Most clients in West Virginia State</a:t>
            </a:r>
          </a:p>
          <a:p>
            <a:pPr marL="182880" indent="-182880"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300" b="1" dirty="0">
                <a:solidFill>
                  <a:srgbClr val="FFC000"/>
                </a:solidFill>
                <a:latin typeface="Titillium Web" panose="00000500000000000000" charset="0"/>
              </a:rPr>
              <a:t> </a:t>
            </a:r>
            <a:r>
              <a:rPr lang="en-US" sz="2000" b="1" dirty="0">
                <a:solidFill>
                  <a:srgbClr val="01597F"/>
                </a:solidFill>
                <a:latin typeface="Titillium Web" panose="00000500000000000000" charset="0"/>
              </a:rPr>
              <a:t>50% </a:t>
            </a:r>
            <a:r>
              <a:rPr lang="en-US" sz="1300" b="1" dirty="0">
                <a:latin typeface="Titillium Web" panose="00000500000000000000" charset="0"/>
              </a:rPr>
              <a:t>clients remain in the company for more than </a:t>
            </a:r>
            <a:r>
              <a:rPr lang="en-US" sz="2000" b="1" dirty="0">
                <a:solidFill>
                  <a:srgbClr val="01597F"/>
                </a:solidFill>
                <a:latin typeface="Titillium Web" panose="00000500000000000000" charset="0"/>
              </a:rPr>
              <a:t>101</a:t>
            </a:r>
            <a:r>
              <a:rPr lang="en-US" sz="1300" b="1" dirty="0">
                <a:latin typeface="Titillium Web" panose="00000500000000000000" charset="0"/>
              </a:rPr>
              <a:t> months</a:t>
            </a:r>
          </a:p>
          <a:p>
            <a:pPr marL="182880" indent="-182880"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300" b="1" dirty="0">
                <a:latin typeface="Titillium Web" panose="00000500000000000000" charset="0"/>
              </a:rPr>
              <a:t> The average total revenue generated per customer is  </a:t>
            </a:r>
            <a:r>
              <a:rPr lang="en-CA" altLang="en-US" sz="1300" b="1" dirty="0">
                <a:latin typeface="Titillium Web" panose="00000500000000000000" charset="0"/>
              </a:rPr>
              <a:t>around </a:t>
            </a:r>
            <a:r>
              <a:rPr lang="en-US" sz="2000" b="1" dirty="0">
                <a:solidFill>
                  <a:srgbClr val="01597F"/>
                </a:solidFill>
                <a:latin typeface="Titillium Web" panose="00000500000000000000" charset="0"/>
              </a:rPr>
              <a:t>$60</a:t>
            </a:r>
          </a:p>
          <a:p>
            <a:pPr marL="182880" indent="-182880"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300" b="1" dirty="0">
                <a:latin typeface="Titillium Web" panose="00000500000000000000" charset="0"/>
              </a:rPr>
              <a:t> Each customer had an average </a:t>
            </a:r>
            <a:r>
              <a:rPr lang="en-US" sz="2000" b="1" dirty="0">
                <a:solidFill>
                  <a:srgbClr val="01597F"/>
                </a:solidFill>
                <a:latin typeface="Titillium Web" panose="00000500000000000000" charset="0"/>
              </a:rPr>
              <a:t>305</a:t>
            </a:r>
            <a:r>
              <a:rPr lang="en-US" sz="1300" b="1" dirty="0">
                <a:latin typeface="Titillium Web" panose="00000500000000000000" charset="0"/>
              </a:rPr>
              <a:t> calls in the course of using the service of this company</a:t>
            </a:r>
          </a:p>
          <a:p>
            <a:pPr marL="182880" indent="-182880"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300" b="1" dirty="0">
                <a:solidFill>
                  <a:srgbClr val="FFC000"/>
                </a:solidFill>
                <a:latin typeface="Titillium Web" panose="00000500000000000000" charset="0"/>
              </a:rPr>
              <a:t> </a:t>
            </a:r>
            <a:r>
              <a:rPr lang="en-US" sz="2000" b="1" dirty="0">
                <a:solidFill>
                  <a:srgbClr val="01597F"/>
                </a:solidFill>
                <a:latin typeface="Titillium Web" panose="00000500000000000000" charset="0"/>
              </a:rPr>
              <a:t>50% </a:t>
            </a:r>
            <a:r>
              <a:rPr lang="en-US" sz="1300" b="1" dirty="0">
                <a:latin typeface="Titillium Web" panose="00000500000000000000" charset="0"/>
              </a:rPr>
              <a:t>of the clients has called the customer service at least one time</a:t>
            </a:r>
          </a:p>
          <a:p>
            <a:pPr marL="182880" indent="-182880"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300" b="1" dirty="0">
                <a:latin typeface="Titillium Web" panose="00000500000000000000" charset="0"/>
              </a:rPr>
              <a:t> most of the customers that left paid more than </a:t>
            </a:r>
            <a:r>
              <a:rPr lang="en-US" sz="2000" b="1" dirty="0">
                <a:solidFill>
                  <a:srgbClr val="01597F"/>
                </a:solidFill>
                <a:latin typeface="Titillium Web" panose="00000500000000000000" charset="0"/>
              </a:rPr>
              <a:t>$60 </a:t>
            </a:r>
            <a:r>
              <a:rPr lang="en-US" sz="1300" b="1" dirty="0">
                <a:latin typeface="Titillium Web" panose="00000500000000000000" charset="0"/>
              </a:rPr>
              <a:t>in total charge. </a:t>
            </a: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000" dirty="0"/>
              <a:t>Higher number of customer calls increase the possibility of customer churn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136" y="1149462"/>
            <a:ext cx="4117052" cy="37822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dirty="0"/>
              <a:t>International Plan is not attractive to customers</a:t>
            </a:r>
            <a:br>
              <a:rPr lang="en-CA" sz="2400" dirty="0"/>
            </a:br>
            <a:r>
              <a:rPr lang="en-CA" sz="2400" dirty="0"/>
              <a:t>Voicemail Plan seems to be more attractive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06" y="1738444"/>
            <a:ext cx="3487944" cy="2981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381" y="1686404"/>
            <a:ext cx="3430213" cy="303379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Correlation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860" y="1294088"/>
            <a:ext cx="2166366" cy="20973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29861" y="3532233"/>
            <a:ext cx="26703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70000"/>
              <a:buFont typeface="Wingdings" panose="05000000000000000000" pitchFamily="2" charset="2"/>
              <a:buChar char="q"/>
            </a:pPr>
            <a:r>
              <a:rPr lang="en-CA" sz="1200" b="1" dirty="0">
                <a:latin typeface="Titillium Web" panose="00000500000000000000" charset="0"/>
              </a:rPr>
              <a:t>High correlation between:</a:t>
            </a:r>
          </a:p>
          <a:p>
            <a:pPr marL="357505" lvl="1" indent="-174625">
              <a:buFont typeface="Arial" panose="020B0604020202020204" pitchFamily="34" charset="0"/>
              <a:buChar char="•"/>
            </a:pPr>
            <a:r>
              <a:rPr lang="en-CA" sz="1200" dirty="0" err="1">
                <a:latin typeface="Titillium Web" panose="00000500000000000000" charset="0"/>
              </a:rPr>
              <a:t>Day_charge</a:t>
            </a:r>
            <a:r>
              <a:rPr lang="en-CA" sz="1200" dirty="0">
                <a:latin typeface="Titillium Web" panose="00000500000000000000" charset="0"/>
              </a:rPr>
              <a:t> &amp; </a:t>
            </a:r>
            <a:r>
              <a:rPr lang="en-CA" sz="1200" dirty="0" err="1">
                <a:latin typeface="Titillium Web" panose="00000500000000000000" charset="0"/>
              </a:rPr>
              <a:t>Day_Mins</a:t>
            </a:r>
            <a:endParaRPr lang="en-CA" sz="1200" dirty="0">
              <a:latin typeface="Titillium Web" panose="00000500000000000000" charset="0"/>
            </a:endParaRPr>
          </a:p>
          <a:p>
            <a:pPr marL="357505" lvl="1" indent="-174625">
              <a:buFont typeface="Arial" panose="020B0604020202020204" pitchFamily="34" charset="0"/>
              <a:buChar char="•"/>
            </a:pPr>
            <a:r>
              <a:rPr lang="en-CA" sz="1200" dirty="0" err="1">
                <a:latin typeface="Titillium Web" panose="00000500000000000000" charset="0"/>
              </a:rPr>
              <a:t>Eve_charge</a:t>
            </a:r>
            <a:r>
              <a:rPr lang="en-CA" sz="1200" dirty="0">
                <a:latin typeface="Titillium Web" panose="00000500000000000000" charset="0"/>
              </a:rPr>
              <a:t> &amp; </a:t>
            </a:r>
            <a:r>
              <a:rPr lang="en-CA" sz="1200" dirty="0" err="1">
                <a:latin typeface="Titillium Web" panose="00000500000000000000" charset="0"/>
              </a:rPr>
              <a:t>Eve_Mins</a:t>
            </a:r>
            <a:endParaRPr lang="en-CA" sz="1200" dirty="0">
              <a:latin typeface="Titillium Web" panose="00000500000000000000" charset="0"/>
            </a:endParaRPr>
          </a:p>
          <a:p>
            <a:pPr marL="357505" lvl="1" indent="-174625">
              <a:buFont typeface="Arial" panose="020B0604020202020204" pitchFamily="34" charset="0"/>
              <a:buChar char="•"/>
            </a:pPr>
            <a:r>
              <a:rPr lang="en-CA" sz="1200" dirty="0" err="1">
                <a:latin typeface="Titillium Web" panose="00000500000000000000" charset="0"/>
              </a:rPr>
              <a:t>Night_charge</a:t>
            </a:r>
            <a:r>
              <a:rPr lang="en-CA" sz="1200" dirty="0">
                <a:latin typeface="Titillium Web" panose="00000500000000000000" charset="0"/>
              </a:rPr>
              <a:t> &amp; </a:t>
            </a:r>
            <a:r>
              <a:rPr lang="en-CA" sz="1200" dirty="0" err="1">
                <a:latin typeface="Titillium Web" panose="00000500000000000000" charset="0"/>
              </a:rPr>
              <a:t>Night_Mins</a:t>
            </a:r>
            <a:endParaRPr lang="en-CA" sz="1200" dirty="0">
              <a:latin typeface="Titillium Web" panose="00000500000000000000" charset="0"/>
            </a:endParaRPr>
          </a:p>
          <a:p>
            <a:pPr marL="357505" lvl="1" indent="-174625">
              <a:buFont typeface="Arial" panose="020B0604020202020204" pitchFamily="34" charset="0"/>
              <a:buChar char="•"/>
            </a:pPr>
            <a:r>
              <a:rPr lang="en-CA" sz="1200" dirty="0" err="1">
                <a:latin typeface="Titillium Web" panose="00000500000000000000" charset="0"/>
              </a:rPr>
              <a:t>Intl_charge</a:t>
            </a:r>
            <a:r>
              <a:rPr lang="en-CA" sz="1200" dirty="0">
                <a:latin typeface="Titillium Web" panose="00000500000000000000" charset="0"/>
              </a:rPr>
              <a:t> &amp; </a:t>
            </a:r>
            <a:r>
              <a:rPr lang="en-CA" sz="1200" dirty="0" err="1">
                <a:latin typeface="Titillium Web" panose="00000500000000000000" charset="0"/>
              </a:rPr>
              <a:t>Intl_Mins</a:t>
            </a:r>
            <a:endParaRPr lang="en-CA" sz="1200" dirty="0">
              <a:latin typeface="Titillium Web" panose="00000500000000000000" charset="0"/>
            </a:endParaRPr>
          </a:p>
          <a:p>
            <a:pPr marL="171450" indent="-171450">
              <a:buSzPct val="70000"/>
              <a:buFont typeface="Wingdings" panose="05000000000000000000" pitchFamily="2" charset="2"/>
              <a:buChar char="q"/>
            </a:pPr>
            <a:r>
              <a:rPr lang="en-CA" sz="1200" b="1" dirty="0">
                <a:latin typeface="Titillium Web" panose="00000500000000000000" charset="0"/>
              </a:rPr>
              <a:t>Drop '</a:t>
            </a:r>
            <a:r>
              <a:rPr lang="en-CA" sz="1200" b="1" dirty="0" err="1">
                <a:latin typeface="Titillium Web" panose="00000500000000000000" charset="0"/>
              </a:rPr>
              <a:t>Day_Charge</a:t>
            </a:r>
            <a:r>
              <a:rPr lang="en-CA" sz="1200" b="1" dirty="0">
                <a:latin typeface="Titillium Web" panose="00000500000000000000" charset="0"/>
              </a:rPr>
              <a:t>’, '</a:t>
            </a:r>
            <a:r>
              <a:rPr lang="en-CA" sz="1200" b="1" dirty="0" err="1">
                <a:latin typeface="Titillium Web" panose="00000500000000000000" charset="0"/>
              </a:rPr>
              <a:t>Eve_Charge</a:t>
            </a:r>
            <a:r>
              <a:rPr lang="en-CA" sz="1200" b="1" dirty="0">
                <a:latin typeface="Titillium Web" panose="00000500000000000000" charset="0"/>
              </a:rPr>
              <a:t>’, '</a:t>
            </a:r>
            <a:r>
              <a:rPr lang="en-CA" sz="1200" b="1" dirty="0" err="1">
                <a:latin typeface="Titillium Web" panose="00000500000000000000" charset="0"/>
              </a:rPr>
              <a:t>Night_Charge</a:t>
            </a:r>
            <a:r>
              <a:rPr lang="en-CA" sz="1200" b="1" dirty="0">
                <a:latin typeface="Titillium Web" panose="00000500000000000000" charset="0"/>
              </a:rPr>
              <a:t>', '</a:t>
            </a:r>
            <a:r>
              <a:rPr lang="en-CA" sz="1200" b="1" dirty="0" err="1">
                <a:latin typeface="Titillium Web" panose="00000500000000000000" charset="0"/>
              </a:rPr>
              <a:t>Intl_Charge</a:t>
            </a:r>
            <a:r>
              <a:rPr lang="en-CA" sz="1200" b="1" dirty="0">
                <a:latin typeface="Titillium Web" panose="00000500000000000000" charset="0"/>
              </a:rPr>
              <a:t>'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332" y="1800095"/>
            <a:ext cx="3567668" cy="308678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204556" y="2492451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sp>
        <p:nvSpPr>
          <p:cNvPr id="12" name="Oval 11"/>
          <p:cNvSpPr/>
          <p:nvPr/>
        </p:nvSpPr>
        <p:spPr>
          <a:xfrm>
            <a:off x="2602622" y="2877476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sp>
        <p:nvSpPr>
          <p:cNvPr id="13" name="Oval 12"/>
          <p:cNvSpPr/>
          <p:nvPr/>
        </p:nvSpPr>
        <p:spPr>
          <a:xfrm>
            <a:off x="3004234" y="3282772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sp>
        <p:nvSpPr>
          <p:cNvPr id="14" name="Oval 13"/>
          <p:cNvSpPr/>
          <p:nvPr/>
        </p:nvSpPr>
        <p:spPr>
          <a:xfrm>
            <a:off x="3399813" y="3678411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004797" y="1417423"/>
            <a:ext cx="0" cy="3362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9024" y="1392669"/>
            <a:ext cx="3994711" cy="323165"/>
          </a:xfrm>
          <a:prstGeom prst="rect">
            <a:avLst/>
          </a:prstGeom>
          <a:solidFill>
            <a:srgbClr val="01597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500" b="1" dirty="0">
                <a:solidFill>
                  <a:schemeClr val="bg1"/>
                </a:solidFill>
                <a:latin typeface="Titillium Web" panose="00000500000000000000" charset="0"/>
              </a:rPr>
              <a:t>Correlation between metrics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 dirty="0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Dropped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2479" y="1138841"/>
          <a:ext cx="7378724" cy="378553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37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5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5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Variable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Distribution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Note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422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latin typeface="Titillium Web" panose="00000500000000000000" charset="0"/>
                        </a:rPr>
                        <a:t>State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b="1" dirty="0">
                          <a:latin typeface="Titillium Web" panose="00000500000000000000" charset="0"/>
                        </a:rPr>
                        <a:t>Drop “State”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6633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latin typeface="Titillium Web" panose="00000500000000000000" charset="0"/>
                        </a:rPr>
                        <a:t>Vmail_Plan</a:t>
                      </a:r>
                      <a:r>
                        <a:rPr lang="en-CA" sz="1400" b="1" dirty="0">
                          <a:latin typeface="Titillium Web" panose="00000500000000000000" charset="0"/>
                        </a:rPr>
                        <a:t> &amp; </a:t>
                      </a:r>
                      <a:r>
                        <a:rPr lang="en-CA" sz="1400" b="1" dirty="0" err="1">
                          <a:latin typeface="Titillium Web" panose="00000500000000000000" charset="0"/>
                        </a:rPr>
                        <a:t>Vmail_Message</a:t>
                      </a:r>
                      <a:endParaRPr lang="en-CA" sz="1400" b="1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dirty="0">
                          <a:latin typeface="Titillium Web" panose="00000500000000000000" charset="0"/>
                        </a:rPr>
                        <a:t>High correlation between </a:t>
                      </a:r>
                      <a:r>
                        <a:rPr lang="en-CA" sz="1400" dirty="0" err="1">
                          <a:latin typeface="Titillium Web" panose="00000500000000000000" charset="0"/>
                        </a:rPr>
                        <a:t>Vmail_Plan</a:t>
                      </a:r>
                      <a:r>
                        <a:rPr lang="en-CA" sz="1400" dirty="0">
                          <a:latin typeface="Titillium Web" panose="00000500000000000000" charset="0"/>
                        </a:rPr>
                        <a:t> &amp; </a:t>
                      </a:r>
                      <a:r>
                        <a:rPr lang="en-CA" sz="1400" dirty="0" err="1">
                          <a:latin typeface="Titillium Web" panose="00000500000000000000" charset="0"/>
                        </a:rPr>
                        <a:t>Vmail_Message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  <a:p>
                      <a:pPr marL="285750" indent="-285750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b="1" dirty="0">
                          <a:latin typeface="Titillium Web" panose="00000500000000000000" charset="0"/>
                        </a:rPr>
                        <a:t>Drop “</a:t>
                      </a:r>
                      <a:r>
                        <a:rPr lang="en-CA" sz="1400" b="1" dirty="0" err="1">
                          <a:latin typeface="Titillium Web" panose="00000500000000000000" charset="0"/>
                        </a:rPr>
                        <a:t>Vmail_Plan</a:t>
                      </a:r>
                      <a:r>
                        <a:rPr lang="en-CA" sz="1400" b="1" dirty="0">
                          <a:latin typeface="Titillium Web" panose="00000500000000000000" charset="0"/>
                        </a:rPr>
                        <a:t>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299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latin typeface="Titillium Web" panose="00000500000000000000" charset="0"/>
                        </a:rPr>
                        <a:t>Area Code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b="1" dirty="0">
                          <a:latin typeface="Titillium Web" panose="00000500000000000000" charset="0"/>
                        </a:rPr>
                        <a:t>Drop “Area Code”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88" y="1467680"/>
            <a:ext cx="3158916" cy="13472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076" y="2960980"/>
            <a:ext cx="1499525" cy="10179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933" y="4112012"/>
            <a:ext cx="3546183" cy="787465"/>
          </a:xfrm>
          <a:prstGeom prst="rect">
            <a:avLst/>
          </a:prstGeom>
        </p:spPr>
      </p:pic>
      <p:sp>
        <p:nvSpPr>
          <p:cNvPr id="9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 dirty="0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1406</Words>
  <Application>Microsoft Office PowerPoint</Application>
  <PresentationFormat>On-screen Show (16:9)</PresentationFormat>
  <Paragraphs>317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Titillium Web Light</vt:lpstr>
      <vt:lpstr>Titillium Web</vt:lpstr>
      <vt:lpstr>Dosis Light</vt:lpstr>
      <vt:lpstr>Arial</vt:lpstr>
      <vt:lpstr>Wingdings</vt:lpstr>
      <vt:lpstr>Mowbray template</vt:lpstr>
      <vt:lpstr>PowerPoint Presentation</vt:lpstr>
      <vt:lpstr>PowerPoint Presentation</vt:lpstr>
      <vt:lpstr>Background</vt:lpstr>
      <vt:lpstr>PowerPoint Presentation</vt:lpstr>
      <vt:lpstr>Facts</vt:lpstr>
      <vt:lpstr>Higher number of customer calls increase the possibility of customer churn</vt:lpstr>
      <vt:lpstr>International Plan is not attractive to customers Voicemail Plan seems to be more attractive</vt:lpstr>
      <vt:lpstr>Correlation</vt:lpstr>
      <vt:lpstr>Variable Dropped</vt:lpstr>
      <vt:lpstr>Variable Dropped (Cont.)</vt:lpstr>
      <vt:lpstr>Final Columns used in the Modeling</vt:lpstr>
      <vt:lpstr>PowerPoint Presentation</vt:lpstr>
      <vt:lpstr>PowerPoint Presentation</vt:lpstr>
      <vt:lpstr>Measuring Metric Chosen</vt:lpstr>
      <vt:lpstr>PowerPoint Presentation</vt:lpstr>
      <vt:lpstr>Model 1: Naïve Bayes </vt:lpstr>
      <vt:lpstr>Model 2: Decision Tree</vt:lpstr>
      <vt:lpstr>Model 3: KNN</vt:lpstr>
      <vt:lpstr>PowerPoint Presentation</vt:lpstr>
      <vt:lpstr>Model Comparison</vt:lpstr>
      <vt:lpstr>PowerPoint Presentation</vt:lpstr>
      <vt:lpstr>Decision Tree Visualisation</vt:lpstr>
      <vt:lpstr>Conclusion</vt:lpstr>
      <vt:lpstr>PowerPoint Presentation</vt:lpstr>
      <vt:lpstr>Appendix</vt:lpstr>
      <vt:lpstr>Question 1: Is there any outlier?</vt:lpstr>
      <vt:lpstr>Question 2: Why not creating the Total_Mins?</vt:lpstr>
      <vt:lpstr>Question 3: What’s the result of other performance measures?</vt:lpstr>
      <vt:lpstr>Question 4: What’s the thought process for the analysis?</vt:lpstr>
      <vt:lpstr>Feature Importance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xin guan</dc:creator>
  <cp:lastModifiedBy>Sumithra Hari</cp:lastModifiedBy>
  <cp:revision>42</cp:revision>
  <dcterms:created xsi:type="dcterms:W3CDTF">2018-12-12T03:25:00Z</dcterms:created>
  <dcterms:modified xsi:type="dcterms:W3CDTF">2018-12-13T03:11:08Z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1033-10.2.0.5832</vt:lpwstr>
  </property>
</Properties>
</file>