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3" r:id="rId3"/>
    <p:sldId id="257" r:id="rId4"/>
    <p:sldId id="294" r:id="rId5"/>
    <p:sldId id="265" r:id="rId6"/>
    <p:sldId id="279" r:id="rId7"/>
    <p:sldId id="266" r:id="rId8"/>
    <p:sldId id="275" r:id="rId9"/>
    <p:sldId id="277" r:id="rId10"/>
    <p:sldId id="267" r:id="rId11"/>
    <p:sldId id="299" r:id="rId12"/>
    <p:sldId id="278" r:id="rId13"/>
    <p:sldId id="295" r:id="rId14"/>
    <p:sldId id="282" r:id="rId15"/>
    <p:sldId id="296" r:id="rId16"/>
    <p:sldId id="284" r:id="rId17"/>
    <p:sldId id="285" r:id="rId18"/>
    <p:sldId id="286" r:id="rId19"/>
    <p:sldId id="297" r:id="rId20"/>
    <p:sldId id="288" r:id="rId21"/>
    <p:sldId id="298" r:id="rId22"/>
    <p:sldId id="261" r:id="rId23"/>
    <p:sldId id="291" r:id="rId24"/>
    <p:sldId id="292" r:id="rId25"/>
    <p:sldId id="300" r:id="rId26"/>
    <p:sldId id="269" r:id="rId27"/>
    <p:sldId id="258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guan" initials="xg" lastIdx="1" clrIdx="0">
    <p:extLst>
      <p:ext uri="{19B8F6BF-5375-455C-9EA6-DF929625EA0E}">
        <p15:presenceInfo xmlns:p15="http://schemas.microsoft.com/office/powerpoint/2012/main" userId="b703cbe561a458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3731908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143199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195755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023995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12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1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42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78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26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8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4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8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7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31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60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53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42298"/>
            <a:ext cx="10058400" cy="459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4C52D06-75EE-413E-BECD-E1E4745F97EB}" type="datetimeFigureOut">
              <a:rPr lang="en-CA" smtClean="0"/>
              <a:t>2018-12-06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3F488-9AC8-4669-8775-21BFF5B713F0}"/>
              </a:ext>
            </a:extLst>
          </p:cNvPr>
          <p:cNvSpPr/>
          <p:nvPr userDrawn="1"/>
        </p:nvSpPr>
        <p:spPr>
          <a:xfrm>
            <a:off x="1069848" y="1300897"/>
            <a:ext cx="10052304" cy="7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9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857F-B872-4BF6-B4EC-2D7FD209B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DECFA-7B93-4FC1-8264-F89423E82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Team Member:</a:t>
            </a:r>
          </a:p>
        </p:txBody>
      </p:sp>
    </p:spTree>
    <p:extLst>
      <p:ext uri="{BB962C8B-B14F-4D97-AF65-F5344CB8AC3E}">
        <p14:creationId xmlns:p14="http://schemas.microsoft.com/office/powerpoint/2010/main" val="149922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58CD7-8FED-4423-ACD3-C149343A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1964690"/>
            <a:ext cx="8235950" cy="430438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1BD696-5FBA-4EEA-9E5C-83B3DF62B37A}"/>
              </a:ext>
            </a:extLst>
          </p:cNvPr>
          <p:cNvSpPr/>
          <p:nvPr/>
        </p:nvSpPr>
        <p:spPr>
          <a:xfrm>
            <a:off x="2642818" y="5595569"/>
            <a:ext cx="495405" cy="3811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DA685A-16AB-4A44-924B-D4BFA128D8B3}"/>
              </a:ext>
            </a:extLst>
          </p:cNvPr>
          <p:cNvSpPr/>
          <p:nvPr/>
        </p:nvSpPr>
        <p:spPr>
          <a:xfrm>
            <a:off x="4552898" y="5303520"/>
            <a:ext cx="495405" cy="6731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28E0F-D640-4B71-8764-6B1AEAEEC36F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Shub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C0E1E6-13B0-4343-8EFE-27F38ACE22DA}"/>
              </a:ext>
            </a:extLst>
          </p:cNvPr>
          <p:cNvSpPr/>
          <p:nvPr/>
        </p:nvSpPr>
        <p:spPr>
          <a:xfrm>
            <a:off x="6493458" y="2225039"/>
            <a:ext cx="495405" cy="30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39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24BC-E4E0-49E1-BC94-08A11A6D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2814-93C0-4B91-A7FC-C2627499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6CDCF-DB58-4559-8AE6-C07EBA5834E1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25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F7C1-8D16-41B6-83A6-481C953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Metrics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715C-69DB-4B2D-B3C5-5EEEC1AE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6B1D3-DA1A-4FB9-8C9C-91A9261AB092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43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ED983B-2122-4309-BC56-F53075457318}"/>
              </a:ext>
            </a:extLst>
          </p:cNvPr>
          <p:cNvSpPr/>
          <p:nvPr/>
        </p:nvSpPr>
        <p:spPr>
          <a:xfrm>
            <a:off x="1464296" y="140434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Data Preparation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A4BE4-25CD-4A88-9CA6-BA60801844B7}"/>
              </a:ext>
            </a:extLst>
          </p:cNvPr>
          <p:cNvSpPr/>
          <p:nvPr/>
        </p:nvSpPr>
        <p:spPr>
          <a:xfrm>
            <a:off x="1464296" y="2116722"/>
            <a:ext cx="9550138" cy="50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/>
              <a:t>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1CF46-B8B9-404B-B4AB-FCE6327ED325}"/>
              </a:ext>
            </a:extLst>
          </p:cNvPr>
          <p:cNvSpPr/>
          <p:nvPr/>
        </p:nvSpPr>
        <p:spPr>
          <a:xfrm>
            <a:off x="1464296" y="5679851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sz="2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9B046-DBE8-4D6A-BA4C-4023BD46B61C}"/>
              </a:ext>
            </a:extLst>
          </p:cNvPr>
          <p:cNvSpPr/>
          <p:nvPr/>
        </p:nvSpPr>
        <p:spPr>
          <a:xfrm>
            <a:off x="895546" y="950211"/>
            <a:ext cx="10482607" cy="204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B331A-5D86-4072-B93E-931C79F8F4A1}"/>
              </a:ext>
            </a:extLst>
          </p:cNvPr>
          <p:cNvSpPr/>
          <p:nvPr/>
        </p:nvSpPr>
        <p:spPr>
          <a:xfrm>
            <a:off x="1464296" y="67230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Define the Issue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68A85E-7F15-42EB-BA3C-F16501ADD1B4}"/>
              </a:ext>
            </a:extLst>
          </p:cNvPr>
          <p:cNvSpPr/>
          <p:nvPr/>
        </p:nvSpPr>
        <p:spPr>
          <a:xfrm>
            <a:off x="1047946" y="593100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6E0A76-A344-41D3-ACB5-515683801976}"/>
              </a:ext>
            </a:extLst>
          </p:cNvPr>
          <p:cNvSpPr/>
          <p:nvPr/>
        </p:nvSpPr>
        <p:spPr>
          <a:xfrm>
            <a:off x="1047946" y="1389333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4AD625-5D27-4F93-BC23-1B3C2CB72855}"/>
              </a:ext>
            </a:extLst>
          </p:cNvPr>
          <p:cNvSpPr/>
          <p:nvPr/>
        </p:nvSpPr>
        <p:spPr>
          <a:xfrm>
            <a:off x="1047946" y="20491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34EB66-C833-48EF-901D-555852F5608D}"/>
              </a:ext>
            </a:extLst>
          </p:cNvPr>
          <p:cNvSpPr/>
          <p:nvPr/>
        </p:nvSpPr>
        <p:spPr>
          <a:xfrm>
            <a:off x="1047946" y="56719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5EA18-778C-478B-8A83-282893471D52}"/>
              </a:ext>
            </a:extLst>
          </p:cNvPr>
          <p:cNvSpPr/>
          <p:nvPr/>
        </p:nvSpPr>
        <p:spPr>
          <a:xfrm>
            <a:off x="1972558" y="2856214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1: Naïve Bayes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B8813-F753-4853-BF6C-657F44D79F3D}"/>
              </a:ext>
            </a:extLst>
          </p:cNvPr>
          <p:cNvSpPr/>
          <p:nvPr/>
        </p:nvSpPr>
        <p:spPr>
          <a:xfrm>
            <a:off x="1972558" y="3507548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2: Random Forrest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43E1A-5161-49E4-96C6-673C949D7635}"/>
              </a:ext>
            </a:extLst>
          </p:cNvPr>
          <p:cNvSpPr/>
          <p:nvPr/>
        </p:nvSpPr>
        <p:spPr>
          <a:xfrm>
            <a:off x="1972558" y="4158882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3: KNN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1016D-5E36-425C-AB54-899722DAD019}"/>
              </a:ext>
            </a:extLst>
          </p:cNvPr>
          <p:cNvSpPr/>
          <p:nvPr/>
        </p:nvSpPr>
        <p:spPr>
          <a:xfrm>
            <a:off x="1972558" y="4810215"/>
            <a:ext cx="9041876" cy="505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Evaluation and Comparison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7BE0-331F-4743-B269-8B1EFE3CD867}"/>
              </a:ext>
            </a:extLst>
          </p:cNvPr>
          <p:cNvSpPr/>
          <p:nvPr/>
        </p:nvSpPr>
        <p:spPr>
          <a:xfrm>
            <a:off x="1047946" y="1234123"/>
            <a:ext cx="10311353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83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BA8-DB9C-4056-A65B-BA935337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Measuring Metric Chosen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64ED5-D169-4B55-90A3-23B377D0E733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Sumithra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E07CF1-DE83-4D3D-8672-B2070ACE7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43128"/>
              </p:ext>
            </p:extLst>
          </p:nvPr>
        </p:nvGraphicFramePr>
        <p:xfrm>
          <a:off x="1209040" y="175598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51766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1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9323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Descrpiton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Pro/Cons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0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4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7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66227"/>
                  </a:ext>
                </a:extLst>
              </a:tr>
            </a:tbl>
          </a:graphicData>
        </a:graphic>
      </p:graphicFrame>
      <p:pic>
        <p:nvPicPr>
          <p:cNvPr id="6" name="Picture 4" descr="Image result for check mark yellow">
            <a:extLst>
              <a:ext uri="{FF2B5EF4-FFF2-40B4-BE49-F238E27FC236}">
                <a16:creationId xmlns:a16="http://schemas.microsoft.com/office/drawing/2014/main" id="{A9A6690A-AD03-4A4B-96F3-B5BD0F6E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8" y="1997604"/>
            <a:ext cx="685482" cy="68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0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ED983B-2122-4309-BC56-F53075457318}"/>
              </a:ext>
            </a:extLst>
          </p:cNvPr>
          <p:cNvSpPr/>
          <p:nvPr/>
        </p:nvSpPr>
        <p:spPr>
          <a:xfrm>
            <a:off x="1464296" y="140434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Data Preparation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A4BE4-25CD-4A88-9CA6-BA60801844B7}"/>
              </a:ext>
            </a:extLst>
          </p:cNvPr>
          <p:cNvSpPr/>
          <p:nvPr/>
        </p:nvSpPr>
        <p:spPr>
          <a:xfrm>
            <a:off x="1464296" y="2116722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1CF46-B8B9-404B-B4AB-FCE6327ED325}"/>
              </a:ext>
            </a:extLst>
          </p:cNvPr>
          <p:cNvSpPr/>
          <p:nvPr/>
        </p:nvSpPr>
        <p:spPr>
          <a:xfrm>
            <a:off x="1464296" y="5679851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sz="2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9B046-DBE8-4D6A-BA4C-4023BD46B61C}"/>
              </a:ext>
            </a:extLst>
          </p:cNvPr>
          <p:cNvSpPr/>
          <p:nvPr/>
        </p:nvSpPr>
        <p:spPr>
          <a:xfrm>
            <a:off x="895546" y="950211"/>
            <a:ext cx="10482607" cy="204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B331A-5D86-4072-B93E-931C79F8F4A1}"/>
              </a:ext>
            </a:extLst>
          </p:cNvPr>
          <p:cNvSpPr/>
          <p:nvPr/>
        </p:nvSpPr>
        <p:spPr>
          <a:xfrm>
            <a:off x="1464296" y="67230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Define the Issue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68A85E-7F15-42EB-BA3C-F16501ADD1B4}"/>
              </a:ext>
            </a:extLst>
          </p:cNvPr>
          <p:cNvSpPr/>
          <p:nvPr/>
        </p:nvSpPr>
        <p:spPr>
          <a:xfrm>
            <a:off x="1047946" y="593100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6E0A76-A344-41D3-ACB5-515683801976}"/>
              </a:ext>
            </a:extLst>
          </p:cNvPr>
          <p:cNvSpPr/>
          <p:nvPr/>
        </p:nvSpPr>
        <p:spPr>
          <a:xfrm>
            <a:off x="1047946" y="1389333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4AD625-5D27-4F93-BC23-1B3C2CB72855}"/>
              </a:ext>
            </a:extLst>
          </p:cNvPr>
          <p:cNvSpPr/>
          <p:nvPr/>
        </p:nvSpPr>
        <p:spPr>
          <a:xfrm>
            <a:off x="1047946" y="20491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34EB66-C833-48EF-901D-555852F5608D}"/>
              </a:ext>
            </a:extLst>
          </p:cNvPr>
          <p:cNvSpPr/>
          <p:nvPr/>
        </p:nvSpPr>
        <p:spPr>
          <a:xfrm>
            <a:off x="1047946" y="56719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5EA18-778C-478B-8A83-282893471D52}"/>
              </a:ext>
            </a:extLst>
          </p:cNvPr>
          <p:cNvSpPr/>
          <p:nvPr/>
        </p:nvSpPr>
        <p:spPr>
          <a:xfrm>
            <a:off x="1972558" y="2856214"/>
            <a:ext cx="9041876" cy="505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Model 1: Naïve Bayes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B8813-F753-4853-BF6C-657F44D79F3D}"/>
              </a:ext>
            </a:extLst>
          </p:cNvPr>
          <p:cNvSpPr/>
          <p:nvPr/>
        </p:nvSpPr>
        <p:spPr>
          <a:xfrm>
            <a:off x="1972558" y="3507548"/>
            <a:ext cx="9041876" cy="505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Model 2: Random Forrest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43E1A-5161-49E4-96C6-673C949D7635}"/>
              </a:ext>
            </a:extLst>
          </p:cNvPr>
          <p:cNvSpPr/>
          <p:nvPr/>
        </p:nvSpPr>
        <p:spPr>
          <a:xfrm>
            <a:off x="1972558" y="4158882"/>
            <a:ext cx="9041876" cy="505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Model 3: KNN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1016D-5E36-425C-AB54-899722DAD019}"/>
              </a:ext>
            </a:extLst>
          </p:cNvPr>
          <p:cNvSpPr/>
          <p:nvPr/>
        </p:nvSpPr>
        <p:spPr>
          <a:xfrm>
            <a:off x="1972558" y="4810215"/>
            <a:ext cx="9041876" cy="505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Evaluation and Comparison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7BE0-331F-4743-B269-8B1EFE3CD867}"/>
              </a:ext>
            </a:extLst>
          </p:cNvPr>
          <p:cNvSpPr/>
          <p:nvPr/>
        </p:nvSpPr>
        <p:spPr>
          <a:xfrm>
            <a:off x="1047946" y="1234123"/>
            <a:ext cx="10311353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5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1069848" y="1574800"/>
            <a:ext cx="4629912" cy="108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Method :xxx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5936488" y="1574800"/>
            <a:ext cx="5185664" cy="4531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1069848" y="2885440"/>
            <a:ext cx="4629912" cy="322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Model Comparison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(if you run multiple models, the comparison)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DB10-A759-4B9D-AB4A-9831FBE9548C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381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2: Random Forrest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1069848" y="1574800"/>
            <a:ext cx="4629912" cy="108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Method :xxx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5936488" y="1574800"/>
            <a:ext cx="5185664" cy="4531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1069848" y="2885440"/>
            <a:ext cx="4629912" cy="322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39401-C387-4DA7-9878-4EE872E455BF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013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1069848" y="1574800"/>
            <a:ext cx="4629912" cy="108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Method :xxx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5936488" y="1574800"/>
            <a:ext cx="5185664" cy="4531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1069848" y="2885440"/>
            <a:ext cx="4629912" cy="322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C7F8-CC2F-446A-9AD7-0EED4E59782B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220276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ED983B-2122-4309-BC56-F53075457318}"/>
              </a:ext>
            </a:extLst>
          </p:cNvPr>
          <p:cNvSpPr/>
          <p:nvPr/>
        </p:nvSpPr>
        <p:spPr>
          <a:xfrm>
            <a:off x="1464296" y="140434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Data Preparation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A4BE4-25CD-4A88-9CA6-BA60801844B7}"/>
              </a:ext>
            </a:extLst>
          </p:cNvPr>
          <p:cNvSpPr/>
          <p:nvPr/>
        </p:nvSpPr>
        <p:spPr>
          <a:xfrm>
            <a:off x="1464296" y="2116722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1CF46-B8B9-404B-B4AB-FCE6327ED325}"/>
              </a:ext>
            </a:extLst>
          </p:cNvPr>
          <p:cNvSpPr/>
          <p:nvPr/>
        </p:nvSpPr>
        <p:spPr>
          <a:xfrm>
            <a:off x="1464296" y="5679851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sz="2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9B046-DBE8-4D6A-BA4C-4023BD46B61C}"/>
              </a:ext>
            </a:extLst>
          </p:cNvPr>
          <p:cNvSpPr/>
          <p:nvPr/>
        </p:nvSpPr>
        <p:spPr>
          <a:xfrm>
            <a:off x="895546" y="950211"/>
            <a:ext cx="10482607" cy="204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B331A-5D86-4072-B93E-931C79F8F4A1}"/>
              </a:ext>
            </a:extLst>
          </p:cNvPr>
          <p:cNvSpPr/>
          <p:nvPr/>
        </p:nvSpPr>
        <p:spPr>
          <a:xfrm>
            <a:off x="1464296" y="67230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Define the Issue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68A85E-7F15-42EB-BA3C-F16501ADD1B4}"/>
              </a:ext>
            </a:extLst>
          </p:cNvPr>
          <p:cNvSpPr/>
          <p:nvPr/>
        </p:nvSpPr>
        <p:spPr>
          <a:xfrm>
            <a:off x="1047946" y="593100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6E0A76-A344-41D3-ACB5-515683801976}"/>
              </a:ext>
            </a:extLst>
          </p:cNvPr>
          <p:cNvSpPr/>
          <p:nvPr/>
        </p:nvSpPr>
        <p:spPr>
          <a:xfrm>
            <a:off x="1047946" y="1389333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4AD625-5D27-4F93-BC23-1B3C2CB72855}"/>
              </a:ext>
            </a:extLst>
          </p:cNvPr>
          <p:cNvSpPr/>
          <p:nvPr/>
        </p:nvSpPr>
        <p:spPr>
          <a:xfrm>
            <a:off x="1047946" y="20491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34EB66-C833-48EF-901D-555852F5608D}"/>
              </a:ext>
            </a:extLst>
          </p:cNvPr>
          <p:cNvSpPr/>
          <p:nvPr/>
        </p:nvSpPr>
        <p:spPr>
          <a:xfrm>
            <a:off x="1047946" y="56719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5EA18-778C-478B-8A83-282893471D52}"/>
              </a:ext>
            </a:extLst>
          </p:cNvPr>
          <p:cNvSpPr/>
          <p:nvPr/>
        </p:nvSpPr>
        <p:spPr>
          <a:xfrm>
            <a:off x="1972558" y="2856214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1: Naïve Bayes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B8813-F753-4853-BF6C-657F44D79F3D}"/>
              </a:ext>
            </a:extLst>
          </p:cNvPr>
          <p:cNvSpPr/>
          <p:nvPr/>
        </p:nvSpPr>
        <p:spPr>
          <a:xfrm>
            <a:off x="1972558" y="3507548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2: Random Forrest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43E1A-5161-49E4-96C6-673C949D7635}"/>
              </a:ext>
            </a:extLst>
          </p:cNvPr>
          <p:cNvSpPr/>
          <p:nvPr/>
        </p:nvSpPr>
        <p:spPr>
          <a:xfrm>
            <a:off x="1972558" y="4158882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3: KNN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1016D-5E36-425C-AB54-899722DAD019}"/>
              </a:ext>
            </a:extLst>
          </p:cNvPr>
          <p:cNvSpPr/>
          <p:nvPr/>
        </p:nvSpPr>
        <p:spPr>
          <a:xfrm>
            <a:off x="1972558" y="4810215"/>
            <a:ext cx="9041876" cy="505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Model Evaluation and Comparison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7BE0-331F-4743-B269-8B1EFE3CD867}"/>
              </a:ext>
            </a:extLst>
          </p:cNvPr>
          <p:cNvSpPr/>
          <p:nvPr/>
        </p:nvSpPr>
        <p:spPr>
          <a:xfrm>
            <a:off x="1047946" y="1234123"/>
            <a:ext cx="10311353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8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ED983B-2122-4309-BC56-F53075457318}"/>
              </a:ext>
            </a:extLst>
          </p:cNvPr>
          <p:cNvSpPr/>
          <p:nvPr/>
        </p:nvSpPr>
        <p:spPr>
          <a:xfrm>
            <a:off x="1464296" y="140434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Data Preparation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A4BE4-25CD-4A88-9CA6-BA60801844B7}"/>
              </a:ext>
            </a:extLst>
          </p:cNvPr>
          <p:cNvSpPr/>
          <p:nvPr/>
        </p:nvSpPr>
        <p:spPr>
          <a:xfrm>
            <a:off x="1464296" y="2116722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1CF46-B8B9-404B-B4AB-FCE6327ED325}"/>
              </a:ext>
            </a:extLst>
          </p:cNvPr>
          <p:cNvSpPr/>
          <p:nvPr/>
        </p:nvSpPr>
        <p:spPr>
          <a:xfrm>
            <a:off x="1464296" y="5679851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sz="2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9B046-DBE8-4D6A-BA4C-4023BD46B61C}"/>
              </a:ext>
            </a:extLst>
          </p:cNvPr>
          <p:cNvSpPr/>
          <p:nvPr/>
        </p:nvSpPr>
        <p:spPr>
          <a:xfrm>
            <a:off x="895546" y="950211"/>
            <a:ext cx="10482607" cy="204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B331A-5D86-4072-B93E-931C79F8F4A1}"/>
              </a:ext>
            </a:extLst>
          </p:cNvPr>
          <p:cNvSpPr/>
          <p:nvPr/>
        </p:nvSpPr>
        <p:spPr>
          <a:xfrm>
            <a:off x="1464296" y="672306"/>
            <a:ext cx="9550138" cy="50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/>
              <a:t>Define the Issue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68A85E-7F15-42EB-BA3C-F16501ADD1B4}"/>
              </a:ext>
            </a:extLst>
          </p:cNvPr>
          <p:cNvSpPr/>
          <p:nvPr/>
        </p:nvSpPr>
        <p:spPr>
          <a:xfrm>
            <a:off x="1047946" y="593100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6E0A76-A344-41D3-ACB5-515683801976}"/>
              </a:ext>
            </a:extLst>
          </p:cNvPr>
          <p:cNvSpPr/>
          <p:nvPr/>
        </p:nvSpPr>
        <p:spPr>
          <a:xfrm>
            <a:off x="1047946" y="1389333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4AD625-5D27-4F93-BC23-1B3C2CB72855}"/>
              </a:ext>
            </a:extLst>
          </p:cNvPr>
          <p:cNvSpPr/>
          <p:nvPr/>
        </p:nvSpPr>
        <p:spPr>
          <a:xfrm>
            <a:off x="1047946" y="20491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34EB66-C833-48EF-901D-555852F5608D}"/>
              </a:ext>
            </a:extLst>
          </p:cNvPr>
          <p:cNvSpPr/>
          <p:nvPr/>
        </p:nvSpPr>
        <p:spPr>
          <a:xfrm>
            <a:off x="1047946" y="56719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5EA18-778C-478B-8A83-282893471D52}"/>
              </a:ext>
            </a:extLst>
          </p:cNvPr>
          <p:cNvSpPr/>
          <p:nvPr/>
        </p:nvSpPr>
        <p:spPr>
          <a:xfrm>
            <a:off x="1972558" y="2856214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1: Naïve Bayes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B8813-F753-4853-BF6C-657F44D79F3D}"/>
              </a:ext>
            </a:extLst>
          </p:cNvPr>
          <p:cNvSpPr/>
          <p:nvPr/>
        </p:nvSpPr>
        <p:spPr>
          <a:xfrm>
            <a:off x="1972558" y="3507548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2: Random Forrest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43E1A-5161-49E4-96C6-673C949D7635}"/>
              </a:ext>
            </a:extLst>
          </p:cNvPr>
          <p:cNvSpPr/>
          <p:nvPr/>
        </p:nvSpPr>
        <p:spPr>
          <a:xfrm>
            <a:off x="1972558" y="4158882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3: KNN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1016D-5E36-425C-AB54-899722DAD019}"/>
              </a:ext>
            </a:extLst>
          </p:cNvPr>
          <p:cNvSpPr/>
          <p:nvPr/>
        </p:nvSpPr>
        <p:spPr>
          <a:xfrm>
            <a:off x="1972558" y="4810215"/>
            <a:ext cx="9041876" cy="505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Evaluation and Comparison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7BE0-331F-4743-B269-8B1EFE3CD867}"/>
              </a:ext>
            </a:extLst>
          </p:cNvPr>
          <p:cNvSpPr/>
          <p:nvPr/>
        </p:nvSpPr>
        <p:spPr>
          <a:xfrm>
            <a:off x="1047946" y="1234123"/>
            <a:ext cx="10311353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09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B10-87E1-4BC3-9D27-A33DA7A3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36158-CDFB-4127-B022-D580E6AB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44606"/>
              </p:ext>
            </p:extLst>
          </p:nvPr>
        </p:nvGraphicFramePr>
        <p:xfrm>
          <a:off x="1148080" y="1654386"/>
          <a:ext cx="9980168" cy="40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042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2495042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2495042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  <a:gridCol w="2495042">
                  <a:extLst>
                    <a:ext uri="{9D8B030D-6E8A-4147-A177-3AD203B41FA5}">
                      <a16:colId xmlns:a16="http://schemas.microsoft.com/office/drawing/2014/main" val="577037320"/>
                    </a:ext>
                  </a:extLst>
                </a:gridCol>
              </a:tblGrid>
              <a:tr h="1018964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Evaluation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Test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Chosen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1018964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Model 1: Naïve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1018964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Model 2: Random Forrest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1018964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Model 3: 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pic>
        <p:nvPicPr>
          <p:cNvPr id="2052" name="Picture 4" descr="Image result for check mark yellow">
            <a:extLst>
              <a:ext uri="{FF2B5EF4-FFF2-40B4-BE49-F238E27FC236}">
                <a16:creationId xmlns:a16="http://schemas.microsoft.com/office/drawing/2014/main" id="{5A2011A6-4E26-4BEE-8055-2E4D8AD2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599" y="2763838"/>
            <a:ext cx="685482" cy="68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30D610-FA95-41F6-8CF7-209163601995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264868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ED983B-2122-4309-BC56-F53075457318}"/>
              </a:ext>
            </a:extLst>
          </p:cNvPr>
          <p:cNvSpPr/>
          <p:nvPr/>
        </p:nvSpPr>
        <p:spPr>
          <a:xfrm>
            <a:off x="1464296" y="140434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Data Preparation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A4BE4-25CD-4A88-9CA6-BA60801844B7}"/>
              </a:ext>
            </a:extLst>
          </p:cNvPr>
          <p:cNvSpPr/>
          <p:nvPr/>
        </p:nvSpPr>
        <p:spPr>
          <a:xfrm>
            <a:off x="1464296" y="2116722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1CF46-B8B9-404B-B4AB-FCE6327ED325}"/>
              </a:ext>
            </a:extLst>
          </p:cNvPr>
          <p:cNvSpPr/>
          <p:nvPr/>
        </p:nvSpPr>
        <p:spPr>
          <a:xfrm>
            <a:off x="1464296" y="5679851"/>
            <a:ext cx="9550138" cy="50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9B046-DBE8-4D6A-BA4C-4023BD46B61C}"/>
              </a:ext>
            </a:extLst>
          </p:cNvPr>
          <p:cNvSpPr/>
          <p:nvPr/>
        </p:nvSpPr>
        <p:spPr>
          <a:xfrm>
            <a:off x="895546" y="950211"/>
            <a:ext cx="10482607" cy="204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B331A-5D86-4072-B93E-931C79F8F4A1}"/>
              </a:ext>
            </a:extLst>
          </p:cNvPr>
          <p:cNvSpPr/>
          <p:nvPr/>
        </p:nvSpPr>
        <p:spPr>
          <a:xfrm>
            <a:off x="1464296" y="67230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Define the Issue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68A85E-7F15-42EB-BA3C-F16501ADD1B4}"/>
              </a:ext>
            </a:extLst>
          </p:cNvPr>
          <p:cNvSpPr/>
          <p:nvPr/>
        </p:nvSpPr>
        <p:spPr>
          <a:xfrm>
            <a:off x="1047946" y="593100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6E0A76-A344-41D3-ACB5-515683801976}"/>
              </a:ext>
            </a:extLst>
          </p:cNvPr>
          <p:cNvSpPr/>
          <p:nvPr/>
        </p:nvSpPr>
        <p:spPr>
          <a:xfrm>
            <a:off x="1047946" y="1389333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4AD625-5D27-4F93-BC23-1B3C2CB72855}"/>
              </a:ext>
            </a:extLst>
          </p:cNvPr>
          <p:cNvSpPr/>
          <p:nvPr/>
        </p:nvSpPr>
        <p:spPr>
          <a:xfrm>
            <a:off x="1047946" y="20491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34EB66-C833-48EF-901D-555852F5608D}"/>
              </a:ext>
            </a:extLst>
          </p:cNvPr>
          <p:cNvSpPr/>
          <p:nvPr/>
        </p:nvSpPr>
        <p:spPr>
          <a:xfrm>
            <a:off x="1047946" y="56719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5EA18-778C-478B-8A83-282893471D52}"/>
              </a:ext>
            </a:extLst>
          </p:cNvPr>
          <p:cNvSpPr/>
          <p:nvPr/>
        </p:nvSpPr>
        <p:spPr>
          <a:xfrm>
            <a:off x="1972558" y="2856214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1: Naïve Bayes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B8813-F753-4853-BF6C-657F44D79F3D}"/>
              </a:ext>
            </a:extLst>
          </p:cNvPr>
          <p:cNvSpPr/>
          <p:nvPr/>
        </p:nvSpPr>
        <p:spPr>
          <a:xfrm>
            <a:off x="1972558" y="3507548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2: Random Forrest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43E1A-5161-49E4-96C6-673C949D7635}"/>
              </a:ext>
            </a:extLst>
          </p:cNvPr>
          <p:cNvSpPr/>
          <p:nvPr/>
        </p:nvSpPr>
        <p:spPr>
          <a:xfrm>
            <a:off x="1972558" y="4158882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3: KNN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1016D-5E36-425C-AB54-899722DAD019}"/>
              </a:ext>
            </a:extLst>
          </p:cNvPr>
          <p:cNvSpPr/>
          <p:nvPr/>
        </p:nvSpPr>
        <p:spPr>
          <a:xfrm>
            <a:off x="1972558" y="4810215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Evaluation and Comparison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7BE0-331F-4743-B269-8B1EFE3CD867}"/>
              </a:ext>
            </a:extLst>
          </p:cNvPr>
          <p:cNvSpPr/>
          <p:nvPr/>
        </p:nvSpPr>
        <p:spPr>
          <a:xfrm>
            <a:off x="1047946" y="1234123"/>
            <a:ext cx="10311353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61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29E-2639-4D99-954E-934740E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E87F-4480-4BEF-9165-5913AD43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BDC44-1991-4987-BA28-8710D5BBE2F9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84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DCE-B464-43A5-A8B6-4CF8831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7045-1E93-49E2-8F79-24071626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8BAC1-1CA1-49B5-B3E8-F5DA89AA829B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385500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4514-0878-4870-B4EB-4388EA00C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99329-875E-4DC4-B9BF-ACCF0D027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50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7B66-A75E-4CE0-997A-4BDF2240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Appendix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0C357-5E7C-4D33-9CB3-9C3410DDE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55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BCA5-043E-4536-9161-11079492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57FE8-BBDE-498F-8ABA-2AF92673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47975"/>
            <a:ext cx="10058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6AF0-9288-4105-B1A0-7E3EEEDD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1: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1DF7-3B16-467E-917C-813B55CC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feature</a:t>
            </a:r>
          </a:p>
          <a:p>
            <a:r>
              <a:rPr lang="en-CA" dirty="0"/>
              <a:t>Mean, max….</a:t>
            </a:r>
          </a:p>
          <a:p>
            <a:r>
              <a:rPr lang="en-CA" dirty="0"/>
              <a:t>Smote</a:t>
            </a:r>
          </a:p>
          <a:p>
            <a:r>
              <a:rPr lang="en-CA" dirty="0"/>
              <a:t>Rose</a:t>
            </a:r>
          </a:p>
          <a:p>
            <a:r>
              <a:rPr lang="en-CA" dirty="0"/>
              <a:t>Baseline</a:t>
            </a:r>
          </a:p>
          <a:p>
            <a:r>
              <a:rPr lang="en-CA" dirty="0"/>
              <a:t>Choose metrics for measure: why, which is which</a:t>
            </a:r>
          </a:p>
          <a:p>
            <a:r>
              <a:rPr lang="en-CA" dirty="0"/>
              <a:t>Number of test accuracy, evaluation accuracy </a:t>
            </a:r>
            <a:r>
              <a:rPr lang="en-CA" dirty="0">
                <a:sym typeface="Wingdings" panose="05000000000000000000" pitchFamily="2" charset="2"/>
              </a:rPr>
              <a:t> model generalized</a:t>
            </a:r>
          </a:p>
          <a:p>
            <a:r>
              <a:rPr lang="en-CA" dirty="0">
                <a:sym typeface="Wingdings" panose="05000000000000000000" pitchFamily="2" charset="2"/>
              </a:rPr>
              <a:t>Use the pip chart to present</a:t>
            </a:r>
          </a:p>
          <a:p>
            <a:r>
              <a:rPr lang="en-CA" dirty="0">
                <a:sym typeface="Wingdings" panose="05000000000000000000" pitchFamily="2" charset="2"/>
              </a:rPr>
              <a:t>Grid search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91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203E-904C-453D-91A6-8E3E4574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D60D-0DE6-454A-AA81-6990DAF7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Recall: imbalanced dataset, important, had and predict correctly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C6CEC-D15E-4075-89A3-3C0C62AD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1777272"/>
            <a:ext cx="106870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6AF0-9288-4105-B1A0-7E3EEEDD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2A49-D628-4563-A3F0-CDB28A5D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5443"/>
            <a:ext cx="10058400" cy="4597924"/>
          </a:xfrm>
        </p:spPr>
        <p:txBody>
          <a:bodyPr>
            <a:normAutofit/>
          </a:bodyPr>
          <a:lstStyle/>
          <a:p>
            <a:r>
              <a:rPr lang="en-CA" sz="2800" dirty="0"/>
              <a:t>the telecom company would like to know in advance which customers would churn in near future</a:t>
            </a:r>
          </a:p>
          <a:p>
            <a:r>
              <a:rPr lang="en-CA" sz="2800" dirty="0"/>
              <a:t>help this company in characterizing customer churn </a:t>
            </a:r>
          </a:p>
        </p:txBody>
      </p:sp>
      <p:pic>
        <p:nvPicPr>
          <p:cNvPr id="1026" name="Picture 2" descr="Image result for telecom churn">
            <a:extLst>
              <a:ext uri="{FF2B5EF4-FFF2-40B4-BE49-F238E27FC236}">
                <a16:creationId xmlns:a16="http://schemas.microsoft.com/office/drawing/2014/main" id="{6F2F4C53-DC80-4411-8D45-6A11953E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48" y="3835377"/>
            <a:ext cx="5391912" cy="253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F49CDC-7F3E-4CA3-A145-327084521C79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76101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ED983B-2122-4309-BC56-F53075457318}"/>
              </a:ext>
            </a:extLst>
          </p:cNvPr>
          <p:cNvSpPr/>
          <p:nvPr/>
        </p:nvSpPr>
        <p:spPr>
          <a:xfrm>
            <a:off x="1464296" y="1404346"/>
            <a:ext cx="9550138" cy="50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/>
              <a:t>Data Preparation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A4BE4-25CD-4A88-9CA6-BA60801844B7}"/>
              </a:ext>
            </a:extLst>
          </p:cNvPr>
          <p:cNvSpPr/>
          <p:nvPr/>
        </p:nvSpPr>
        <p:spPr>
          <a:xfrm>
            <a:off x="1464296" y="2116722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1CF46-B8B9-404B-B4AB-FCE6327ED325}"/>
              </a:ext>
            </a:extLst>
          </p:cNvPr>
          <p:cNvSpPr/>
          <p:nvPr/>
        </p:nvSpPr>
        <p:spPr>
          <a:xfrm>
            <a:off x="1464296" y="5679851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sz="2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9B046-DBE8-4D6A-BA4C-4023BD46B61C}"/>
              </a:ext>
            </a:extLst>
          </p:cNvPr>
          <p:cNvSpPr/>
          <p:nvPr/>
        </p:nvSpPr>
        <p:spPr>
          <a:xfrm>
            <a:off x="895546" y="950211"/>
            <a:ext cx="10482607" cy="204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B331A-5D86-4072-B93E-931C79F8F4A1}"/>
              </a:ext>
            </a:extLst>
          </p:cNvPr>
          <p:cNvSpPr/>
          <p:nvPr/>
        </p:nvSpPr>
        <p:spPr>
          <a:xfrm>
            <a:off x="1464296" y="672306"/>
            <a:ext cx="9550138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Define the Issue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68A85E-7F15-42EB-BA3C-F16501ADD1B4}"/>
              </a:ext>
            </a:extLst>
          </p:cNvPr>
          <p:cNvSpPr/>
          <p:nvPr/>
        </p:nvSpPr>
        <p:spPr>
          <a:xfrm>
            <a:off x="1047946" y="593100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6E0A76-A344-41D3-ACB5-515683801976}"/>
              </a:ext>
            </a:extLst>
          </p:cNvPr>
          <p:cNvSpPr/>
          <p:nvPr/>
        </p:nvSpPr>
        <p:spPr>
          <a:xfrm>
            <a:off x="1047946" y="1389333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4AD625-5D27-4F93-BC23-1B3C2CB72855}"/>
              </a:ext>
            </a:extLst>
          </p:cNvPr>
          <p:cNvSpPr/>
          <p:nvPr/>
        </p:nvSpPr>
        <p:spPr>
          <a:xfrm>
            <a:off x="1047946" y="20491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34EB66-C833-48EF-901D-555852F5608D}"/>
              </a:ext>
            </a:extLst>
          </p:cNvPr>
          <p:cNvSpPr/>
          <p:nvPr/>
        </p:nvSpPr>
        <p:spPr>
          <a:xfrm>
            <a:off x="1047946" y="5671934"/>
            <a:ext cx="603315" cy="6033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5EA18-778C-478B-8A83-282893471D52}"/>
              </a:ext>
            </a:extLst>
          </p:cNvPr>
          <p:cNvSpPr/>
          <p:nvPr/>
        </p:nvSpPr>
        <p:spPr>
          <a:xfrm>
            <a:off x="1972558" y="2856214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1: Naïve Bayes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B8813-F753-4853-BF6C-657F44D79F3D}"/>
              </a:ext>
            </a:extLst>
          </p:cNvPr>
          <p:cNvSpPr/>
          <p:nvPr/>
        </p:nvSpPr>
        <p:spPr>
          <a:xfrm>
            <a:off x="1972558" y="3507548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2: Random Forrest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43E1A-5161-49E4-96C6-673C949D7635}"/>
              </a:ext>
            </a:extLst>
          </p:cNvPr>
          <p:cNvSpPr/>
          <p:nvPr/>
        </p:nvSpPr>
        <p:spPr>
          <a:xfrm>
            <a:off x="1972558" y="4158882"/>
            <a:ext cx="9041876" cy="505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3: KNN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1016D-5E36-425C-AB54-899722DAD019}"/>
              </a:ext>
            </a:extLst>
          </p:cNvPr>
          <p:cNvSpPr/>
          <p:nvPr/>
        </p:nvSpPr>
        <p:spPr>
          <a:xfrm>
            <a:off x="1972558" y="4810215"/>
            <a:ext cx="9041876" cy="505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 Evaluation and Comparison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7BE0-331F-4743-B269-8B1EFE3CD867}"/>
              </a:ext>
            </a:extLst>
          </p:cNvPr>
          <p:cNvSpPr/>
          <p:nvPr/>
        </p:nvSpPr>
        <p:spPr>
          <a:xfrm>
            <a:off x="1047946" y="1234123"/>
            <a:ext cx="10311353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82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F5612-3FFB-4213-990B-1BF13C59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8658"/>
              </p:ext>
            </p:extLst>
          </p:nvPr>
        </p:nvGraphicFramePr>
        <p:xfrm>
          <a:off x="4710071" y="1498857"/>
          <a:ext cx="6418177" cy="4986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72677">
                  <a:extLst>
                    <a:ext uri="{9D8B030D-6E8A-4147-A177-3AD203B41FA5}">
                      <a16:colId xmlns:a16="http://schemas.microsoft.com/office/drawing/2014/main" val="3258800694"/>
                    </a:ext>
                  </a:extLst>
                </a:gridCol>
                <a:gridCol w="2321469">
                  <a:extLst>
                    <a:ext uri="{9D8B030D-6E8A-4147-A177-3AD203B41FA5}">
                      <a16:colId xmlns:a16="http://schemas.microsoft.com/office/drawing/2014/main" val="3488977046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1758695834"/>
                    </a:ext>
                  </a:extLst>
                </a:gridCol>
              </a:tblGrid>
              <a:tr h="2266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Category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Metric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Data Type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0078820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State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822709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Account Length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4307158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Area Code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0364977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Phone Number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5537228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Inter Plan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6832991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VoiceMail Plan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1032198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No of Vmail </a:t>
                      </a:r>
                      <a:r>
                        <a:rPr lang="en-CA" sz="1300" u="none" strike="noStrike" dirty="0" err="1">
                          <a:effectLst/>
                          <a:latin typeface="+mj-lt"/>
                        </a:rPr>
                        <a:t>Mesgs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699283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No of Calls Customer Service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9320751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Churn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8916062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Day Min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1207642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Day Calls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2371986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Day Charge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452160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Evening Min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2064258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Evening Calls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6490417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Evening Charge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7432340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Night Min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6031097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Night Calls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4535831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Night Charge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1781674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Int Min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5054681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Int Calls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2182455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Total Int Charge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80393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D9F6AE-40AC-44DB-AF35-3C0C3AC1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80006"/>
            <a:ext cx="3323043" cy="4597924"/>
          </a:xfrm>
        </p:spPr>
        <p:txBody>
          <a:bodyPr>
            <a:normAutofit/>
          </a:bodyPr>
          <a:lstStyle/>
          <a:p>
            <a:r>
              <a:rPr lang="en-CA" sz="2000" dirty="0"/>
              <a:t>Xx metrics,</a:t>
            </a:r>
          </a:p>
          <a:p>
            <a:r>
              <a:rPr lang="en-CA" sz="2000" dirty="0"/>
              <a:t>Churn is the predicted value</a:t>
            </a:r>
          </a:p>
          <a:p>
            <a:r>
              <a:rPr lang="en-CA" sz="2000" dirty="0"/>
              <a:t>No null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B356E-E765-416F-BCB6-5076632FE417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4559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64D-4653-4C4C-802A-C3537EF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more about Churn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DFDA-5694-4842-A8B1-D550516E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579245"/>
            <a:ext cx="2088236" cy="23729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C9667E-E0AE-4ABA-B01D-9B97DDE31061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423422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418AF-06FE-4665-97D4-C461E85D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9" y="1595632"/>
            <a:ext cx="4060952" cy="380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3F224-3A7E-421E-9AF9-7C09EBD3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79" y="1595632"/>
            <a:ext cx="5391009" cy="521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7B4ED6-5E2E-4FE2-8323-0104F20385D8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84914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D1A99-9E7E-4DCF-B746-1CB1F354856D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37402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560F9-4571-4DF5-B08A-70248E3A25A8}"/>
              </a:ext>
            </a:extLst>
          </p:cNvPr>
          <p:cNvSpPr/>
          <p:nvPr/>
        </p:nvSpPr>
        <p:spPr>
          <a:xfrm>
            <a:off x="10048240" y="304800"/>
            <a:ext cx="17272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3983875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</TotalTime>
  <Words>453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Georgia</vt:lpstr>
      <vt:lpstr>Trebuchet MS</vt:lpstr>
      <vt:lpstr>Wingdings</vt:lpstr>
      <vt:lpstr>Wood Type</vt:lpstr>
      <vt:lpstr>Market Churn</vt:lpstr>
      <vt:lpstr>PowerPoint Presentation</vt:lpstr>
      <vt:lpstr>Background</vt:lpstr>
      <vt:lpstr>PowerPoint Presentation</vt:lpstr>
      <vt:lpstr>Data </vt:lpstr>
      <vt:lpstr>Finding more about Churn</vt:lpstr>
      <vt:lpstr>Correlation</vt:lpstr>
      <vt:lpstr>Variable Dropped</vt:lpstr>
      <vt:lpstr>Variable Dropped (Cont.)</vt:lpstr>
      <vt:lpstr>Outlier</vt:lpstr>
      <vt:lpstr>Additional Metrics</vt:lpstr>
      <vt:lpstr>Final Metrics in the Model</vt:lpstr>
      <vt:lpstr>PowerPoint Presentation</vt:lpstr>
      <vt:lpstr>Measuring Metric Chosen</vt:lpstr>
      <vt:lpstr>PowerPoint Presentation</vt:lpstr>
      <vt:lpstr>Model 1: Naïve Bayes </vt:lpstr>
      <vt:lpstr>Model 2: Random Forrest</vt:lpstr>
      <vt:lpstr>Model 3: KNN</vt:lpstr>
      <vt:lpstr>PowerPoint Presentation</vt:lpstr>
      <vt:lpstr>Model Comparison</vt:lpstr>
      <vt:lpstr>PowerPoint Presentation</vt:lpstr>
      <vt:lpstr>Feature Importance</vt:lpstr>
      <vt:lpstr>Conclusion</vt:lpstr>
      <vt:lpstr>Q &amp; A</vt:lpstr>
      <vt:lpstr>Appendix</vt:lpstr>
      <vt:lpstr>PowerPoint Presentation</vt:lpstr>
      <vt:lpstr>Part 1: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Churn</dc:title>
  <dc:creator>xin guan</dc:creator>
  <cp:lastModifiedBy>xin guan</cp:lastModifiedBy>
  <cp:revision>24</cp:revision>
  <dcterms:created xsi:type="dcterms:W3CDTF">2018-12-06T23:13:49Z</dcterms:created>
  <dcterms:modified xsi:type="dcterms:W3CDTF">2018-12-07T01:29:30Z</dcterms:modified>
</cp:coreProperties>
</file>