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4" r:id="rId3"/>
    <p:sldId id="285" r:id="rId4"/>
    <p:sldId id="287" r:id="rId5"/>
    <p:sldId id="288" r:id="rId6"/>
    <p:sldId id="339" r:id="rId7"/>
    <p:sldId id="340" r:id="rId8"/>
    <p:sldId id="289" r:id="rId9"/>
    <p:sldId id="290" r:id="rId10"/>
    <p:sldId id="291" r:id="rId11"/>
    <p:sldId id="341" r:id="rId12"/>
    <p:sldId id="302" r:id="rId13"/>
    <p:sldId id="338" r:id="rId14"/>
    <p:sldId id="305" r:id="rId15"/>
    <p:sldId id="306" r:id="rId16"/>
    <p:sldId id="307" r:id="rId17"/>
    <p:sldId id="308" r:id="rId18"/>
    <p:sldId id="309" r:id="rId19"/>
    <p:sldId id="303" r:id="rId20"/>
    <p:sldId id="310" r:id="rId21"/>
    <p:sldId id="335" r:id="rId22"/>
    <p:sldId id="337" r:id="rId23"/>
    <p:sldId id="313" r:id="rId24"/>
    <p:sldId id="315" r:id="rId25"/>
    <p:sldId id="300" r:id="rId26"/>
    <p:sldId id="316" r:id="rId27"/>
    <p:sldId id="314" r:id="rId28"/>
    <p:sldId id="319" r:id="rId29"/>
    <p:sldId id="336" r:id="rId30"/>
  </p:sldIdLst>
  <p:sldSz cx="9144000" cy="5143500" type="screen16x9"/>
  <p:notesSz cx="6858000" cy="9144000"/>
  <p:embeddedFontLst>
    <p:embeddedFont>
      <p:font typeface="Dosis Light" panose="02010600030101010101" charset="0"/>
      <p:regular r:id="rId32"/>
    </p:embeddedFont>
    <p:embeddedFont>
      <p:font typeface="Titillium Web" panose="02010600030101010101" charset="0"/>
      <p:italic r:id="rId33"/>
    </p:embeddedFont>
    <p:embeddedFont>
      <p:font typeface="Titillium Web Light" panose="02010600030101010101" charset="0"/>
      <p:italic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 guan" initials="x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97F"/>
    <a:srgbClr val="0B87A1"/>
    <a:srgbClr val="D3EBD5"/>
    <a:srgbClr val="80B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6873EF-0372-4EC3-AFAE-0054A866F669}" styleName="Table_0">
    <a:wholeTbl>
      <a:tcTxStyle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00" autoAdjust="0"/>
  </p:normalViewPr>
  <p:slideViewPr>
    <p:cSldViewPr snapToGrid="0">
      <p:cViewPr varScale="1">
        <p:scale>
          <a:sx n="63" d="100"/>
          <a:sy n="63" d="100"/>
        </p:scale>
        <p:origin x="13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Sumithra</a:t>
            </a:r>
            <a:endParaRPr lang="en-CA" sz="1100" b="1" dirty="0">
              <a:solidFill>
                <a:srgbClr val="002060"/>
              </a:solidFill>
              <a:latin typeface="Trebuchet MS" panose="020B0603020202020204" pitchFamily="34" charset="0"/>
              <a:cs typeface="Times New Roman" panose="02020603050405020304" pitchFamily="18" charset="0"/>
              <a:sym typeface="Arial" panose="020B0604020202020204"/>
            </a:endParaRPr>
          </a:p>
          <a:p>
            <a:r>
              <a:rPr lang="en-US" sz="1100" b="0" i="0" u="none" strike="noStrike" cap="none" dirty="0">
                <a:solidFill>
                  <a:schemeClr val="dk1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put in very simple words when you have a data imbalance i.e., the difference between the number of examples you have for positive and negative classes is large, you should always use F1-score</a:t>
            </a:r>
          </a:p>
          <a:p>
            <a:endParaRPr lang="en-CA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tabLst/>
              <a:defRPr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Sumithra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9349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tabLst/>
              <a:defRPr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Shubhada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2170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tabLst/>
              <a:defRPr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Shubhada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2568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tabLst/>
              <a:defRPr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Shubhada</a:t>
            </a:r>
            <a:endParaRPr lang="en-CA" dirty="0"/>
          </a:p>
          <a:p>
            <a:endParaRPr lang="en-CA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tabLst/>
              <a:defRPr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Shubhada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4125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tabLst/>
              <a:defRPr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Shubhada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305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dirty="0"/>
              <a:t>Wei</a:t>
            </a:r>
          </a:p>
        </p:txBody>
      </p:sp>
    </p:spTree>
    <p:extLst>
      <p:ext uri="{BB962C8B-B14F-4D97-AF65-F5344CB8AC3E}">
        <p14:creationId xmlns:p14="http://schemas.microsoft.com/office/powerpoint/2010/main" val="335032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dirty="0"/>
              <a:t>Wei</a:t>
            </a:r>
          </a:p>
        </p:txBody>
      </p:sp>
    </p:spTree>
    <p:extLst>
      <p:ext uri="{BB962C8B-B14F-4D97-AF65-F5344CB8AC3E}">
        <p14:creationId xmlns:p14="http://schemas.microsoft.com/office/powerpoint/2010/main" val="343874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dirty="0"/>
              <a:t>Wei</a:t>
            </a:r>
          </a:p>
        </p:txBody>
      </p:sp>
    </p:spTree>
    <p:extLst>
      <p:ext uri="{BB962C8B-B14F-4D97-AF65-F5344CB8AC3E}">
        <p14:creationId xmlns:p14="http://schemas.microsoft.com/office/powerpoint/2010/main" val="244693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dirty="0"/>
              <a:t>Wei</a:t>
            </a:r>
          </a:p>
        </p:txBody>
      </p:sp>
    </p:spTree>
    <p:extLst>
      <p:ext uri="{BB962C8B-B14F-4D97-AF65-F5344CB8AC3E}">
        <p14:creationId xmlns:p14="http://schemas.microsoft.com/office/powerpoint/2010/main" val="113748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dirty="0"/>
              <a:t>Wei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Sumithra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3533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Sumithra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6381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CA" sz="11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Sumithra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028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361997"/>
            <a:ext cx="6761100" cy="787465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latin typeface="Titillium Web" panose="0000050000000000000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D06-75EE-413E-BECD-E1E4745F97EB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E7E9-D949-4F1D-BB15-970A555A4C5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429450"/>
            <a:ext cx="6761100" cy="71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245476"/>
            <a:ext cx="6761100" cy="314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▪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●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○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■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Titillium Web" panose="00000500000000000000" charset="0"/>
          <a:ea typeface="Titillium Web" panose="00000500000000000000" charset="0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7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3836;p13"/>
          <p:cNvSpPr txBox="1"/>
          <p:nvPr/>
        </p:nvSpPr>
        <p:spPr>
          <a:xfrm>
            <a:off x="685799" y="1144122"/>
            <a:ext cx="7281408" cy="875509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r>
              <a:rPr lang="en-CA" b="1" dirty="0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Market Churn</a:t>
            </a:r>
          </a:p>
        </p:txBody>
      </p:sp>
      <p:sp>
        <p:nvSpPr>
          <p:cNvPr id="12" name="Subtitle 1"/>
          <p:cNvSpPr>
            <a:spLocks noGrp="1"/>
          </p:cNvSpPr>
          <p:nvPr>
            <p:ph type="subTitle" idx="1"/>
          </p:nvPr>
        </p:nvSpPr>
        <p:spPr>
          <a:xfrm>
            <a:off x="685799" y="2237388"/>
            <a:ext cx="7281407" cy="1634897"/>
          </a:xfrm>
          <a:solidFill>
            <a:schemeClr val="lt1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B87A1"/>
              </a:buClr>
              <a:buSzPts val="4800"/>
              <a:buFont typeface="Dosis Light" panose="02010503020202060003"/>
            </a:pPr>
            <a:r>
              <a:rPr lang="en-CA" sz="1800" b="1" dirty="0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Team Member (In order of presentation): </a:t>
            </a:r>
          </a:p>
          <a:p>
            <a:pPr indent="-12700">
              <a:buClr>
                <a:srgbClr val="0B87A1"/>
              </a:buClr>
              <a:buSzPts val="4800"/>
              <a:buFont typeface="Dosis Light" panose="02010503020202060003"/>
            </a:pPr>
            <a:r>
              <a:rPr lang="en-CA" sz="1800" b="1" dirty="0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Wei Guo</a:t>
            </a:r>
          </a:p>
          <a:p>
            <a:pPr indent="-12700">
              <a:buClr>
                <a:srgbClr val="0B87A1"/>
              </a:buClr>
              <a:buSzPts val="4800"/>
            </a:pPr>
            <a:r>
              <a:rPr lang="en-CA" sz="18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Sumithra</a:t>
            </a:r>
            <a:r>
              <a:rPr lang="en-CA" sz="1800" b="1" dirty="0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CA" sz="18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Hariguruprasad</a:t>
            </a:r>
            <a:endParaRPr lang="en-CA" sz="1800" b="1" dirty="0">
              <a:solidFill>
                <a:srgbClr val="002060"/>
              </a:solidFill>
              <a:latin typeface="Trebuchet MS" panose="020B0603020202020204" pitchFamily="34" charset="0"/>
              <a:cs typeface="Times New Roman" panose="02020603050405020304" pitchFamily="18" charset="0"/>
              <a:sym typeface="Arial" panose="020B0604020202020204"/>
            </a:endParaRPr>
          </a:p>
          <a:p>
            <a:pPr indent="-12700">
              <a:buClr>
                <a:srgbClr val="0B87A1"/>
              </a:buClr>
              <a:buSzPts val="4800"/>
              <a:buFont typeface="Dosis Light" panose="02010503020202060003"/>
            </a:pPr>
            <a:r>
              <a:rPr lang="en-CA" sz="18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Shubhada</a:t>
            </a:r>
            <a:r>
              <a:rPr lang="en-CA" sz="1800" b="1" dirty="0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 Gopale</a:t>
            </a:r>
          </a:p>
          <a:p>
            <a:pPr indent="-12700">
              <a:buClr>
                <a:srgbClr val="0B87A1"/>
              </a:buClr>
              <a:buSzPts val="4800"/>
            </a:pPr>
            <a:r>
              <a:rPr lang="en-CA" sz="18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Rozhan</a:t>
            </a:r>
            <a:r>
              <a:rPr lang="en-CA" sz="1800" b="1" dirty="0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CA" sz="1800" b="1" dirty="0" err="1">
                <a:solidFill>
                  <a:srgbClr val="00206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Arial" panose="020B0604020202020204"/>
              </a:rPr>
              <a:t>Makhdoomi</a:t>
            </a:r>
            <a:endParaRPr lang="en-CA" sz="1800" b="1" dirty="0">
              <a:solidFill>
                <a:srgbClr val="002060"/>
              </a:solidFill>
              <a:latin typeface="Trebuchet MS" panose="020B0603020202020204" pitchFamily="34" charset="0"/>
              <a:cs typeface="Times New Roman" panose="02020603050405020304" pitchFamily="18" charset="0"/>
              <a:sym typeface="Arial" panose="020B0604020202020204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Variable Dropped (Cont.)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021510"/>
              </p:ext>
            </p:extLst>
          </p:nvPr>
        </p:nvGraphicFramePr>
        <p:xfrm>
          <a:off x="214876" y="1124136"/>
          <a:ext cx="7438697" cy="363775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574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Day_Calls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Eve_Calls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Night_Calls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Intl_Calls</a:t>
                      </a:r>
                      <a:endParaRPr lang="en-CA" sz="1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rebuchet MS" panose="020B0603020202020204" pitchFamily="34" charset="0"/>
                        </a:rPr>
                        <a:t>No big differences between Churn and not Churn</a:t>
                      </a:r>
                    </a:p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Drop “</a:t>
                      </a:r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Day_Calls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”, “</a:t>
                      </a:r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Eve_Calls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”, “</a:t>
                      </a:r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Night_Calls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”, “</a:t>
                      </a:r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Intl_Calls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”</a:t>
                      </a:r>
                    </a:p>
                    <a:p>
                      <a:pPr algn="ctr"/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50" y="1461038"/>
            <a:ext cx="3697013" cy="833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50" y="2273552"/>
            <a:ext cx="3642923" cy="8332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512" y="3095476"/>
            <a:ext cx="3719087" cy="8332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550" y="3904830"/>
            <a:ext cx="3750827" cy="833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876" y="4819550"/>
            <a:ext cx="5329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latin typeface="Trebuchet MS" panose="020B0603020202020204" pitchFamily="34" charset="0"/>
              </a:rPr>
              <a:t>Other areas dropped: Phone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10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16C44D-005B-4716-8866-A85752C360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11</a:t>
            </a:fld>
            <a:endParaRPr lang="en-GB">
              <a:latin typeface="Trebuchet MS" panose="020B0603020202020204" pitchFamily="34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979CB12-6394-4885-BFF6-12751263FFA3}"/>
              </a:ext>
            </a:extLst>
          </p:cNvPr>
          <p:cNvSpPr/>
          <p:nvPr/>
        </p:nvSpPr>
        <p:spPr>
          <a:xfrm>
            <a:off x="3839659" y="2966218"/>
            <a:ext cx="388620" cy="3708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Trebuchet MS" panose="020B0603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B25C99-788A-4EC8-98F6-667394D06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615167"/>
              </p:ext>
            </p:extLst>
          </p:nvPr>
        </p:nvGraphicFramePr>
        <p:xfrm>
          <a:off x="1029031" y="3399742"/>
          <a:ext cx="550926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09946">
                  <a:extLst>
                    <a:ext uri="{9D8B030D-6E8A-4147-A177-3AD203B41FA5}">
                      <a16:colId xmlns:a16="http://schemas.microsoft.com/office/drawing/2014/main" val="3355629073"/>
                    </a:ext>
                  </a:extLst>
                </a:gridCol>
                <a:gridCol w="1799314">
                  <a:extLst>
                    <a:ext uri="{9D8B030D-6E8A-4147-A177-3AD203B41FA5}">
                      <a16:colId xmlns:a16="http://schemas.microsoft.com/office/drawing/2014/main" val="108376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70%: Train Set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30%: Test Set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68494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70A848-7038-4CAA-BBA8-A12098FC9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54530"/>
              </p:ext>
            </p:extLst>
          </p:nvPr>
        </p:nvGraphicFramePr>
        <p:xfrm>
          <a:off x="1029031" y="4224691"/>
          <a:ext cx="3622482" cy="558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482">
                  <a:extLst>
                    <a:ext uri="{9D8B030D-6E8A-4147-A177-3AD203B41FA5}">
                      <a16:colId xmlns:a16="http://schemas.microsoft.com/office/drawing/2014/main" val="1686889375"/>
                    </a:ext>
                  </a:extLst>
                </a:gridCol>
              </a:tblGrid>
              <a:tr h="55836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Validation Set</a:t>
                      </a:r>
                    </a:p>
                    <a:p>
                      <a:pPr algn="ctr"/>
                      <a:r>
                        <a:rPr lang="en-CA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K-fold, K=10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16607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2907006-0C37-46F0-8237-6BC5ECBB1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16239"/>
              </p:ext>
            </p:extLst>
          </p:nvPr>
        </p:nvGraphicFramePr>
        <p:xfrm>
          <a:off x="297180" y="209989"/>
          <a:ext cx="4068086" cy="3962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068086">
                  <a:extLst>
                    <a:ext uri="{9D8B030D-6E8A-4147-A177-3AD203B41FA5}">
                      <a16:colId xmlns:a16="http://schemas.microsoft.com/office/drawing/2014/main" val="5226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rgbClr val="0B87A1"/>
                          </a:solidFill>
                          <a:latin typeface="Trebuchet MS" panose="020B0603020202020204" pitchFamily="34" charset="0"/>
                        </a:rPr>
                        <a:t>Features used in the models: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72512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E427533-63E4-4B9A-973E-BE19DF69F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12517"/>
              </p:ext>
            </p:extLst>
          </p:nvPr>
        </p:nvGraphicFramePr>
        <p:xfrm>
          <a:off x="365881" y="766018"/>
          <a:ext cx="733617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0176">
                  <a:extLst>
                    <a:ext uri="{9D8B030D-6E8A-4147-A177-3AD203B41FA5}">
                      <a16:colId xmlns:a16="http://schemas.microsoft.com/office/drawing/2014/main" val="22420851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3600844441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6879696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3646315518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99177842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CA" dirty="0">
                          <a:latin typeface="Trebuchet MS" panose="020B0603020202020204" pitchFamily="34" charset="0"/>
                        </a:rPr>
                        <a:t>Input: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Account  Length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Day Mins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Eve Mins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Intl Mins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644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Night Mins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Intl Plan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Vmail message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CustServ Calls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3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Outcome:</a:t>
                      </a:r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87313" marR="0" lvl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dirty="0">
                          <a:latin typeface="Trebuchet MS" panose="020B0603020202020204" pitchFamily="34" charset="0"/>
                        </a:rPr>
                        <a:t>Churn</a:t>
                      </a:r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11821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57E5C33-F13C-4B83-B383-89A9AC0AF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254560"/>
              </p:ext>
            </p:extLst>
          </p:nvPr>
        </p:nvGraphicFramePr>
        <p:xfrm>
          <a:off x="297179" y="2122208"/>
          <a:ext cx="4707375" cy="3962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707375">
                  <a:extLst>
                    <a:ext uri="{9D8B030D-6E8A-4147-A177-3AD203B41FA5}">
                      <a16:colId xmlns:a16="http://schemas.microsoft.com/office/drawing/2014/main" val="5226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rgbClr val="0B87A1"/>
                          </a:solidFill>
                          <a:latin typeface="Trebuchet MS" panose="020B0603020202020204" pitchFamily="34" charset="0"/>
                        </a:rPr>
                        <a:t>Data Split and Validation: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725125"/>
                  </a:ext>
                </a:extLst>
              </a:tr>
            </a:tbl>
          </a:graphicData>
        </a:graphic>
      </p:graphicFrame>
      <p:sp>
        <p:nvSpPr>
          <p:cNvPr id="15" name="Arrow: Down 14">
            <a:extLst>
              <a:ext uri="{FF2B5EF4-FFF2-40B4-BE49-F238E27FC236}">
                <a16:creationId xmlns:a16="http://schemas.microsoft.com/office/drawing/2014/main" id="{25A9BA54-AB21-4ED7-A183-CDB321BE84CA}"/>
              </a:ext>
            </a:extLst>
          </p:cNvPr>
          <p:cNvSpPr/>
          <p:nvPr/>
        </p:nvSpPr>
        <p:spPr>
          <a:xfrm>
            <a:off x="2645962" y="3801301"/>
            <a:ext cx="388620" cy="3708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Trebuchet MS" panose="020B06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18C2AA-8825-47DA-89F7-8D501BCFE781}"/>
              </a:ext>
            </a:extLst>
          </p:cNvPr>
          <p:cNvSpPr/>
          <p:nvPr/>
        </p:nvSpPr>
        <p:spPr>
          <a:xfrm>
            <a:off x="3283891" y="2620737"/>
            <a:ext cx="1510748" cy="2814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latin typeface="Trebuchet MS" panose="020B060302020202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899509171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12</a:t>
            </a:fld>
            <a:endParaRPr lang="en-GB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rebuchet MS" panose="020B0603020202020204" pitchFamily="34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1" y="658883"/>
            <a:ext cx="5570881" cy="499063"/>
          </a:xfrm>
        </p:spPr>
        <p:txBody>
          <a:bodyPr/>
          <a:lstStyle/>
          <a:p>
            <a:r>
              <a:rPr lang="en-CA" b="1" dirty="0">
                <a:latin typeface="Trebuchet MS" panose="020B0603020202020204" pitchFamily="34" charset="0"/>
              </a:rPr>
              <a:t>Measuring Metric Chosen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86169"/>
              </p:ext>
            </p:extLst>
          </p:nvPr>
        </p:nvGraphicFramePr>
        <p:xfrm>
          <a:off x="297183" y="1207429"/>
          <a:ext cx="7955277" cy="361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3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98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Metrics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Description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Pros / Cons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248"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Accuracy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 It is the percentage of correct predictions.</a:t>
                      </a:r>
                    </a:p>
                    <a:p>
                      <a:pPr algn="l"/>
                      <a:br>
                        <a:rPr lang="en-US" sz="2000" dirty="0">
                          <a:latin typeface="Trebuchet MS" panose="020B0603020202020204" pitchFamily="34" charset="0"/>
                        </a:rPr>
                      </a:br>
                      <a:endParaRPr lang="en-CA" sz="20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W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orks better if there is an equal number of samples in each class</a:t>
                      </a:r>
                    </a:p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An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 U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nbalanced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 class distribution in a dataset can give a false sense of high accuracy.</a:t>
                      </a:r>
                      <a:endParaRPr lang="en-CA" sz="20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902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Precision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True Positives/True Positives + False Positives</a:t>
                      </a:r>
                      <a:endParaRPr lang="en-CA" sz="2000" b="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It is good measure when there is high cost associated with false positives</a:t>
                      </a:r>
                      <a:endParaRPr lang="en-CA" sz="2000" b="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19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Recall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True Positives/True Positives + False Negatives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It is good measure when there is high cost associated with false negatives</a:t>
                      </a:r>
                      <a:endParaRPr lang="en-CA" sz="1400" b="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7859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F1 score</a:t>
                      </a:r>
                      <a:endParaRPr lang="en-CA" sz="1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F1 which is a function of Precision and Recall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i.e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 The hormonic average of precision and recall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It is a better measure to use if we need to seek a balance between Precision and Recall </a:t>
                      </a:r>
                      <a:endParaRPr lang="en-CA" sz="1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0421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14</a:t>
            </a:fld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Model 1: Naïve Bayes 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15</a:t>
            </a:fld>
            <a:endParaRPr lang="en-GB" dirty="0">
              <a:latin typeface="Trebuchet MS" panose="020B0603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6280" y="2444943"/>
          <a:ext cx="5372100" cy="7677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{176873EF-0372-4EC3-AFAE-0054A866F669}</a:tableStyleId>
              </a:tblPr>
              <a:tblGrid>
                <a:gridCol w="266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3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715">
                <a:tc>
                  <a:txBody>
                    <a:bodyPr/>
                    <a:lstStyle/>
                    <a:p>
                      <a:pPr algn="l"/>
                      <a:r>
                        <a:rPr lang="en-CA" b="1" dirty="0"/>
                        <a:t>Evaluation Accuracy</a:t>
                      </a:r>
                      <a:r>
                        <a:rPr lang="en-CA" dirty="0"/>
                        <a:t>:0.849</a:t>
                      </a:r>
                    </a:p>
                    <a:p>
                      <a:pPr algn="l"/>
                      <a:r>
                        <a:rPr lang="en-CA" b="1" dirty="0"/>
                        <a:t>Test Accuracy</a:t>
                      </a:r>
                      <a:r>
                        <a:rPr lang="en-CA" dirty="0"/>
                        <a:t>:0.845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dirty="0"/>
                    </a:p>
                    <a:p>
                      <a:pPr algn="ctr"/>
                      <a:endParaRPr lang="en-CA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280092"/>
              </p:ext>
            </p:extLst>
          </p:nvPr>
        </p:nvGraphicFramePr>
        <p:xfrm>
          <a:off x="716280" y="3101340"/>
          <a:ext cx="5996940" cy="1483360"/>
        </p:xfrm>
        <a:graphic>
          <a:graphicData uri="http://schemas.openxmlformats.org/drawingml/2006/table">
            <a:tbl>
              <a:tblPr firstRow="1" bandRow="1">
                <a:tableStyleId>{176873EF-0372-4EC3-AFAE-0054A866F669}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support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latin typeface="Trebuchet MS" panose="020B0603020202020204" pitchFamily="34" charset="0"/>
                        </a:rPr>
                        <a:t>No Churn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847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latin typeface="Trebuchet MS" panose="020B0603020202020204" pitchFamily="34" charset="0"/>
                        </a:rPr>
                        <a:t>Churn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153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latin typeface="Trebuchet MS" panose="020B0603020202020204" pitchFamily="34" charset="0"/>
                        </a:rPr>
                        <a:t>Avg/total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/>
          <p:nvPr/>
        </p:nvSpPr>
        <p:spPr>
          <a:xfrm>
            <a:off x="718300" y="1245476"/>
            <a:ext cx="6509436" cy="9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rebuchet MS" panose="020B0603020202020204" pitchFamily="34" charset="0"/>
              </a:rPr>
              <a:t>Naïve Bayes algorithm  is based on Bayes’ theorem with strong (naive) independence assumptions between the features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rebuchet MS" panose="020B0603020202020204" pitchFamily="34" charset="0"/>
              </a:rPr>
              <a:t>Pros :  It is simple, fast and easy to implement.  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rebuchet MS" panose="020B0603020202020204" pitchFamily="34" charset="0"/>
              </a:rPr>
              <a:t>Cons: The assumption of independent features.      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CA" sz="1600" dirty="0">
              <a:solidFill>
                <a:srgbClr val="0B87A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69" y="391696"/>
            <a:ext cx="6761100" cy="787465"/>
          </a:xfr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CA" sz="3200" dirty="0">
                <a:latin typeface="Trebuchet MS" panose="020B0603020202020204" pitchFamily="34" charset="0"/>
              </a:rPr>
              <a:t>Model 2: Decision Tree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idx="12"/>
          </p:nvPr>
        </p:nvSpPr>
        <p:spPr>
          <a:xfrm>
            <a:off x="0" y="4749900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16</a:t>
            </a:fld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7036" y="1275887"/>
            <a:ext cx="6761163" cy="987425"/>
          </a:xfr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B87A1"/>
                </a:solidFill>
                <a:latin typeface="Trebuchet MS" panose="020B0603020202020204" pitchFamily="34" charset="0"/>
                <a:cs typeface="Arial" panose="020B0604020202020204"/>
                <a:sym typeface="Arial" panose="020B0604020202020204"/>
              </a:rPr>
              <a:t>Simple to understand, interpret and visualize</a:t>
            </a:r>
            <a:endParaRPr lang="en-CA" sz="1600" dirty="0">
              <a:solidFill>
                <a:srgbClr val="0B87A1"/>
              </a:solidFill>
              <a:latin typeface="Trebuchet MS" panose="020B0603020202020204" pitchFamily="34" charset="0"/>
              <a:cs typeface="Arial" panose="020B0604020202020204"/>
              <a:sym typeface="Arial" panose="020B0604020202020204"/>
            </a:endParaRP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B87A1"/>
                </a:solidFill>
                <a:latin typeface="Trebuchet MS" panose="020B0603020202020204" pitchFamily="34" charset="0"/>
                <a:cs typeface="Arial" panose="020B0604020202020204"/>
                <a:sym typeface="Arial" panose="020B0604020202020204"/>
              </a:rPr>
              <a:t>Can handle both numerical and categorical data</a:t>
            </a: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B87A1"/>
              </a:solidFill>
              <a:latin typeface="Trebuchet MS" panose="020B0603020202020204" pitchFamily="34" charset="0"/>
              <a:cs typeface="Arial" panose="020B0604020202020204"/>
              <a:sym typeface="Arial" panose="020B0604020202020204"/>
            </a:endParaRP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B87A1"/>
              </a:solidFill>
              <a:latin typeface="Trebuchet MS" panose="020B0603020202020204" pitchFamily="34" charset="0"/>
              <a:cs typeface="Arial" panose="020B0604020202020204"/>
              <a:sym typeface="Arial" panose="020B0604020202020204"/>
            </a:endParaRP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CA" sz="1600" dirty="0">
              <a:solidFill>
                <a:srgbClr val="0B87A1"/>
              </a:solidFill>
              <a:latin typeface="Trebuchet MS" panose="020B0603020202020204" pitchFamily="34" charset="0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15397"/>
              </p:ext>
            </p:extLst>
          </p:nvPr>
        </p:nvGraphicFramePr>
        <p:xfrm>
          <a:off x="958041" y="2263312"/>
          <a:ext cx="6520159" cy="2257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Parameter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Validation 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Test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Churn Recall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Depth=4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0.917</a:t>
                      </a:r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0.906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0.50</a:t>
                      </a:r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Depth=7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0.921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0.927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0.68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Unpruned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0.887</a:t>
                      </a:r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0.894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0.70</a:t>
                      </a:r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Google Shape;4194;p39"/>
          <p:cNvGrpSpPr/>
          <p:nvPr/>
        </p:nvGrpSpPr>
        <p:grpSpPr>
          <a:xfrm>
            <a:off x="451166" y="3502282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1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13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Model 3: KNN</a:t>
            </a:r>
          </a:p>
        </p:txBody>
      </p:sp>
      <p:sp>
        <p:nvSpPr>
          <p:cNvPr id="4" name="Rectangle 3"/>
          <p:cNvSpPr/>
          <p:nvPr/>
        </p:nvSpPr>
        <p:spPr>
          <a:xfrm>
            <a:off x="718299" y="1169504"/>
            <a:ext cx="6676414" cy="117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rebuchet MS" panose="020B0603020202020204" pitchFamily="34" charset="0"/>
              </a:rPr>
              <a:t>K-NN is non-parametric  lazy learning algorithm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rebuchet MS" panose="020B0603020202020204" pitchFamily="34" charset="0"/>
              </a:rPr>
              <a:t>Pro: Does not assume any probability distributions on the input data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rebuchet MS" panose="020B0603020202020204" pitchFamily="34" charset="0"/>
              </a:rPr>
              <a:t>Con: If one type of category occurs much more than another, classifying an input will be more biased towards that one category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29391"/>
              </p:ext>
            </p:extLst>
          </p:nvPr>
        </p:nvGraphicFramePr>
        <p:xfrm>
          <a:off x="1049570" y="2373628"/>
          <a:ext cx="6429828" cy="20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Parameter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Validation 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Test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N = 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0.867</a:t>
                      </a:r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0.859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N = 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0.885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N = 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rebuchet MS" panose="020B0603020202020204" pitchFamily="34" charset="0"/>
                        </a:rPr>
                        <a:t>0.887</a:t>
                      </a:r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Google Shape;4194;p39"/>
          <p:cNvGrpSpPr/>
          <p:nvPr/>
        </p:nvGrpSpPr>
        <p:grpSpPr>
          <a:xfrm>
            <a:off x="542697" y="3472583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0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11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</p:grpSp>
      <p:sp>
        <p:nvSpPr>
          <p:cNvPr id="12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17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18</a:t>
            </a:fld>
            <a:endParaRPr lang="en-GB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Model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09582"/>
              </p:ext>
            </p:extLst>
          </p:nvPr>
        </p:nvGraphicFramePr>
        <p:xfrm>
          <a:off x="803082" y="1240790"/>
          <a:ext cx="6676319" cy="365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133"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Model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Validation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Test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Diff </a:t>
                      </a:r>
                    </a:p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(Validation vs. Test)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Trebuchet MS" panose="020B0603020202020204" pitchFamily="34" charset="0"/>
                        </a:rPr>
                        <a:t>Model 1: Naive Bayes (Gaussian 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0.850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0.845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kern="1200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0.005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b="1" dirty="0">
                          <a:latin typeface="Trebuchet MS" panose="020B0603020202020204" pitchFamily="34" charset="0"/>
                        </a:rPr>
                        <a:t>Model 2: Decision Tree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CA" sz="1300" b="1" i="0" u="none" strike="noStrike" cap="none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0.921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CA" sz="1300" b="1" i="0" u="none" strike="noStrike" cap="none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0.927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b="1" kern="1200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-0.006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Trebuchet MS" panose="020B0603020202020204" pitchFamily="34" charset="0"/>
                        </a:rPr>
                        <a:t>Model 3: KNN</a:t>
                      </a:r>
                    </a:p>
                    <a:p>
                      <a:pPr algn="l"/>
                      <a:r>
                        <a:rPr lang="en-CA" sz="1300" dirty="0">
                          <a:latin typeface="Trebuchet MS" panose="020B0603020202020204" pitchFamily="34" charset="0"/>
                        </a:rPr>
                        <a:t> (N =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0.885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rebuchet MS" panose="020B0603020202020204" pitchFamily="34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kern="1200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0.011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Google Shape;4194;p39"/>
          <p:cNvGrpSpPr/>
          <p:nvPr/>
        </p:nvGrpSpPr>
        <p:grpSpPr>
          <a:xfrm>
            <a:off x="403386" y="3228526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1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  <p:sp>
          <p:nvSpPr>
            <p:cNvPr id="12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ebuchet MS" panose="020B0603020202020204" pitchFamily="34" charset="0"/>
              </a:endParaRPr>
            </a:p>
          </p:txBody>
        </p:sp>
      </p:grpSp>
      <p:sp>
        <p:nvSpPr>
          <p:cNvPr id="16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19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2</a:t>
            </a:fld>
            <a:endParaRPr lang="en-GB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rebuchet MS" panose="020B0603020202020204" pitchFamily="34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20</a:t>
            </a:fld>
            <a:endParaRPr lang="en-GB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Decision Tree Visualisation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21</a:t>
            </a:fld>
            <a:endParaRPr lang="en-GB" dirty="0">
              <a:latin typeface="Trebuchet MS" panose="020B0603020202020204" pitchFamily="34" charset="0"/>
            </a:endParaRP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13" y="1149462"/>
            <a:ext cx="7407718" cy="3845838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617425" y="964459"/>
            <a:ext cx="7023778" cy="48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9pPr>
          </a:lstStyle>
          <a:p>
            <a:pPr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CA" sz="1500" dirty="0">
                <a:latin typeface="Trebuchet MS" panose="020B0603020202020204" pitchFamily="34" charset="0"/>
              </a:rPr>
              <a:t>Decision Tree results can help us find the groups are more likely to churn</a:t>
            </a: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22</a:t>
            </a:fld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7425" y="1149462"/>
            <a:ext cx="7023778" cy="314483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CA" sz="1400" dirty="0">
                <a:latin typeface="Trebuchet MS" panose="020B0603020202020204" pitchFamily="34" charset="0"/>
              </a:rPr>
              <a:t>Customers having high talk time in peak hours or making more international calls and calling Customer Service more than 3 times are more likely to churn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400" dirty="0">
                <a:latin typeface="Trebuchet MS" panose="020B0603020202020204" pitchFamily="34" charset="0"/>
              </a:rPr>
              <a:t>To be specific: Customers having day talk time(&gt;263 mins), evening talk time(&gt;266 mins), International mins(&gt;7 mins) on regular basis and have made more than 3 customers calls are more likely to churn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CA" sz="1400" dirty="0">
                <a:latin typeface="Trebuchet MS" panose="020B0603020202020204" pitchFamily="34" charset="0"/>
              </a:rPr>
              <a:t>Customers having a International plan and not having a Vmail Plan are more likely to churn.</a:t>
            </a:r>
          </a:p>
        </p:txBody>
      </p:sp>
      <p:sp>
        <p:nvSpPr>
          <p:cNvPr id="6" name="Rectangle 5"/>
          <p:cNvSpPr/>
          <p:nvPr/>
        </p:nvSpPr>
        <p:spPr>
          <a:xfrm>
            <a:off x="787178" y="3021496"/>
            <a:ext cx="6535973" cy="18526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To retain the at-risk customers: </a:t>
            </a:r>
          </a:p>
          <a:p>
            <a:pPr marL="541655" indent="-2717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tx1"/>
                </a:solidFill>
                <a:latin typeface="Trebuchet MS" panose="020B0603020202020204" pitchFamily="34" charset="0"/>
              </a:rPr>
              <a:t>Targeting the group above by giving special offers right away</a:t>
            </a:r>
          </a:p>
          <a:p>
            <a:pPr>
              <a:spcAft>
                <a:spcPts val="600"/>
              </a:spcAft>
            </a:pPr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To prevent clients being at-risk:</a:t>
            </a:r>
          </a:p>
          <a:p>
            <a:pPr marL="541655" indent="-2717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Better pricing</a:t>
            </a:r>
            <a:r>
              <a:rPr lang="en-CA" dirty="0">
                <a:solidFill>
                  <a:schemeClr val="tx1"/>
                </a:solidFill>
                <a:latin typeface="Trebuchet MS" panose="020B0603020202020204" pitchFamily="34" charset="0"/>
              </a:rPr>
              <a:t>: Create bundle packages for clients with longer talk time in peak hours and international. Promotions on Vmail Plans.</a:t>
            </a:r>
          </a:p>
          <a:p>
            <a:pPr marL="541655" indent="-2717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Reduce client issues</a:t>
            </a:r>
            <a:r>
              <a:rPr lang="en-CA" dirty="0">
                <a:solidFill>
                  <a:schemeClr val="tx1"/>
                </a:solidFill>
                <a:latin typeface="Trebuchet MS" panose="020B0603020202020204" pitchFamily="34" charset="0"/>
              </a:rPr>
              <a:t>: Dig deeper into service calls to find the reason for clients to make multiple attempt</a:t>
            </a: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Trebuchet MS" panose="020B06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7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Trebuchet MS" panose="020B0603020202020204" pitchFamily="34" charset="0"/>
            </a:endParaRPr>
          </a:p>
        </p:txBody>
      </p:sp>
      <p:sp>
        <p:nvSpPr>
          <p:cNvPr id="11" name="Google Shape;3836;p13"/>
          <p:cNvSpPr txBox="1"/>
          <p:nvPr/>
        </p:nvSpPr>
        <p:spPr>
          <a:xfrm>
            <a:off x="741459" y="3712711"/>
            <a:ext cx="4371231" cy="875509"/>
          </a:xfrm>
          <a:prstGeom prst="rect">
            <a:avLst/>
          </a:prstGeom>
          <a:solidFill>
            <a:schemeClr val="lt1"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r>
              <a:rPr lang="en-CA" b="1" dirty="0">
                <a:solidFill>
                  <a:srgbClr val="002060"/>
                </a:solidFill>
                <a:latin typeface="Trebuchet MS" panose="020B0603020202020204" pitchFamily="34" charset="0"/>
                <a:cs typeface="Dubai Medium" panose="020B0604020202020204" pitchFamily="34" charset="-78"/>
              </a:rPr>
              <a:t>Thank you!</a:t>
            </a: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Appendix</a:t>
            </a: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>
                <a:latin typeface="Trebuchet MS" panose="020B0603020202020204" pitchFamily="34" charset="0"/>
              </a:rPr>
              <a:t>Question 1: Is there any outlier?</a:t>
            </a:r>
            <a:endParaRPr lang="en-CA" sz="2400" dirty="0">
              <a:latin typeface="Trebuchet MS" panose="020B0603020202020204" pitchFamily="34" charset="0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25</a:t>
            </a:fld>
            <a:endParaRPr lang="en-GB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1" y="1065474"/>
            <a:ext cx="6766188" cy="354151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>
                <a:latin typeface="Trebuchet MS" panose="020B0603020202020204" pitchFamily="34" charset="0"/>
              </a:rPr>
              <a:t>Question 2: Why not creating the </a:t>
            </a:r>
            <a:r>
              <a:rPr lang="en-CA" sz="2400" b="1" dirty="0" err="1">
                <a:latin typeface="Trebuchet MS" panose="020B0603020202020204" pitchFamily="34" charset="0"/>
              </a:rPr>
              <a:t>Total_Mins</a:t>
            </a:r>
            <a:r>
              <a:rPr lang="en-CA" sz="2400" b="1" dirty="0">
                <a:latin typeface="Trebuchet MS" panose="020B0603020202020204" pitchFamily="34" charset="0"/>
              </a:rPr>
              <a:t>?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2449"/>
              </p:ext>
            </p:extLst>
          </p:nvPr>
        </p:nvGraphicFramePr>
        <p:xfrm>
          <a:off x="214876" y="1124136"/>
          <a:ext cx="7521743" cy="379772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74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7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541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Day_Mins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Eve_Mins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Night_Mins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Intl_Mins</a:t>
                      </a:r>
                      <a:endParaRPr lang="en-CA" sz="1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rebuchet MS" panose="020B0603020202020204" pitchFamily="34" charset="0"/>
                        </a:rPr>
                        <a:t>The Churn split results are different for three metrics</a:t>
                      </a:r>
                    </a:p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rebuchet MS" panose="020B0603020202020204" pitchFamily="34" charset="0"/>
                        </a:rPr>
                        <a:t>Keep the four instead creating a “</a:t>
                      </a:r>
                      <a:r>
                        <a:rPr lang="en-CA" sz="1400" dirty="0" err="1">
                          <a:latin typeface="Trebuchet MS" panose="020B0603020202020204" pitchFamily="34" charset="0"/>
                        </a:rPr>
                        <a:t>Total_Mins</a:t>
                      </a:r>
                      <a:r>
                        <a:rPr lang="en-CA" sz="1400" dirty="0">
                          <a:latin typeface="Trebuchet MS" panose="020B0603020202020204" pitchFamily="34" charset="0"/>
                        </a:rPr>
                        <a:t>” metric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41" y="1483618"/>
            <a:ext cx="3625795" cy="818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41" y="2386192"/>
            <a:ext cx="3625795" cy="805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543" y="3260085"/>
            <a:ext cx="3639394" cy="800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396" y="4054850"/>
            <a:ext cx="3615540" cy="789179"/>
          </a:xfrm>
          <a:prstGeom prst="rect">
            <a:avLst/>
          </a:prstGeom>
        </p:spPr>
      </p:pic>
      <p:sp>
        <p:nvSpPr>
          <p:cNvPr id="14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26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>
                <a:latin typeface="Trebuchet MS" panose="020B0603020202020204" pitchFamily="34" charset="0"/>
              </a:rPr>
              <a:t>Question 3: What’s the result of other performance measures?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902986"/>
              </p:ext>
            </p:extLst>
          </p:nvPr>
        </p:nvGraphicFramePr>
        <p:xfrm>
          <a:off x="710158" y="1114065"/>
          <a:ext cx="7026093" cy="3865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12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Trebuchet MS" panose="020B0603020202020204" pitchFamily="34" charset="0"/>
                        </a:rPr>
                        <a:t>Other Performance Measures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Trebuchet MS" panose="020B0603020202020204" pitchFamily="34" charset="0"/>
                        </a:rPr>
                        <a:t>Confusion Matrix Results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Trebuchet MS" panose="020B0603020202020204" pitchFamily="34" charset="0"/>
                        </a:rPr>
                        <a:t>Model 1: Gaussian Naive Bayes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b="1" dirty="0">
                          <a:latin typeface="Trebuchet MS" panose="020B0603020202020204" pitchFamily="34" charset="0"/>
                        </a:rPr>
                        <a:t>Model 2: Decision Tree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Trebuchet MS" panose="020B0603020202020204" pitchFamily="34" charset="0"/>
                        </a:rPr>
                        <a:t>Model 3: KNN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81" y="1467723"/>
            <a:ext cx="3317340" cy="1104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62" y="1467721"/>
            <a:ext cx="1541321" cy="11040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198" y="3869543"/>
            <a:ext cx="3186423" cy="102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662" y="3838999"/>
            <a:ext cx="1469108" cy="1104029"/>
          </a:xfrm>
          <a:prstGeom prst="rect">
            <a:avLst/>
          </a:prstGeom>
        </p:spPr>
      </p:pic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27</a:t>
            </a:fld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880870" y="2691130"/>
            <a:ext cx="3511550" cy="981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1540" y="2639695"/>
            <a:ext cx="1532255" cy="10782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CA" sz="2400" b="1" dirty="0">
                <a:latin typeface="Trebuchet MS" panose="020B0603020202020204" pitchFamily="34" charset="0"/>
              </a:rPr>
              <a:t>Question 4: What’s the thought process for the analysis?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92" y="1060101"/>
            <a:ext cx="605915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rebuchet MS" panose="020B0603020202020204" pitchFamily="34" charset="0"/>
              </a:rPr>
              <a:t>Correlating.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We want to know how well does each feature correlate with Churn.</a:t>
            </a:r>
          </a:p>
          <a:p>
            <a:r>
              <a:rPr lang="en-US" sz="1200" b="1" dirty="0">
                <a:latin typeface="Trebuchet MS" panose="020B0603020202020204" pitchFamily="34" charset="0"/>
              </a:rPr>
              <a:t>Completing.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We do not have any null value in this data set so we do not need to complete any of the variables.</a:t>
            </a:r>
          </a:p>
          <a:p>
            <a:r>
              <a:rPr lang="en-US" sz="1200" b="1" dirty="0">
                <a:latin typeface="Trebuchet MS" panose="020B0603020202020204" pitchFamily="34" charset="0"/>
              </a:rPr>
              <a:t>Correcting.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phone number and area code may be dropped from our analysis as there may not be a correlation between phone number and churn.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State feature may be dropped as it does not contribute to churn.</a:t>
            </a:r>
          </a:p>
          <a:p>
            <a:r>
              <a:rPr lang="en-US" sz="1200" b="1" dirty="0">
                <a:latin typeface="Trebuchet MS" panose="020B0603020202020204" pitchFamily="34" charset="0"/>
              </a:rPr>
              <a:t>Creating.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We may want to create a new feature called total charges based on partial charges to get total revenue of the company from each customer.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We may want to create a new feature called total calls based on partial calls to get total calls of each customer.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We may want to create a new feature called total minutes based on partial minutes each customer talked to get total usage of the each customer.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We may want to change the </a:t>
            </a:r>
            <a:r>
              <a:rPr lang="en-US" sz="1200" dirty="0" err="1">
                <a:latin typeface="Trebuchet MS" panose="020B0603020202020204" pitchFamily="34" charset="0"/>
              </a:rPr>
              <a:t>Intplan,VMailPlan,Churn</a:t>
            </a:r>
            <a:r>
              <a:rPr lang="en-US" sz="1200" dirty="0">
                <a:latin typeface="Trebuchet MS" panose="020B0603020202020204" pitchFamily="34" charset="0"/>
              </a:rPr>
              <a:t> from yes/no to 0 and 1 categorical variables.</a:t>
            </a:r>
          </a:p>
          <a:p>
            <a:r>
              <a:rPr lang="en-US" sz="1200" b="1" dirty="0">
                <a:latin typeface="Trebuchet MS" panose="020B0603020202020204" pitchFamily="34" charset="0"/>
              </a:rPr>
              <a:t>Classifying.</a:t>
            </a:r>
          </a:p>
          <a:p>
            <a:r>
              <a:rPr lang="en-US" sz="1200" dirty="0">
                <a:latin typeface="Trebuchet MS" panose="020B0603020202020204" pitchFamily="34" charset="0"/>
              </a:rPr>
              <a:t>Then we will classify the model</a:t>
            </a:r>
          </a:p>
          <a:p>
            <a:endParaRPr lang="en-CA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300" y="340731"/>
            <a:ext cx="6761100" cy="787465"/>
          </a:xfrm>
        </p:spPr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Feature Importance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29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00" y="1034791"/>
            <a:ext cx="5076825" cy="39528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Background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3</a:t>
            </a:fld>
            <a:endParaRPr lang="en-GB">
              <a:latin typeface="Trebuchet MS" panose="020B0603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640231" y="1242705"/>
            <a:ext cx="6525338" cy="205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0B87A1"/>
              </a:buClr>
              <a:buSzPts val="3600"/>
              <a:buFont typeface="Dosis Light" panose="02010503020202060003"/>
              <a:buNone/>
              <a:defRPr sz="3200">
                <a:solidFill>
                  <a:srgbClr val="0B87A1"/>
                </a:solidFill>
                <a:latin typeface="Titillium Web" panose="00000500000000000000" charset="0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pPr marL="342900" indent="-342900">
              <a:spcAft>
                <a:spcPts val="6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CA" sz="2000" dirty="0">
                <a:latin typeface="Trebuchet MS" panose="020B0603020202020204" pitchFamily="34" charset="0"/>
              </a:rPr>
              <a:t>It costs more to attract new customers than to retain customers</a:t>
            </a:r>
          </a:p>
          <a:p>
            <a:pPr marL="342900" indent="-342900">
              <a:spcAft>
                <a:spcPts val="6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CA" sz="2000" dirty="0">
                <a:latin typeface="Trebuchet MS" panose="020B0603020202020204" pitchFamily="34" charset="0"/>
              </a:rPr>
              <a:t>The telecom company wants to understand which customers would churn in near future</a:t>
            </a:r>
          </a:p>
          <a:p>
            <a:pPr marL="342900" indent="-342900">
              <a:spcAft>
                <a:spcPts val="6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CA" sz="2000" dirty="0">
                <a:latin typeface="Trebuchet MS" panose="020B0603020202020204" pitchFamily="34" charset="0"/>
              </a:rPr>
              <a:t>After knowing the category of customers, action would be taken to retain them</a:t>
            </a:r>
          </a:p>
        </p:txBody>
      </p:sp>
      <p:pic>
        <p:nvPicPr>
          <p:cNvPr id="7" name="Picture 2" descr="Image result for telecom chu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76" y="3291228"/>
            <a:ext cx="4240201" cy="19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4</a:t>
            </a:fld>
            <a:endParaRPr lang="en-GB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rebuchet MS" panose="020B0603020202020204" pitchFamily="34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rebuchet MS" panose="020B0603020202020204" pitchFamily="34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rebuchet MS" panose="020B0603020202020204" pitchFamily="34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Facts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573" y="1149462"/>
            <a:ext cx="2417827" cy="2747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8300" y="1210826"/>
            <a:ext cx="4030362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rebuchet MS" panose="020B0603020202020204" pitchFamily="34" charset="0"/>
              </a:rPr>
              <a:t> Most clients in West Virginia State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solidFill>
                  <a:srgbClr val="FFC000"/>
                </a:solidFill>
                <a:latin typeface="Trebuchet MS" panose="020B0603020202020204" pitchFamily="34" charset="0"/>
              </a:rPr>
              <a:t> </a:t>
            </a:r>
            <a:r>
              <a:rPr lang="en-US" sz="2000" b="1" dirty="0">
                <a:solidFill>
                  <a:srgbClr val="01597F"/>
                </a:solidFill>
                <a:latin typeface="Trebuchet MS" panose="020B0603020202020204" pitchFamily="34" charset="0"/>
              </a:rPr>
              <a:t>50% </a:t>
            </a:r>
            <a:r>
              <a:rPr lang="en-US" sz="1300" b="1" dirty="0">
                <a:latin typeface="Trebuchet MS" panose="020B0603020202020204" pitchFamily="34" charset="0"/>
              </a:rPr>
              <a:t>clients remain in the company for more than </a:t>
            </a:r>
            <a:r>
              <a:rPr lang="en-US" sz="2000" b="1" dirty="0">
                <a:solidFill>
                  <a:srgbClr val="01597F"/>
                </a:solidFill>
                <a:latin typeface="Trebuchet MS" panose="020B0603020202020204" pitchFamily="34" charset="0"/>
              </a:rPr>
              <a:t>101</a:t>
            </a:r>
            <a:r>
              <a:rPr lang="en-US" sz="1300" b="1" dirty="0">
                <a:latin typeface="Trebuchet MS" panose="020B0603020202020204" pitchFamily="34" charset="0"/>
              </a:rPr>
              <a:t> months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rebuchet MS" panose="020B0603020202020204" pitchFamily="34" charset="0"/>
              </a:rPr>
              <a:t> The average total revenue generated per customer is  </a:t>
            </a:r>
            <a:r>
              <a:rPr lang="en-CA" altLang="en-US" sz="1300" b="1" dirty="0">
                <a:latin typeface="Trebuchet MS" panose="020B0603020202020204" pitchFamily="34" charset="0"/>
              </a:rPr>
              <a:t>around </a:t>
            </a:r>
            <a:r>
              <a:rPr lang="en-US" sz="2000" b="1" dirty="0">
                <a:solidFill>
                  <a:srgbClr val="01597F"/>
                </a:solidFill>
                <a:latin typeface="Trebuchet MS" panose="020B0603020202020204" pitchFamily="34" charset="0"/>
              </a:rPr>
              <a:t>$60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rebuchet MS" panose="020B0603020202020204" pitchFamily="34" charset="0"/>
              </a:rPr>
              <a:t> Each customer had an average </a:t>
            </a:r>
            <a:r>
              <a:rPr lang="en-US" sz="2000" b="1" dirty="0">
                <a:solidFill>
                  <a:srgbClr val="01597F"/>
                </a:solidFill>
                <a:latin typeface="Trebuchet MS" panose="020B0603020202020204" pitchFamily="34" charset="0"/>
              </a:rPr>
              <a:t>305</a:t>
            </a:r>
            <a:r>
              <a:rPr lang="en-US" sz="1300" b="1" dirty="0">
                <a:latin typeface="Trebuchet MS" panose="020B0603020202020204" pitchFamily="34" charset="0"/>
              </a:rPr>
              <a:t> calls in the course of using the service of this company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solidFill>
                  <a:srgbClr val="FFC000"/>
                </a:solidFill>
                <a:latin typeface="Trebuchet MS" panose="020B0603020202020204" pitchFamily="34" charset="0"/>
              </a:rPr>
              <a:t> </a:t>
            </a:r>
            <a:r>
              <a:rPr lang="en-US" sz="2000" b="1" dirty="0">
                <a:solidFill>
                  <a:srgbClr val="01597F"/>
                </a:solidFill>
                <a:latin typeface="Trebuchet MS" panose="020B0603020202020204" pitchFamily="34" charset="0"/>
              </a:rPr>
              <a:t>50% </a:t>
            </a:r>
            <a:r>
              <a:rPr lang="en-US" sz="1300" b="1" dirty="0">
                <a:latin typeface="Trebuchet MS" panose="020B0603020202020204" pitchFamily="34" charset="0"/>
              </a:rPr>
              <a:t>of the clients has called the customer service at least one time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rebuchet MS" panose="020B0603020202020204" pitchFamily="34" charset="0"/>
              </a:rPr>
              <a:t> most of the customers that left paid more than </a:t>
            </a:r>
            <a:r>
              <a:rPr lang="en-US" sz="2000" b="1" dirty="0">
                <a:solidFill>
                  <a:srgbClr val="01597F"/>
                </a:solidFill>
                <a:latin typeface="Trebuchet MS" panose="020B0603020202020204" pitchFamily="34" charset="0"/>
              </a:rPr>
              <a:t>$60 </a:t>
            </a:r>
            <a:r>
              <a:rPr lang="en-US" sz="1300" b="1" dirty="0">
                <a:latin typeface="Trebuchet MS" panose="020B0603020202020204" pitchFamily="34" charset="0"/>
              </a:rPr>
              <a:t>in total charge. 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>
                <a:latin typeface="Trebuchet MS" panose="020B0603020202020204" pitchFamily="34" charset="0"/>
              </a:rPr>
              <a:t>Higher number of customer calls increase the possibility of customer churn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6</a:t>
            </a:fld>
            <a:endParaRPr lang="en-GB"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36" y="1149462"/>
            <a:ext cx="4117052" cy="37822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299" y="361997"/>
            <a:ext cx="7042173" cy="787465"/>
          </a:xfrm>
        </p:spPr>
        <p:txBody>
          <a:bodyPr/>
          <a:lstStyle/>
          <a:p>
            <a:r>
              <a:rPr lang="en-CA" sz="2400" dirty="0">
                <a:latin typeface="Trebuchet MS" panose="020B0603020202020204" pitchFamily="34" charset="0"/>
                <a:cs typeface="Times New Roman" panose="02020603050405020304" pitchFamily="18" charset="0"/>
              </a:rPr>
              <a:t>International Plan is not attractive to customers</a:t>
            </a:r>
            <a:br>
              <a:rPr lang="en-CA" sz="2400" dirty="0"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CA" sz="2400" dirty="0">
                <a:latin typeface="Trebuchet MS" panose="020B0603020202020204" pitchFamily="34" charset="0"/>
                <a:cs typeface="Times New Roman" panose="02020603050405020304" pitchFamily="18" charset="0"/>
              </a:rPr>
              <a:t>Voicemail Plan seems to be more attractive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7</a:t>
            </a:fld>
            <a:endParaRPr lang="en-GB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06" y="1738444"/>
            <a:ext cx="3487944" cy="2981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381" y="1686404"/>
            <a:ext cx="3430213" cy="303379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Correlation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860" y="1294088"/>
            <a:ext cx="2166366" cy="20973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9861" y="3532233"/>
            <a:ext cx="2670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70000"/>
              <a:buFont typeface="Wingdings" panose="05000000000000000000" pitchFamily="2" charset="2"/>
              <a:buChar char="q"/>
            </a:pPr>
            <a:r>
              <a:rPr lang="en-CA" sz="1200" b="1" dirty="0">
                <a:latin typeface="Trebuchet MS" panose="020B0603020202020204" pitchFamily="34" charset="0"/>
              </a:rPr>
              <a:t>High correlation between:</a:t>
            </a: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rebuchet MS" panose="020B0603020202020204" pitchFamily="34" charset="0"/>
              </a:rPr>
              <a:t>Day_charge</a:t>
            </a:r>
            <a:r>
              <a:rPr lang="en-CA" sz="1200" dirty="0">
                <a:latin typeface="Trebuchet MS" panose="020B0603020202020204" pitchFamily="34" charset="0"/>
              </a:rPr>
              <a:t> &amp; </a:t>
            </a:r>
            <a:r>
              <a:rPr lang="en-CA" sz="1200" dirty="0" err="1">
                <a:latin typeface="Trebuchet MS" panose="020B0603020202020204" pitchFamily="34" charset="0"/>
              </a:rPr>
              <a:t>Day_Mins</a:t>
            </a:r>
            <a:endParaRPr lang="en-CA" sz="1200" dirty="0">
              <a:latin typeface="Trebuchet MS" panose="020B0603020202020204" pitchFamily="34" charset="0"/>
            </a:endParaRP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rebuchet MS" panose="020B0603020202020204" pitchFamily="34" charset="0"/>
              </a:rPr>
              <a:t>Eve_charge</a:t>
            </a:r>
            <a:r>
              <a:rPr lang="en-CA" sz="1200" dirty="0">
                <a:latin typeface="Trebuchet MS" panose="020B0603020202020204" pitchFamily="34" charset="0"/>
              </a:rPr>
              <a:t> &amp; </a:t>
            </a:r>
            <a:r>
              <a:rPr lang="en-CA" sz="1200" dirty="0" err="1">
                <a:latin typeface="Trebuchet MS" panose="020B0603020202020204" pitchFamily="34" charset="0"/>
              </a:rPr>
              <a:t>Eve_Mins</a:t>
            </a:r>
            <a:endParaRPr lang="en-CA" sz="1200" dirty="0">
              <a:latin typeface="Trebuchet MS" panose="020B0603020202020204" pitchFamily="34" charset="0"/>
            </a:endParaRP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rebuchet MS" panose="020B0603020202020204" pitchFamily="34" charset="0"/>
              </a:rPr>
              <a:t>Night_charge</a:t>
            </a:r>
            <a:r>
              <a:rPr lang="en-CA" sz="1200" dirty="0">
                <a:latin typeface="Trebuchet MS" panose="020B0603020202020204" pitchFamily="34" charset="0"/>
              </a:rPr>
              <a:t> &amp; </a:t>
            </a:r>
            <a:r>
              <a:rPr lang="en-CA" sz="1200" dirty="0" err="1">
                <a:latin typeface="Trebuchet MS" panose="020B0603020202020204" pitchFamily="34" charset="0"/>
              </a:rPr>
              <a:t>Night_Mins</a:t>
            </a:r>
            <a:endParaRPr lang="en-CA" sz="1200" dirty="0">
              <a:latin typeface="Trebuchet MS" panose="020B0603020202020204" pitchFamily="34" charset="0"/>
            </a:endParaRP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rebuchet MS" panose="020B0603020202020204" pitchFamily="34" charset="0"/>
              </a:rPr>
              <a:t>Intl_charge</a:t>
            </a:r>
            <a:r>
              <a:rPr lang="en-CA" sz="1200" dirty="0">
                <a:latin typeface="Trebuchet MS" panose="020B0603020202020204" pitchFamily="34" charset="0"/>
              </a:rPr>
              <a:t> &amp; </a:t>
            </a:r>
            <a:r>
              <a:rPr lang="en-CA" sz="1200" dirty="0" err="1">
                <a:latin typeface="Trebuchet MS" panose="020B0603020202020204" pitchFamily="34" charset="0"/>
              </a:rPr>
              <a:t>Intl_Mins</a:t>
            </a:r>
            <a:endParaRPr lang="en-CA" sz="1200" dirty="0">
              <a:latin typeface="Trebuchet MS" panose="020B0603020202020204" pitchFamily="34" charset="0"/>
            </a:endParaRPr>
          </a:p>
          <a:p>
            <a:pPr marL="171450" indent="-171450">
              <a:buSzPct val="70000"/>
              <a:buFont typeface="Wingdings" panose="05000000000000000000" pitchFamily="2" charset="2"/>
              <a:buChar char="q"/>
            </a:pPr>
            <a:r>
              <a:rPr lang="en-CA" sz="1200" b="1" dirty="0">
                <a:latin typeface="Trebuchet MS" panose="020B0603020202020204" pitchFamily="34" charset="0"/>
              </a:rPr>
              <a:t>Drop '</a:t>
            </a:r>
            <a:r>
              <a:rPr lang="en-CA" sz="1200" b="1" dirty="0" err="1">
                <a:latin typeface="Trebuchet MS" panose="020B0603020202020204" pitchFamily="34" charset="0"/>
              </a:rPr>
              <a:t>Day_Charge</a:t>
            </a:r>
            <a:r>
              <a:rPr lang="en-CA" sz="1200" b="1" dirty="0">
                <a:latin typeface="Trebuchet MS" panose="020B0603020202020204" pitchFamily="34" charset="0"/>
              </a:rPr>
              <a:t>’, '</a:t>
            </a:r>
            <a:r>
              <a:rPr lang="en-CA" sz="1200" b="1" dirty="0" err="1">
                <a:latin typeface="Trebuchet MS" panose="020B0603020202020204" pitchFamily="34" charset="0"/>
              </a:rPr>
              <a:t>Eve_Charge</a:t>
            </a:r>
            <a:r>
              <a:rPr lang="en-CA" sz="1200" b="1" dirty="0">
                <a:latin typeface="Trebuchet MS" panose="020B0603020202020204" pitchFamily="34" charset="0"/>
              </a:rPr>
              <a:t>’, '</a:t>
            </a:r>
            <a:r>
              <a:rPr lang="en-CA" sz="1200" b="1" dirty="0" err="1">
                <a:latin typeface="Trebuchet MS" panose="020B0603020202020204" pitchFamily="34" charset="0"/>
              </a:rPr>
              <a:t>Night_Charge</a:t>
            </a:r>
            <a:r>
              <a:rPr lang="en-CA" sz="1200" b="1" dirty="0">
                <a:latin typeface="Trebuchet MS" panose="020B0603020202020204" pitchFamily="34" charset="0"/>
              </a:rPr>
              <a:t>', '</a:t>
            </a:r>
            <a:r>
              <a:rPr lang="en-CA" sz="1200" b="1" dirty="0" err="1">
                <a:latin typeface="Trebuchet MS" panose="020B0603020202020204" pitchFamily="34" charset="0"/>
              </a:rPr>
              <a:t>Intl_Charge</a:t>
            </a:r>
            <a:r>
              <a:rPr lang="en-CA" sz="1200" b="1" dirty="0">
                <a:latin typeface="Trebuchet MS" panose="020B0603020202020204" pitchFamily="34" charset="0"/>
              </a:rPr>
              <a:t>'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332" y="1800095"/>
            <a:ext cx="3567668" cy="308678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204556" y="2492451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>
              <a:latin typeface="Trebuchet MS" panose="020B0603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02622" y="2877476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>
              <a:latin typeface="Trebuchet MS" panose="020B0603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004234" y="3282772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>
              <a:latin typeface="Trebuchet MS" panose="020B0603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99813" y="3678411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>
              <a:latin typeface="Trebuchet MS" panose="020B0603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004797" y="1417423"/>
            <a:ext cx="0" cy="336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9024" y="1392669"/>
            <a:ext cx="3994711" cy="323165"/>
          </a:xfrm>
          <a:prstGeom prst="rect">
            <a:avLst/>
          </a:prstGeom>
          <a:solidFill>
            <a:srgbClr val="0159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500" b="1" dirty="0">
                <a:solidFill>
                  <a:schemeClr val="bg1"/>
                </a:solidFill>
                <a:latin typeface="Trebuchet MS" panose="020B0603020202020204" pitchFamily="34" charset="0"/>
              </a:rPr>
              <a:t>Correlation between metrics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8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Variable Dropped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74036"/>
              </p:ext>
            </p:extLst>
          </p:nvPr>
        </p:nvGraphicFramePr>
        <p:xfrm>
          <a:off x="262479" y="1138841"/>
          <a:ext cx="7378724" cy="37942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37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5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rebuchet MS" panose="020B0603020202020204" pitchFamily="34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22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State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Drop “State”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63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Vmail_Plan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 &amp; </a:t>
                      </a:r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Vmail_Message</a:t>
                      </a:r>
                      <a:endParaRPr lang="en-CA" sz="1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dirty="0">
                          <a:latin typeface="Trebuchet MS" panose="020B0603020202020204" pitchFamily="34" charset="0"/>
                        </a:rPr>
                        <a:t>High correlation between </a:t>
                      </a:r>
                      <a:r>
                        <a:rPr lang="en-CA" sz="1400" dirty="0" err="1">
                          <a:latin typeface="Trebuchet MS" panose="020B0603020202020204" pitchFamily="34" charset="0"/>
                        </a:rPr>
                        <a:t>Vmail_Plan</a:t>
                      </a:r>
                      <a:r>
                        <a:rPr lang="en-CA" sz="1400" dirty="0">
                          <a:latin typeface="Trebuchet MS" panose="020B0603020202020204" pitchFamily="34" charset="0"/>
                        </a:rPr>
                        <a:t> &amp; </a:t>
                      </a:r>
                      <a:r>
                        <a:rPr lang="en-CA" sz="1400" dirty="0" err="1">
                          <a:latin typeface="Trebuchet MS" panose="020B0603020202020204" pitchFamily="34" charset="0"/>
                        </a:rPr>
                        <a:t>Vmail_Message</a:t>
                      </a:r>
                      <a:endParaRPr lang="en-CA" sz="1400" dirty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Drop “</a:t>
                      </a:r>
                      <a:r>
                        <a:rPr lang="en-CA" sz="1400" b="1" dirty="0" err="1">
                          <a:latin typeface="Trebuchet MS" panose="020B0603020202020204" pitchFamily="34" charset="0"/>
                        </a:rPr>
                        <a:t>Vmail_Plan</a:t>
                      </a: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299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Area Code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rebuchet MS" panose="020B0603020202020204" pitchFamily="34" charset="0"/>
                        </a:rPr>
                        <a:t>Drop “Area Code”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688" y="1467680"/>
            <a:ext cx="3158916" cy="1347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076" y="2960980"/>
            <a:ext cx="1499525" cy="10179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933" y="4112012"/>
            <a:ext cx="3546183" cy="787465"/>
          </a:xfrm>
          <a:prstGeom prst="rect">
            <a:avLst/>
          </a:prstGeom>
        </p:spPr>
      </p:pic>
      <p:sp>
        <p:nvSpPr>
          <p:cNvPr id="9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rebuchet MS" panose="020B0603020202020204" pitchFamily="34" charset="0"/>
              </a:rPr>
              <a:t>9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1411</Words>
  <Application>Microsoft Office PowerPoint</Application>
  <PresentationFormat>On-screen Show (16:9)</PresentationFormat>
  <Paragraphs>324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Dosis Light</vt:lpstr>
      <vt:lpstr>Titillium Web</vt:lpstr>
      <vt:lpstr>Trebuchet MS</vt:lpstr>
      <vt:lpstr>Wingdings</vt:lpstr>
      <vt:lpstr>Titillium Web Light</vt:lpstr>
      <vt:lpstr>Arial</vt:lpstr>
      <vt:lpstr>Mowbray template</vt:lpstr>
      <vt:lpstr>PowerPoint Presentation</vt:lpstr>
      <vt:lpstr>PowerPoint Presentation</vt:lpstr>
      <vt:lpstr>Background</vt:lpstr>
      <vt:lpstr>PowerPoint Presentation</vt:lpstr>
      <vt:lpstr>Facts</vt:lpstr>
      <vt:lpstr>Higher number of customer calls increase the possibility of customer churn</vt:lpstr>
      <vt:lpstr>International Plan is not attractive to customers Voicemail Plan seems to be more attractive</vt:lpstr>
      <vt:lpstr>Correlation</vt:lpstr>
      <vt:lpstr>Variable Dropped</vt:lpstr>
      <vt:lpstr>Variable Dropped (Cont.)</vt:lpstr>
      <vt:lpstr>PowerPoint Presentation</vt:lpstr>
      <vt:lpstr>PowerPoint Presentation</vt:lpstr>
      <vt:lpstr>Measuring Metric Chosen</vt:lpstr>
      <vt:lpstr>PowerPoint Presentation</vt:lpstr>
      <vt:lpstr>Model 1: Naïve Bayes </vt:lpstr>
      <vt:lpstr>Model 2: Decision Tree</vt:lpstr>
      <vt:lpstr>Model 3: KNN</vt:lpstr>
      <vt:lpstr>PowerPoint Presentation</vt:lpstr>
      <vt:lpstr>Model Comparison</vt:lpstr>
      <vt:lpstr>PowerPoint Presentation</vt:lpstr>
      <vt:lpstr>Decision Tree Visualisation</vt:lpstr>
      <vt:lpstr>Conclusion</vt:lpstr>
      <vt:lpstr>PowerPoint Presentation</vt:lpstr>
      <vt:lpstr>Appendix</vt:lpstr>
      <vt:lpstr>Question 1: Is there any outlier?</vt:lpstr>
      <vt:lpstr>Question 2: Why not creating the Total_Mins?</vt:lpstr>
      <vt:lpstr>Question 3: What’s the result of other performance measures?</vt:lpstr>
      <vt:lpstr>Question 4: What’s the thought process for the analysis?</vt:lpstr>
      <vt:lpstr>Feature Importance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xin guan</dc:creator>
  <cp:lastModifiedBy>xin guan</cp:lastModifiedBy>
  <cp:revision>43</cp:revision>
  <dcterms:created xsi:type="dcterms:W3CDTF">2018-12-12T03:25:00Z</dcterms:created>
  <dcterms:modified xsi:type="dcterms:W3CDTF">2018-12-13T01:49:21Z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1033-10.2.0.5832</vt:lpwstr>
  </property>
</Properties>
</file>