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7" r:id="rId7"/>
    <p:sldId id="288" r:id="rId8"/>
    <p:sldId id="339" r:id="rId9"/>
    <p:sldId id="340" r:id="rId10"/>
    <p:sldId id="289" r:id="rId11"/>
    <p:sldId id="290" r:id="rId12"/>
    <p:sldId id="291" r:id="rId13"/>
    <p:sldId id="334" r:id="rId14"/>
    <p:sldId id="302" r:id="rId15"/>
    <p:sldId id="338" r:id="rId16"/>
    <p:sldId id="305" r:id="rId17"/>
    <p:sldId id="306" r:id="rId18"/>
    <p:sldId id="307" r:id="rId19"/>
    <p:sldId id="308" r:id="rId20"/>
    <p:sldId id="309" r:id="rId21"/>
    <p:sldId id="303" r:id="rId22"/>
    <p:sldId id="310" r:id="rId23"/>
    <p:sldId id="335" r:id="rId24"/>
    <p:sldId id="337" r:id="rId25"/>
    <p:sldId id="313" r:id="rId26"/>
    <p:sldId id="315" r:id="rId27"/>
    <p:sldId id="300" r:id="rId28"/>
    <p:sldId id="316" r:id="rId29"/>
    <p:sldId id="314" r:id="rId30"/>
    <p:sldId id="319" r:id="rId31"/>
    <p:sldId id="336" r:id="rId32"/>
  </p:sldIdLst>
  <p:sldSz cx="9144000" cy="5143500" type="screen16x9"/>
  <p:notesSz cx="6858000" cy="9144000"/>
  <p:embeddedFontLst>
    <p:embeddedFont>
      <p:font typeface="Dosis Light" panose="02010503020202060003"/>
      <p:regular r:id="rId37"/>
    </p:embeddedFont>
    <p:embeddedFont>
      <p:font typeface="Titillium Web Light" panose="00000500000000000000"/>
      <p:italic r:id="rId38"/>
    </p:embeddedFont>
    <p:embeddedFont>
      <p:font typeface="Titillium Web" panose="00000500000000000000" charset="0"/>
      <p:italic r:id="rId39"/>
    </p:embeddedFont>
    <p:embeddedFont>
      <p:font typeface="Titillium Web Light" panose="00000500000000000000" charset="0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guan" initials="x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7F"/>
    <a:srgbClr val="0B87A1"/>
    <a:srgbClr val="D3EBD5"/>
    <a:srgbClr val="80B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6873EF-0372-4EC3-AFAE-0054A866F669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chemeClr val="dk1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put in very simple words when you have a data imbalance i.e., the difference between the number of examples you have for positive and negative classes is large, you should always use F1-score</a:t>
            </a:r>
            <a:endParaRPr lang="en-US" sz="1100" b="0" i="0" u="none" strike="noStrike" cap="none" dirty="0">
              <a:solidFill>
                <a:schemeClr val="dk1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361997"/>
            <a:ext cx="6761100" cy="787465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latin typeface="Titillium Web" panose="0000050000000000000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D06-75EE-413E-BECD-E1E4745F97EB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6E7E9-D949-4F1D-BB15-970A555A4C57}" type="slidenum">
              <a:rPr lang="en-CA" smtClean="0"/>
            </a:fld>
            <a:endParaRPr lang="en-CA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71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245476"/>
            <a:ext cx="6761100" cy="314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Titillium Web" panose="00000500000000000000" charset="0"/>
          <a:ea typeface="Titillium Web" panose="00000500000000000000" charset="0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1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/>
          <p:cNvSpPr txBox="1"/>
          <p:nvPr/>
        </p:nvSpPr>
        <p:spPr>
          <a:xfrm>
            <a:off x="685799" y="1144122"/>
            <a:ext cx="7281408" cy="87550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</a:rPr>
              <a:t>Market Churn</a:t>
            </a:r>
            <a:endParaRPr lang="en-CA" b="1" dirty="0">
              <a:solidFill>
                <a:srgbClr val="002060"/>
              </a:solidFill>
              <a:latin typeface="Titillium Web" panose="00000500000000000000" charset="0"/>
              <a:cs typeface="Dubai Medium" panose="020B0604020202020204" pitchFamily="34" charset="-78"/>
            </a:endParaRPr>
          </a:p>
        </p:txBody>
      </p:sp>
      <p:sp>
        <p:nvSpPr>
          <p:cNvPr id="12" name="Subtitle 1"/>
          <p:cNvSpPr>
            <a:spLocks noGrp="1"/>
          </p:cNvSpPr>
          <p:nvPr>
            <p:ph type="subTitle" idx="1"/>
          </p:nvPr>
        </p:nvSpPr>
        <p:spPr>
          <a:xfrm>
            <a:off x="685799" y="2237388"/>
            <a:ext cx="7281407" cy="1634897"/>
          </a:xfrm>
          <a:solidFill>
            <a:schemeClr val="lt1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Team Member: </a:t>
            </a:r>
            <a:endParaRPr lang="en-CA" sz="1800" b="1" dirty="0">
              <a:solidFill>
                <a:srgbClr val="002060"/>
              </a:solidFill>
              <a:latin typeface="Titillium Web" panose="00000500000000000000" charset="0"/>
              <a:cs typeface="Dubai Medium" panose="020B0604020202020204" pitchFamily="34" charset="-78"/>
              <a:sym typeface="Arial" panose="020B0604020202020204"/>
            </a:endParaRP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Rozhan Makhdoomi</a:t>
            </a:r>
            <a:endParaRPr lang="en-CA" sz="1800" b="1" dirty="0">
              <a:solidFill>
                <a:srgbClr val="002060"/>
              </a:solidFill>
              <a:latin typeface="Titillium Web" panose="00000500000000000000" charset="0"/>
              <a:cs typeface="Dubai Medium" panose="020B0604020202020204" pitchFamily="34" charset="-78"/>
              <a:sym typeface="Arial" panose="020B0604020202020204"/>
            </a:endParaRP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Wei Guo</a:t>
            </a:r>
            <a:endParaRPr lang="en-CA" sz="1800" b="1" dirty="0">
              <a:solidFill>
                <a:srgbClr val="002060"/>
              </a:solidFill>
              <a:latin typeface="Titillium Web" panose="00000500000000000000" charset="0"/>
              <a:cs typeface="Dubai Medium" panose="020B0604020202020204" pitchFamily="34" charset="-78"/>
              <a:sym typeface="Arial" panose="020B0604020202020204"/>
            </a:endParaRP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Shubhada Gopale</a:t>
            </a:r>
            <a:endParaRPr lang="en-CA" sz="1800" b="1" dirty="0">
              <a:solidFill>
                <a:srgbClr val="002060"/>
              </a:solidFill>
              <a:latin typeface="Titillium Web" panose="00000500000000000000" charset="0"/>
              <a:cs typeface="Dubai Medium" panose="020B0604020202020204" pitchFamily="34" charset="-78"/>
              <a:sym typeface="Arial" panose="020B0604020202020204"/>
            </a:endParaRPr>
          </a:p>
          <a:p>
            <a:pPr indent="-12700">
              <a:buClr>
                <a:srgbClr val="0B87A1"/>
              </a:buClr>
              <a:buSzPts val="4800"/>
              <a:buFont typeface="Dosis Light" panose="02010503020202060003"/>
            </a:pPr>
            <a:r>
              <a:rPr lang="en-CA" sz="1800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  <a:sym typeface="Arial" panose="020B0604020202020204"/>
              </a:rPr>
              <a:t>Sumithra Hariguruprasad</a:t>
            </a:r>
            <a:endParaRPr lang="en-CA" sz="1800" b="1" dirty="0">
              <a:solidFill>
                <a:srgbClr val="002060"/>
              </a:solidFill>
              <a:latin typeface="Titillium Web" panose="00000500000000000000" charset="0"/>
              <a:cs typeface="Dubai Medium" panose="020B0604020202020204" pitchFamily="34" charset="-78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 (Cont.)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876" y="1124136"/>
          <a:ext cx="7438697" cy="36377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58000"/>
                <a:gridCol w="3962711"/>
                <a:gridCol w="2017986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3340574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Intl_Calls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No big differences between Churn and not Churn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Day_Calls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Eve_Calls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”,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Intl_Calls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50" y="1461038"/>
            <a:ext cx="3697013" cy="833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50" y="2273552"/>
            <a:ext cx="3642923" cy="833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12" y="3095476"/>
            <a:ext cx="3719087" cy="8332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50" y="3904830"/>
            <a:ext cx="3750827" cy="833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876" y="4819550"/>
            <a:ext cx="5329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Other areas dropped: Phone</a:t>
            </a:r>
            <a:endParaRPr lang="en-CA" sz="1050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Columns used in the Modeling</a:t>
            </a:r>
            <a:endParaRPr lang="en-CA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8497" y="1246188"/>
            <a:ext cx="6761163" cy="3144837"/>
          </a:xfrm>
        </p:spPr>
        <p:txBody>
          <a:bodyPr/>
          <a:lstStyle/>
          <a:p>
            <a:r>
              <a:rPr lang="en-CA" sz="1600" dirty="0"/>
              <a:t>Account Length</a:t>
            </a:r>
            <a:endParaRPr lang="en-CA" sz="1600" dirty="0"/>
          </a:p>
          <a:p>
            <a:r>
              <a:rPr lang="en-CA" sz="1600" dirty="0"/>
              <a:t>Intl Plan</a:t>
            </a:r>
            <a:endParaRPr lang="en-CA" sz="1600" dirty="0"/>
          </a:p>
          <a:p>
            <a:r>
              <a:rPr lang="en-CA" sz="1600" dirty="0"/>
              <a:t>Vmail Message</a:t>
            </a:r>
            <a:endParaRPr lang="en-CA" sz="1600" dirty="0"/>
          </a:p>
          <a:p>
            <a:r>
              <a:rPr lang="en-CA" sz="1600" dirty="0"/>
              <a:t>Day Mins</a:t>
            </a:r>
            <a:endParaRPr lang="en-CA" sz="1600" dirty="0"/>
          </a:p>
          <a:p>
            <a:r>
              <a:rPr lang="en-CA" sz="1600" dirty="0"/>
              <a:t>Eve Mins</a:t>
            </a:r>
            <a:endParaRPr lang="en-CA" sz="1600" dirty="0"/>
          </a:p>
          <a:p>
            <a:r>
              <a:rPr lang="en-CA" sz="1600" dirty="0"/>
              <a:t>Night Mins</a:t>
            </a:r>
            <a:endParaRPr lang="en-CA" sz="1600" dirty="0"/>
          </a:p>
          <a:p>
            <a:r>
              <a:rPr lang="en-CA" sz="1600" dirty="0"/>
              <a:t>Intl Mins</a:t>
            </a:r>
            <a:endParaRPr lang="en-CA" sz="1600" dirty="0"/>
          </a:p>
          <a:p>
            <a:r>
              <a:rPr lang="en-CA" sz="1600" dirty="0" err="1"/>
              <a:t>CustServ</a:t>
            </a:r>
            <a:r>
              <a:rPr lang="en-CA" sz="1600" dirty="0"/>
              <a:t> Calls</a:t>
            </a:r>
            <a:endParaRPr lang="en-CA" sz="1600" dirty="0"/>
          </a:p>
          <a:p>
            <a:r>
              <a:rPr lang="en-CA" sz="1600" dirty="0"/>
              <a:t>Churn</a:t>
            </a:r>
            <a:endParaRPr lang="en-CA" sz="1600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Modeling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361997"/>
            <a:ext cx="6761100" cy="499063"/>
          </a:xfrm>
        </p:spPr>
        <p:txBody>
          <a:bodyPr/>
          <a:lstStyle/>
          <a:p>
            <a:r>
              <a:rPr lang="en-CA" sz="2400" dirty="0">
                <a:latin typeface="Titillium Web" panose="00000500000000000000" charset="0"/>
              </a:rPr>
              <a:t>Measuring Metric Chosen</a:t>
            </a:r>
            <a:endParaRPr lang="en-CA" sz="2400" dirty="0">
              <a:latin typeface="Titillium Web" panose="0000050000000000000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2" y="914401"/>
          <a:ext cx="8112648" cy="391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495"/>
                <a:gridCol w="3774285"/>
                <a:gridCol w="2964868"/>
              </a:tblGrid>
              <a:tr h="55818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Metrics</a:t>
                      </a:r>
                      <a:endParaRPr lang="en-CA" sz="14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Description</a:t>
                      </a:r>
                      <a:endParaRPr lang="en-CA" sz="14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Pros / Cons</a:t>
                      </a:r>
                      <a:endParaRPr lang="en-CA" sz="14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1026778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Classification</a:t>
                      </a:r>
                      <a:endParaRPr lang="en-CA" sz="1400" b="1" dirty="0"/>
                    </a:p>
                    <a:p>
                      <a:pPr algn="ctr"/>
                      <a:r>
                        <a:rPr lang="en-CA" sz="1400" b="1" dirty="0"/>
                        <a:t>Accuracy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 It is the percentage of correct predictions.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br>
                        <a:rPr lang="en-US" sz="2000" dirty="0"/>
                      </a:br>
                      <a:endParaRPr lang="en-CA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works better if there is an equal number of samples in each class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When the class distribution in the dataset is 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unbalanced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, it can give a false sense of high accuracy.</a:t>
                      </a:r>
                      <a:endParaRPr lang="en-CA" sz="20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382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Confusion </a:t>
                      </a:r>
                      <a:endParaRPr lang="en-CA" sz="1400" b="1" dirty="0"/>
                    </a:p>
                    <a:p>
                      <a:pPr algn="ctr"/>
                      <a:r>
                        <a:rPr lang="en-CA" sz="1400" b="1" dirty="0"/>
                        <a:t>Matrix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A specific table layout in which each row of the matrix represents the instances in a predicted class while each column represents the instances in an actual class </a:t>
                      </a:r>
                      <a:endParaRPr lang="en-CA" sz="2000" b="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</a:t>
                      </a:r>
                      <a:r>
                        <a:rPr lang="en-CA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Highly interpretative,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Used to estimate a number of other metrics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It doesn’t really give us much insight.</a:t>
                      </a:r>
                      <a:endParaRPr lang="en-CA" sz="20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42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Classification</a:t>
                      </a:r>
                      <a:endParaRPr lang="en-CA" sz="1400" b="1" dirty="0"/>
                    </a:p>
                    <a:p>
                      <a:pPr algn="ctr"/>
                      <a:r>
                        <a:rPr lang="en-CA" sz="1400" b="1" dirty="0"/>
                        <a:t>report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Recall :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TP/TP+FN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Precision: 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TP/TP+FN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F1 score: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 single metric that combines recall and precision using the harmonic mean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Works well for unbalanced data sets</a:t>
                      </a:r>
                      <a:endParaRPr lang="en-CA" sz="14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1: Naïve Bayes</a:t>
            </a:r>
            <a:endParaRPr lang="en-CA" b="1" dirty="0">
              <a:solidFill>
                <a:schemeClr val="bg1"/>
              </a:solidFill>
              <a:latin typeface="Titillium Web" panose="000005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2: Decision Tree</a:t>
            </a:r>
            <a:endParaRPr lang="en-CA" b="1" dirty="0">
              <a:solidFill>
                <a:schemeClr val="bg1"/>
              </a:solidFill>
              <a:latin typeface="Titillium Web" panose="000005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3: KNN</a:t>
            </a:r>
            <a:endParaRPr lang="en-CA" b="1" dirty="0">
              <a:solidFill>
                <a:schemeClr val="bg1"/>
              </a:solidFill>
              <a:latin typeface="Titillium Web" panose="000005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1: Naïve Bayes </a:t>
            </a:r>
            <a:endParaRPr lang="en-CA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6280" y="2444943"/>
          <a:ext cx="5372100" cy="76771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{176873EF-0372-4EC3-AFAE-0054A866F669}</a:tableStyleId>
              </a:tblPr>
              <a:tblGrid>
                <a:gridCol w="2668102"/>
                <a:gridCol w="2703998"/>
              </a:tblGrid>
              <a:tr h="767715">
                <a:tc>
                  <a:txBody>
                    <a:bodyPr/>
                    <a:lstStyle/>
                    <a:p>
                      <a:pPr algn="l"/>
                      <a:r>
                        <a:rPr lang="en-CA" b="1" dirty="0"/>
                        <a:t>Evaluation Accuracy</a:t>
                      </a:r>
                      <a:r>
                        <a:rPr lang="en-CA" dirty="0"/>
                        <a:t>:0.849</a:t>
                      </a:r>
                      <a:endParaRPr lang="en-CA" dirty="0"/>
                    </a:p>
                    <a:p>
                      <a:pPr algn="l"/>
                      <a:r>
                        <a:rPr lang="en-CA" b="1" dirty="0"/>
                        <a:t>Test Accuracy</a:t>
                      </a:r>
                      <a:r>
                        <a:rPr lang="en-CA" dirty="0"/>
                        <a:t>:0.845</a:t>
                      </a:r>
                      <a:endParaRPr lang="en-CA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CA" dirty="0"/>
                    </a:p>
                    <a:p>
                      <a:pPr algn="ctr"/>
                      <a:endParaRPr lang="en-CA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6280" y="3101340"/>
          <a:ext cx="5996940" cy="1483360"/>
        </p:xfrm>
        <a:graphic>
          <a:graphicData uri="http://schemas.openxmlformats.org/drawingml/2006/table">
            <a:tbl>
              <a:tblPr firstRow="1" bandRow="1">
                <a:tableStyleId>{176873EF-0372-4EC3-AFAE-0054A866F669}</a:tableStyleId>
              </a:tblPr>
              <a:tblGrid>
                <a:gridCol w="1219200"/>
                <a:gridCol w="1219200"/>
                <a:gridCol w="1219200"/>
                <a:gridCol w="1219200"/>
                <a:gridCol w="11201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bg1"/>
                        </a:solidFill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Precision</a:t>
                      </a:r>
                      <a:endParaRPr lang="en-CA" b="1" dirty="0">
                        <a:solidFill>
                          <a:schemeClr val="bg1"/>
                        </a:solidFill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Recall</a:t>
                      </a:r>
                      <a:endParaRPr lang="en-CA" b="1" dirty="0">
                        <a:solidFill>
                          <a:schemeClr val="bg1"/>
                        </a:solidFill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F1-Score</a:t>
                      </a:r>
                      <a:endParaRPr lang="en-CA" b="1" dirty="0">
                        <a:solidFill>
                          <a:schemeClr val="bg1"/>
                        </a:solidFill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bg1"/>
                          </a:solidFill>
                          <a:latin typeface="Titillium Web" panose="00000500000000000000" charset="0"/>
                        </a:rPr>
                        <a:t>support</a:t>
                      </a:r>
                      <a:endParaRPr lang="en-CA" b="1" dirty="0">
                        <a:solidFill>
                          <a:schemeClr val="bg1"/>
                        </a:solidFill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No Churn</a:t>
                      </a:r>
                      <a:endParaRPr lang="en-CA" b="1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0.89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0.93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0.91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847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Churn</a:t>
                      </a:r>
                      <a:endParaRPr lang="en-CA" b="1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0.49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0.38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0.43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153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latin typeface="Titillium Web" panose="00000500000000000000" charset="0"/>
                        </a:rPr>
                        <a:t>Avg/total</a:t>
                      </a:r>
                      <a:endParaRPr lang="en-CA" b="1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0.83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0.84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0.84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1000</a:t>
                      </a:r>
                      <a:endParaRPr lang="en-CA" dirty="0">
                        <a:latin typeface="Titillium Web" panose="0000050000000000000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ontent Placeholder 2"/>
          <p:cNvSpPr txBox="1"/>
          <p:nvPr/>
        </p:nvSpPr>
        <p:spPr>
          <a:xfrm>
            <a:off x="718300" y="1245476"/>
            <a:ext cx="6509436" cy="9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Naïve Bayes algorithm  is based on Bayes’ theorem with strong (naive) independence assumptions between the features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Pros :  It is simple, fast and easy to implement.  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Cons: The assumption of independent features.      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3200" dirty="0">
                <a:latin typeface="Titillium Web" panose="00000500000000000000" charset="0"/>
              </a:rPr>
              <a:t>Model 2: Decision Tree</a:t>
            </a:r>
            <a:endParaRPr lang="en-CA" sz="3200" dirty="0">
              <a:latin typeface="Titillium Web" panose="00000500000000000000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8567" y="1246188"/>
            <a:ext cx="6761163" cy="987425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itillium Web" panose="00000500000000000000" charset="0"/>
                <a:cs typeface="Arial" panose="020B0604020202020204"/>
                <a:sym typeface="Arial" panose="020B0604020202020204"/>
              </a:rPr>
              <a:t>Simple to understand, interpret and visualize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B87A1"/>
                </a:solidFill>
                <a:latin typeface="Titillium Web" panose="00000500000000000000" charset="0"/>
                <a:cs typeface="Arial" panose="020B0604020202020204"/>
                <a:sym typeface="Arial" panose="020B0604020202020204"/>
              </a:rPr>
              <a:t>Can handle both numerical and categorical data</a:t>
            </a:r>
            <a:endParaRPr lang="en-US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  <a:p>
            <a:pPr marL="182880" indent="-182880">
              <a:spcBef>
                <a:spcPts val="0"/>
              </a:spcBef>
              <a:spcAft>
                <a:spcPts val="600"/>
              </a:spcAft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endParaRPr lang="en-CA" sz="1600" dirty="0">
              <a:solidFill>
                <a:srgbClr val="0B87A1"/>
              </a:solidFill>
              <a:latin typeface="Titillium Web" panose="00000500000000000000" charset="0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49572" y="2233613"/>
          <a:ext cx="6520159" cy="225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58"/>
                <a:gridCol w="1751967"/>
                <a:gridCol w="1751967"/>
                <a:gridCol w="1751967"/>
              </a:tblGrid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Parameter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Validation  Accuracy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Test Accuracy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Churn Recall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Depth=4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0.917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0.906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0.50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Depth=7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0.921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0.927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0.68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333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Unpruned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0.887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0.894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0.70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3: KNN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18299" y="1169504"/>
            <a:ext cx="6676414" cy="117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K-NN is non-parametric  lazy learning algorithm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Pro: Does not assume any probability distributions on the input data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  <a:p>
            <a:pPr marL="182880" indent="-182880">
              <a:buClr>
                <a:srgbClr val="0B87A1"/>
              </a:buClr>
              <a:buSzPct val="50000"/>
              <a:buFont typeface="Wingdings" panose="05000000000000000000" pitchFamily="2" charset="2"/>
              <a:buChar char="q"/>
            </a:pPr>
            <a:r>
              <a:rPr lang="en-CA" sz="1600" dirty="0">
                <a:solidFill>
                  <a:srgbClr val="0B87A1"/>
                </a:solidFill>
                <a:latin typeface="Titillium Web" panose="00000500000000000000" charset="0"/>
              </a:rPr>
              <a:t>Con: If one type of category occurs much more than another, classifying an input will be more biased towards that one category</a:t>
            </a:r>
            <a:endParaRPr lang="en-CA" sz="1600" dirty="0">
              <a:solidFill>
                <a:srgbClr val="0B87A1"/>
              </a:solidFill>
              <a:latin typeface="Titillium Web" panose="00000500000000000000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49570" y="2373628"/>
          <a:ext cx="6429828" cy="2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413"/>
                <a:gridCol w="2394139"/>
                <a:gridCol w="2143276"/>
              </a:tblGrid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Parameter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Validation  Accuracy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Test Accuracy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 = 3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0.867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0.859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N = 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0.885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Titillium Web" panose="00000500000000000000" charset="0"/>
                        </a:rPr>
                        <a:t>0.874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983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 = 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Titillium Web" panose="00000500000000000000" charset="0"/>
                        </a:rPr>
                        <a:t>0.887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0.874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oogle Shape;4194;p39"/>
          <p:cNvGrpSpPr/>
          <p:nvPr/>
        </p:nvGrpSpPr>
        <p:grpSpPr>
          <a:xfrm>
            <a:off x="542697" y="3472583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0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Titillium Web" panose="00000500000000000000" charset="0"/>
              </a:rPr>
              <a:t>Model Evaluation and Comparison </a:t>
            </a:r>
            <a:endParaRPr lang="en-CA" b="1" dirty="0">
              <a:solidFill>
                <a:schemeClr val="bg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3082" y="1240790"/>
          <a:ext cx="6676319" cy="3657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77"/>
                <a:gridCol w="1644514"/>
                <a:gridCol w="1644514"/>
                <a:gridCol w="1644514"/>
              </a:tblGrid>
              <a:tr h="731133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Model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Validation Accuracy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Test Accuracy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Diff 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(Validation vs. Test)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Model 1: Naive Bayes (Gaussian )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0.850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0.845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0.005</a:t>
                      </a:r>
                      <a:endParaRPr lang="en-CA" sz="1300" kern="1200" dirty="0">
                        <a:solidFill>
                          <a:schemeClr val="dk1"/>
                        </a:solidFill>
                        <a:latin typeface="Titillium Web" panose="00000500000000000000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b="1" dirty="0">
                          <a:latin typeface="Titillium Web" panose="00000500000000000000" charset="0"/>
                        </a:rPr>
                        <a:t>Model 2: Decision Tree</a:t>
                      </a:r>
                      <a:endParaRPr lang="en-CA" sz="13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  <a:sym typeface="Arial" panose="020B0604020202020204"/>
                        </a:rPr>
                        <a:t>0.921</a:t>
                      </a:r>
                      <a:endParaRPr lang="en-CA" sz="1300" b="1" i="0" u="none" strike="noStrike" cap="none" dirty="0">
                        <a:solidFill>
                          <a:schemeClr val="dk1"/>
                        </a:solidFill>
                        <a:latin typeface="Titillium Web" panose="00000500000000000000" charset="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CA" sz="1300" b="1" i="0" u="none" strike="noStrike" cap="none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  <a:sym typeface="Arial" panose="020B0604020202020204"/>
                        </a:rPr>
                        <a:t>0.927</a:t>
                      </a:r>
                      <a:endParaRPr lang="en-CA" sz="1300" b="1" i="0" u="none" strike="noStrike" cap="none" dirty="0">
                        <a:solidFill>
                          <a:schemeClr val="dk1"/>
                        </a:solidFill>
                        <a:latin typeface="Titillium Web" panose="00000500000000000000" charset="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b="1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-0.006</a:t>
                      </a:r>
                      <a:endParaRPr lang="en-CA" sz="1300" b="1" kern="1200" dirty="0">
                        <a:solidFill>
                          <a:schemeClr val="dk1"/>
                        </a:solidFill>
                        <a:latin typeface="Titillium Web" panose="00000500000000000000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5360">
                <a:tc>
                  <a:txBody>
                    <a:bodyPr/>
                    <a:lstStyle/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Model 3: KNN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  <a:p>
                      <a:pPr algn="l"/>
                      <a:r>
                        <a:rPr lang="en-CA" sz="1300" dirty="0">
                          <a:latin typeface="Titillium Web" panose="00000500000000000000" charset="0"/>
                        </a:rPr>
                        <a:t> (N = 5)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0.885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latin typeface="Titillium Web" panose="00000500000000000000" charset="0"/>
                        </a:rPr>
                        <a:t>0.874</a:t>
                      </a:r>
                      <a:endParaRPr lang="en-CA" sz="13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300" kern="1200" dirty="0">
                          <a:solidFill>
                            <a:schemeClr val="dk1"/>
                          </a:solidFill>
                          <a:latin typeface="Titillium Web" panose="00000500000000000000" charset="0"/>
                          <a:ea typeface="+mn-ea"/>
                          <a:cs typeface="+mn-cs"/>
                        </a:rPr>
                        <a:t>0.011</a:t>
                      </a:r>
                      <a:endParaRPr lang="en-CA" sz="1300" kern="1200" dirty="0">
                        <a:solidFill>
                          <a:schemeClr val="dk1"/>
                        </a:solidFill>
                        <a:latin typeface="Titillium Web" panose="00000500000000000000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" name="Google Shape;4194;p39"/>
          <p:cNvGrpSpPr/>
          <p:nvPr/>
        </p:nvGrpSpPr>
        <p:grpSpPr>
          <a:xfrm>
            <a:off x="403386" y="3228526"/>
            <a:ext cx="351204" cy="324661"/>
            <a:chOff x="5975075" y="2327500"/>
            <a:chExt cx="420100" cy="388350"/>
          </a:xfrm>
          <a:solidFill>
            <a:srgbClr val="FFC000"/>
          </a:solidFill>
        </p:grpSpPr>
        <p:sp>
          <p:nvSpPr>
            <p:cNvPr id="11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Define the Issue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Data Preparation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Conclusion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Visualisation</a:t>
            </a:r>
            <a:endParaRPr lang="en-CA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13" y="1149462"/>
            <a:ext cx="7407718" cy="3845838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617425" y="964459"/>
            <a:ext cx="7023778" cy="48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 panose="00000500000000000000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500" dirty="0"/>
              <a:t>Decision Tree results can help us find the groups are more likely to churn</a:t>
            </a:r>
            <a:endParaRPr lang="en-CA" sz="1500" dirty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CA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7425" y="1149462"/>
            <a:ext cx="7023778" cy="3144837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200" dirty="0"/>
              <a:t>Customers having high talk time in peak hours or making more international calls and calling Customer Service more than 3 times are more likely to churn</a:t>
            </a:r>
            <a:endParaRPr lang="en-CA" sz="1200" dirty="0"/>
          </a:p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200" dirty="0"/>
              <a:t>To be specific: Customers having day talk time(&gt;263 mins), evening talk time(&gt;266 mins), International mins(&gt;7 mins) on regular basis and have made more than 3 customers calls are more likely to churn</a:t>
            </a:r>
            <a:endParaRPr lang="en-US" sz="1200" dirty="0"/>
          </a:p>
          <a:p>
            <a:pPr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CA" sz="1200" dirty="0"/>
              <a:t>Customers having a International plan and not having a Vmail Plan are more likely to churn.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709730" y="2784614"/>
            <a:ext cx="6613422" cy="20895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To retain the at-risk customers: </a:t>
            </a:r>
            <a:endParaRPr lang="en-CA" sz="1500" b="1" dirty="0">
              <a:solidFill>
                <a:schemeClr val="tx1"/>
              </a:solidFill>
              <a:latin typeface="Titillium Web Light" panose="00000500000000000000" charset="0"/>
            </a:endParaRP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Targeting the group above by giving special offers right away</a:t>
            </a:r>
            <a:endParaRPr lang="en-CA" sz="1500" dirty="0">
              <a:solidFill>
                <a:schemeClr val="tx1"/>
              </a:solidFill>
              <a:latin typeface="Titillium Web Light" panose="00000500000000000000" charset="0"/>
            </a:endParaRPr>
          </a:p>
          <a:p>
            <a:pPr>
              <a:spcAft>
                <a:spcPts val="600"/>
              </a:spcAft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To prevent clients being at-risk:</a:t>
            </a:r>
            <a:endParaRPr lang="en-CA" sz="1500" b="1" dirty="0">
              <a:solidFill>
                <a:schemeClr val="tx1"/>
              </a:solidFill>
              <a:latin typeface="Titillium Web Light" panose="00000500000000000000" charset="0"/>
            </a:endParaRP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Better pricing</a:t>
            </a: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: Create bundle packages for clients with longer talk time in peak hours and international. Promotions on Vmail Plans.</a:t>
            </a:r>
            <a:endParaRPr lang="en-CA" sz="1500" dirty="0">
              <a:solidFill>
                <a:schemeClr val="tx1"/>
              </a:solidFill>
              <a:latin typeface="Titillium Web Light" panose="00000500000000000000" charset="0"/>
            </a:endParaRPr>
          </a:p>
          <a:p>
            <a:pPr marL="541655" indent="-27178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1500" b="1" dirty="0">
                <a:solidFill>
                  <a:schemeClr val="tx1"/>
                </a:solidFill>
                <a:latin typeface="Titillium Web Light" panose="00000500000000000000" charset="0"/>
              </a:rPr>
              <a:t>Reduce client issues</a:t>
            </a:r>
            <a:r>
              <a:rPr lang="en-CA" sz="1500" dirty="0">
                <a:solidFill>
                  <a:schemeClr val="tx1"/>
                </a:solidFill>
                <a:latin typeface="Titillium Web Light" panose="00000500000000000000" charset="0"/>
              </a:rPr>
              <a:t>: Dig deeper into service calls to find the reason for clients to make multiple attempt</a:t>
            </a:r>
            <a:endParaRPr lang="en-CA" sz="1500" dirty="0">
              <a:solidFill>
                <a:schemeClr val="tx1"/>
              </a:solidFill>
              <a:latin typeface="Titillium Web Light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1">
              <a:alphaModFix amt="7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Google Shape;3836;p13"/>
          <p:cNvSpPr txBox="1"/>
          <p:nvPr/>
        </p:nvSpPr>
        <p:spPr>
          <a:xfrm>
            <a:off x="741459" y="3712711"/>
            <a:ext cx="4371231" cy="875509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 panose="02010503020202060003"/>
              <a:buNone/>
              <a:defRPr sz="4800" b="0" i="0" u="none" strike="noStrike" cap="none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r>
              <a:rPr lang="en-CA" b="1" dirty="0">
                <a:solidFill>
                  <a:srgbClr val="002060"/>
                </a:solidFill>
                <a:latin typeface="Titillium Web" panose="00000500000000000000" charset="0"/>
                <a:cs typeface="Dubai Medium" panose="020B0604020202020204" pitchFamily="34" charset="-78"/>
              </a:rPr>
              <a:t>Thank you!</a:t>
            </a:r>
            <a:endParaRPr lang="en-CA" b="1" dirty="0">
              <a:solidFill>
                <a:srgbClr val="002060"/>
              </a:solidFill>
              <a:latin typeface="Titillium Web" panose="00000500000000000000" charset="0"/>
              <a:cs typeface="Dubai Medium" panose="020B0604020202020204" pitchFamily="34" charset="-78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Titillium Web" panose="00000500000000000000" charset="0"/>
              </a:rPr>
              <a:t>Appendix</a:t>
            </a:r>
            <a:endParaRPr lang="en-CA" dirty="0"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1: Is there any outlier?</a:t>
            </a:r>
            <a:endParaRPr lang="en-CA" sz="2400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31" y="1065474"/>
            <a:ext cx="6766188" cy="354151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2: Why not creating the </a:t>
            </a:r>
            <a:r>
              <a:rPr lang="en-CA" sz="2400" b="1" dirty="0" err="1"/>
              <a:t>Total_Mins</a:t>
            </a:r>
            <a:r>
              <a:rPr lang="en-CA" sz="2400" b="1" dirty="0"/>
              <a:t>?</a:t>
            </a:r>
            <a:endParaRPr lang="en-CA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876" y="1124136"/>
          <a:ext cx="7521743" cy="37977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277"/>
                <a:gridCol w="3940370"/>
                <a:gridCol w="2107096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350054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Day_Mins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Eve_Mins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Night_Mins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,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Intl_Mins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The Churn split results are different for three metrics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  <a:p>
                      <a:pPr marL="179705" indent="-179705" algn="l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Keep the four instead creating a “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Total_Mins</a:t>
                      </a:r>
                      <a:r>
                        <a:rPr lang="en-CA" sz="1400" dirty="0">
                          <a:latin typeface="Titillium Web" panose="00000500000000000000" charset="0"/>
                        </a:rPr>
                        <a:t>” metric 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141" y="1483618"/>
            <a:ext cx="3625795" cy="818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141" y="2386192"/>
            <a:ext cx="3625795" cy="805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43" y="3260085"/>
            <a:ext cx="3639394" cy="80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96" y="4054850"/>
            <a:ext cx="3615540" cy="789179"/>
          </a:xfrm>
          <a:prstGeom prst="rect">
            <a:avLst/>
          </a:prstGeom>
        </p:spPr>
      </p:pic>
      <p:sp>
        <p:nvSpPr>
          <p:cNvPr id="14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Question 3: What’s the result of other performance measures?</a:t>
            </a:r>
            <a:endParaRPr lang="en-CA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0158" y="1114065"/>
          <a:ext cx="7026093" cy="386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39"/>
                <a:gridCol w="4246273"/>
                <a:gridCol w="1876281"/>
              </a:tblGrid>
              <a:tr h="299912"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Other Performance Measures</a:t>
                      </a:r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100" dirty="0"/>
                        <a:t>Confusion Matrix Results</a:t>
                      </a:r>
                      <a:endParaRPr lang="en-CA" sz="11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1: Gaussian Naive Bayes</a:t>
                      </a:r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b="1" dirty="0"/>
                        <a:t>Model 2: Decision Tree</a:t>
                      </a:r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8509"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Model 3: KNN</a:t>
                      </a:r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281" y="1467723"/>
            <a:ext cx="3317340" cy="1104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62" y="1467721"/>
            <a:ext cx="1541321" cy="1104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98" y="3869543"/>
            <a:ext cx="3186423" cy="10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662" y="3838999"/>
            <a:ext cx="1469108" cy="1104029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880870" y="2691130"/>
            <a:ext cx="3511550" cy="981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540" y="2639695"/>
            <a:ext cx="1532255" cy="10782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CA" sz="2400" b="1" dirty="0"/>
              <a:t>Question 4: What’s the thought process for the analysis?</a:t>
            </a:r>
            <a:endParaRPr lang="en-CA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92" y="1060101"/>
            <a:ext cx="605915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Correlating.</a:t>
            </a:r>
            <a:endParaRPr lang="en-US" sz="1200" b="1" dirty="0"/>
          </a:p>
          <a:p>
            <a:r>
              <a:rPr lang="en-US" sz="1200" dirty="0"/>
              <a:t>We want to know how well does each feature correlate with Churn.</a:t>
            </a:r>
            <a:endParaRPr lang="en-US" sz="1200" dirty="0"/>
          </a:p>
          <a:p>
            <a:r>
              <a:rPr lang="en-US" sz="1200" b="1" dirty="0"/>
              <a:t>Completing.</a:t>
            </a:r>
            <a:endParaRPr lang="en-US" sz="1200" b="1" dirty="0"/>
          </a:p>
          <a:p>
            <a:r>
              <a:rPr lang="en-US" sz="1200" dirty="0"/>
              <a:t>We do not have any null value in this data set so we do not need to complete any of the variables.</a:t>
            </a:r>
            <a:endParaRPr lang="en-US" sz="1200" dirty="0"/>
          </a:p>
          <a:p>
            <a:r>
              <a:rPr lang="en-US" sz="1200" b="1" dirty="0"/>
              <a:t>Correcting.</a:t>
            </a:r>
            <a:endParaRPr lang="en-US" sz="1200" b="1" dirty="0"/>
          </a:p>
          <a:p>
            <a:r>
              <a:rPr lang="en-US" sz="1200" dirty="0"/>
              <a:t>phone number and area code may be dropped from our analysis as there may not be a correlation between phone number and churn.</a:t>
            </a:r>
            <a:endParaRPr lang="en-US" sz="1200" dirty="0"/>
          </a:p>
          <a:p>
            <a:r>
              <a:rPr lang="en-US" sz="1200" dirty="0"/>
              <a:t>State feature may be dropped as it does not contribute to churn.</a:t>
            </a:r>
            <a:endParaRPr lang="en-US" sz="1200" dirty="0"/>
          </a:p>
          <a:p>
            <a:r>
              <a:rPr lang="en-US" sz="1200" b="1" dirty="0"/>
              <a:t>Creating.</a:t>
            </a:r>
            <a:endParaRPr lang="en-US" sz="1200" b="1" dirty="0"/>
          </a:p>
          <a:p>
            <a:r>
              <a:rPr lang="en-US" sz="1200" dirty="0"/>
              <a:t>We may want to create a new feature called total charges based on partial charges to get total revenue of the company from each customer.</a:t>
            </a:r>
            <a:endParaRPr lang="en-US" sz="1200" dirty="0"/>
          </a:p>
          <a:p>
            <a:r>
              <a:rPr lang="en-US" sz="1200" dirty="0"/>
              <a:t>We may want to create a new feature called total calls based on partial calls to get total calls of each customer.</a:t>
            </a:r>
            <a:endParaRPr lang="en-US" sz="1200" dirty="0"/>
          </a:p>
          <a:p>
            <a:r>
              <a:rPr lang="en-US" sz="1200" dirty="0"/>
              <a:t>We may want to create a new feature called total minutes based on partial minutes each customer talked to get total usage of the each customer.</a:t>
            </a:r>
            <a:endParaRPr lang="en-US" sz="1200" dirty="0"/>
          </a:p>
          <a:p>
            <a:r>
              <a:rPr lang="en-US" sz="1200" dirty="0"/>
              <a:t>We may want to change the </a:t>
            </a:r>
            <a:r>
              <a:rPr lang="en-US" sz="1200" dirty="0" err="1"/>
              <a:t>Intplan,VMailPlan,Churn</a:t>
            </a:r>
            <a:r>
              <a:rPr lang="en-US" sz="1200" dirty="0"/>
              <a:t> from yes/no to 0 and 1 categorical variables.</a:t>
            </a:r>
            <a:endParaRPr lang="en-US" sz="1200" dirty="0"/>
          </a:p>
          <a:p>
            <a:r>
              <a:rPr lang="en-US" sz="1200" b="1" dirty="0"/>
              <a:t>Classifying.</a:t>
            </a:r>
            <a:endParaRPr lang="en-US" sz="1200" b="1" dirty="0"/>
          </a:p>
          <a:p>
            <a:r>
              <a:rPr lang="en-US" sz="1200" dirty="0"/>
              <a:t>Then we will classify the model</a:t>
            </a:r>
            <a:endParaRPr lang="en-US" sz="1200" dirty="0"/>
          </a:p>
          <a:p>
            <a:endParaRPr lang="en-CA" dirty="0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300" y="340731"/>
            <a:ext cx="6761100" cy="787465"/>
          </a:xfrm>
        </p:spPr>
        <p:txBody>
          <a:bodyPr/>
          <a:lstStyle/>
          <a:p>
            <a:r>
              <a:rPr lang="en-CA" dirty="0"/>
              <a:t>Feature Importance</a:t>
            </a:r>
            <a:endParaRPr lang="en-CA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300" y="1034791"/>
            <a:ext cx="5076825" cy="39528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6" name="Content Placeholder 2"/>
          <p:cNvSpPr txBox="1"/>
          <p:nvPr/>
        </p:nvSpPr>
        <p:spPr>
          <a:xfrm>
            <a:off x="640231" y="1242705"/>
            <a:ext cx="6525338" cy="20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0B87A1"/>
              </a:buClr>
              <a:buSzPts val="3600"/>
              <a:buFont typeface="Dosis Light" panose="02010503020202060003"/>
              <a:buNone/>
              <a:defRPr sz="3200">
                <a:solidFill>
                  <a:srgbClr val="0B87A1"/>
                </a:solidFill>
                <a:latin typeface="Titillium Web" panose="00000500000000000000" charset="0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1pPr>
            <a:lvl2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2pPr>
            <a:lvl3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3pPr>
            <a:lvl4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4pPr>
            <a:lvl5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5pPr>
            <a:lvl6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6pPr>
            <a:lvl7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7pPr>
            <a:lvl8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8pPr>
            <a:lvl9pPr>
              <a:buClr>
                <a:srgbClr val="0B87A1"/>
              </a:buClr>
              <a:buSzPts val="3600"/>
              <a:buFont typeface="Dosis Light" panose="02010503020202060003"/>
              <a:buNone/>
              <a:defRPr sz="3600">
                <a:solidFill>
                  <a:srgbClr val="0B87A1"/>
                </a:solidFill>
                <a:latin typeface="Dosis Light" panose="02010503020202060003"/>
                <a:ea typeface="Dosis Light" panose="02010503020202060003"/>
                <a:cs typeface="Dosis Light" panose="02010503020202060003"/>
                <a:sym typeface="Dosis Light" panose="02010503020202060003"/>
              </a:defRPr>
            </a:lvl9pPr>
          </a:lstStyle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It costs more to attract new customers than to retain customers</a:t>
            </a:r>
            <a:endParaRPr lang="en-CA" sz="2000" dirty="0"/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The telecom company wants to understand which customers would churn in near future</a:t>
            </a:r>
            <a:endParaRPr lang="en-CA" sz="2000" dirty="0"/>
          </a:p>
          <a:p>
            <a:pPr marL="342900" indent="-342900">
              <a:spcAft>
                <a:spcPts val="600"/>
              </a:spcAft>
              <a:buSzPct val="50000"/>
              <a:buFont typeface="Wingdings" panose="05000000000000000000" pitchFamily="2" charset="2"/>
              <a:buChar char="q"/>
            </a:pPr>
            <a:r>
              <a:rPr lang="en-CA" sz="2000" dirty="0"/>
              <a:t>After knowing the category of customers, action would be taken to retain them</a:t>
            </a:r>
            <a:endParaRPr lang="en-CA" sz="2000" dirty="0"/>
          </a:p>
        </p:txBody>
      </p:sp>
      <p:pic>
        <p:nvPicPr>
          <p:cNvPr id="7" name="Picture 2" descr="Image result for telecom chur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76" y="3291228"/>
            <a:ext cx="4240201" cy="19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315" y="1009501"/>
            <a:ext cx="5516988" cy="396000"/>
          </a:xfrm>
          <a:prstGeom prst="rect">
            <a:avLst/>
          </a:prstGeom>
          <a:solidFill>
            <a:srgbClr val="01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latin typeface="Titillium Web" panose="00000500000000000000" charset="0"/>
              </a:rPr>
              <a:t>Data Preparation 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315" y="156138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Modeling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315" y="4320778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Conclusion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315" y="457621"/>
            <a:ext cx="5516988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Define the Issue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37844" y="457924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1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37844" y="1007667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2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37844" y="1574443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3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7844" y="4307429"/>
            <a:ext cx="396000" cy="396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Titillium Web" panose="00000500000000000000" charset="0"/>
              </a:rPr>
              <a:t>4</a:t>
            </a:r>
            <a:endParaRPr lang="en-CA" b="1" dirty="0">
              <a:latin typeface="Titillium Web" panose="0000050000000000000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4844" y="211325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1: Naïve Bayes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4844" y="266513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2: Decision Tree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4844" y="321701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3: KNN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4844" y="3768899"/>
            <a:ext cx="4993459" cy="3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tillium Web" panose="00000500000000000000" charset="0"/>
              </a:rPr>
              <a:t>Model Evaluation and Comparison </a:t>
            </a:r>
            <a:endParaRPr lang="en-CA" b="1" dirty="0">
              <a:solidFill>
                <a:schemeClr val="tx1"/>
              </a:solidFill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573" y="1149462"/>
            <a:ext cx="2417827" cy="27475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8300" y="1210826"/>
            <a:ext cx="4030362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Most clients in West Virginia State</a:t>
            </a:r>
            <a:endParaRPr lang="en-US" sz="1300" b="1" dirty="0">
              <a:latin typeface="Titillium Web" panose="00000500000000000000" charset="0"/>
            </a:endParaRP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itillium Web" panose="00000500000000000000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50% </a:t>
            </a:r>
            <a:r>
              <a:rPr lang="en-US" sz="1300" b="1" dirty="0">
                <a:latin typeface="Titillium Web" panose="00000500000000000000" charset="0"/>
              </a:rPr>
              <a:t>clients remain in the company for more than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101</a:t>
            </a:r>
            <a:r>
              <a:rPr lang="en-US" sz="1300" b="1" dirty="0">
                <a:latin typeface="Titillium Web" panose="00000500000000000000" charset="0"/>
              </a:rPr>
              <a:t> months</a:t>
            </a:r>
            <a:endParaRPr lang="en-US" sz="1300" b="1" dirty="0">
              <a:latin typeface="Titillium Web" panose="00000500000000000000" charset="0"/>
            </a:endParaRP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The average total revenue generated per customer is  </a:t>
            </a:r>
            <a:r>
              <a:rPr lang="en-CA" altLang="en-US" sz="1300" b="1" dirty="0">
                <a:latin typeface="Titillium Web" panose="00000500000000000000" charset="0"/>
              </a:rPr>
              <a:t>around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$60</a:t>
            </a:r>
            <a:endParaRPr lang="en-US" sz="2000" b="1" dirty="0">
              <a:solidFill>
                <a:srgbClr val="01597F"/>
              </a:solidFill>
              <a:latin typeface="Titillium Web" panose="00000500000000000000" charset="0"/>
            </a:endParaRP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Each customer had an average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305</a:t>
            </a:r>
            <a:r>
              <a:rPr lang="en-US" sz="1300" b="1" dirty="0">
                <a:latin typeface="Titillium Web" panose="00000500000000000000" charset="0"/>
              </a:rPr>
              <a:t> calls in the course of using the service of this company</a:t>
            </a:r>
            <a:endParaRPr lang="en-US" sz="1300" b="1" dirty="0">
              <a:latin typeface="Titillium Web" panose="00000500000000000000" charset="0"/>
            </a:endParaRP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solidFill>
                  <a:srgbClr val="FFC000"/>
                </a:solidFill>
                <a:latin typeface="Titillium Web" panose="00000500000000000000" charset="0"/>
              </a:rPr>
              <a:t>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50% </a:t>
            </a:r>
            <a:r>
              <a:rPr lang="en-US" sz="1300" b="1" dirty="0">
                <a:latin typeface="Titillium Web" panose="00000500000000000000" charset="0"/>
              </a:rPr>
              <a:t>of the clients has called the customer service at least one time</a:t>
            </a:r>
            <a:endParaRPr lang="en-US" sz="1300" b="1" dirty="0">
              <a:latin typeface="Titillium Web" panose="00000500000000000000" charset="0"/>
            </a:endParaRPr>
          </a:p>
          <a:p>
            <a:pPr marL="182880" indent="-182880">
              <a:spcAft>
                <a:spcPts val="600"/>
              </a:spcAft>
              <a:buClr>
                <a:srgbClr val="01597F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1300" b="1" dirty="0">
                <a:latin typeface="Titillium Web" panose="00000500000000000000" charset="0"/>
              </a:rPr>
              <a:t> most of the customers that left paid more than </a:t>
            </a:r>
            <a:r>
              <a:rPr lang="en-US" sz="2000" b="1" dirty="0">
                <a:solidFill>
                  <a:srgbClr val="01597F"/>
                </a:solidFill>
                <a:latin typeface="Titillium Web" panose="00000500000000000000" charset="0"/>
              </a:rPr>
              <a:t>$60 </a:t>
            </a:r>
            <a:r>
              <a:rPr lang="en-US" sz="1300" b="1" dirty="0">
                <a:latin typeface="Titillium Web" panose="00000500000000000000" charset="0"/>
              </a:rPr>
              <a:t>in total charge. </a:t>
            </a:r>
            <a:endParaRPr lang="en-US" sz="1300" b="1" dirty="0">
              <a:latin typeface="Titillium Web" panose="00000500000000000000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000" dirty="0"/>
              <a:t>Higher number of customer calls increase the possibility of customer churn</a:t>
            </a:r>
            <a:endParaRPr lang="en-CA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136" y="1149462"/>
            <a:ext cx="4117052" cy="37822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International Plan is not attractive to customers</a:t>
            </a:r>
            <a:br>
              <a:rPr lang="en-CA" sz="2400" dirty="0"/>
            </a:br>
            <a:r>
              <a:rPr lang="en-CA" sz="2400" dirty="0"/>
              <a:t>Voicemail Plan seems to be more attractive</a:t>
            </a:r>
            <a:endParaRPr lang="en-CA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906" y="1738444"/>
            <a:ext cx="3487944" cy="298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381" y="1686404"/>
            <a:ext cx="3430213" cy="303379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Correlation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5860" y="1294088"/>
            <a:ext cx="2166366" cy="2097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61" y="3532233"/>
            <a:ext cx="2670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0000500000000000000" charset="0"/>
              </a:rPr>
              <a:t>High correlation between:</a:t>
            </a:r>
            <a:endParaRPr lang="en-CA" sz="1200" b="1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Day_charge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Day_Mins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Eve_charge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Eve_Mins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Night_charge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Night_Mins</a:t>
            </a:r>
            <a:endParaRPr lang="en-CA" sz="1200" dirty="0">
              <a:latin typeface="Titillium Web" panose="00000500000000000000" charset="0"/>
            </a:endParaRPr>
          </a:p>
          <a:p>
            <a:pPr marL="357505" lvl="1" indent="-174625">
              <a:buFont typeface="Arial" panose="020B0604020202020204" pitchFamily="34" charset="0"/>
              <a:buChar char="•"/>
            </a:pPr>
            <a:r>
              <a:rPr lang="en-CA" sz="1200" dirty="0" err="1">
                <a:latin typeface="Titillium Web" panose="00000500000000000000" charset="0"/>
              </a:rPr>
              <a:t>Intl_charge</a:t>
            </a:r>
            <a:r>
              <a:rPr lang="en-CA" sz="1200" dirty="0">
                <a:latin typeface="Titillium Web" panose="00000500000000000000" charset="0"/>
              </a:rPr>
              <a:t> &amp; </a:t>
            </a:r>
            <a:r>
              <a:rPr lang="en-CA" sz="1200" dirty="0" err="1">
                <a:latin typeface="Titillium Web" panose="00000500000000000000" charset="0"/>
              </a:rPr>
              <a:t>Intl_Mins</a:t>
            </a:r>
            <a:endParaRPr lang="en-CA" sz="1200" dirty="0">
              <a:latin typeface="Titillium Web" panose="00000500000000000000" charset="0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q"/>
            </a:pPr>
            <a:r>
              <a:rPr lang="en-CA" sz="1200" b="1" dirty="0">
                <a:latin typeface="Titillium Web" panose="00000500000000000000" charset="0"/>
              </a:rPr>
              <a:t>Drop '</a:t>
            </a:r>
            <a:r>
              <a:rPr lang="en-CA" sz="1200" b="1" dirty="0" err="1">
                <a:latin typeface="Titillium Web" panose="00000500000000000000" charset="0"/>
              </a:rPr>
              <a:t>Day_Charge</a:t>
            </a:r>
            <a:r>
              <a:rPr lang="en-CA" sz="1200" b="1" dirty="0">
                <a:latin typeface="Titillium Web" panose="00000500000000000000" charset="0"/>
              </a:rPr>
              <a:t>’, '</a:t>
            </a:r>
            <a:r>
              <a:rPr lang="en-CA" sz="1200" b="1" dirty="0" err="1">
                <a:latin typeface="Titillium Web" panose="00000500000000000000" charset="0"/>
              </a:rPr>
              <a:t>Eve_Charge</a:t>
            </a:r>
            <a:r>
              <a:rPr lang="en-CA" sz="1200" b="1" dirty="0">
                <a:latin typeface="Titillium Web" panose="00000500000000000000" charset="0"/>
              </a:rPr>
              <a:t>’, '</a:t>
            </a:r>
            <a:r>
              <a:rPr lang="en-CA" sz="1200" b="1" dirty="0" err="1">
                <a:latin typeface="Titillium Web" panose="00000500000000000000" charset="0"/>
              </a:rPr>
              <a:t>Night_Charge</a:t>
            </a:r>
            <a:r>
              <a:rPr lang="en-CA" sz="1200" b="1" dirty="0">
                <a:latin typeface="Titillium Web" panose="00000500000000000000" charset="0"/>
              </a:rPr>
              <a:t>', '</a:t>
            </a:r>
            <a:r>
              <a:rPr lang="en-CA" sz="1200" b="1" dirty="0" err="1">
                <a:latin typeface="Titillium Web" panose="00000500000000000000" charset="0"/>
              </a:rPr>
              <a:t>Intl_Charge</a:t>
            </a:r>
            <a:r>
              <a:rPr lang="en-CA" sz="1200" b="1" dirty="0">
                <a:latin typeface="Titillium Web" panose="00000500000000000000" charset="0"/>
              </a:rPr>
              <a:t>'</a:t>
            </a:r>
            <a:endParaRPr lang="en-CA" sz="1200" b="1" dirty="0">
              <a:latin typeface="Titillium Web" panose="00000500000000000000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32" y="1800095"/>
            <a:ext cx="3567668" cy="308678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204556" y="249245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2" name="Oval 11"/>
          <p:cNvSpPr/>
          <p:nvPr/>
        </p:nvSpPr>
        <p:spPr>
          <a:xfrm>
            <a:off x="2602622" y="2877476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3" name="Oval 12"/>
          <p:cNvSpPr/>
          <p:nvPr/>
        </p:nvSpPr>
        <p:spPr>
          <a:xfrm>
            <a:off x="3004234" y="3282772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14" name="Oval 13"/>
          <p:cNvSpPr/>
          <p:nvPr/>
        </p:nvSpPr>
        <p:spPr>
          <a:xfrm>
            <a:off x="3399813" y="3678411"/>
            <a:ext cx="324000" cy="235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04797" y="1417423"/>
            <a:ext cx="0" cy="336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024" y="1392669"/>
            <a:ext cx="3994711" cy="323165"/>
          </a:xfrm>
          <a:prstGeom prst="rect">
            <a:avLst/>
          </a:prstGeom>
          <a:solidFill>
            <a:srgbClr val="0159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500" b="1" dirty="0">
                <a:solidFill>
                  <a:schemeClr val="bg1"/>
                </a:solidFill>
                <a:latin typeface="Titillium Web" panose="00000500000000000000" charset="0"/>
              </a:rPr>
              <a:t>Correlation between metrics</a:t>
            </a:r>
            <a:endParaRPr lang="en-CA" sz="1500" b="1" dirty="0">
              <a:solidFill>
                <a:schemeClr val="bg1"/>
              </a:solidFill>
              <a:latin typeface="Titillium Web" panose="00000500000000000000" charset="0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Dropped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2479" y="1138841"/>
          <a:ext cx="7378724" cy="37855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7883"/>
                <a:gridCol w="3705308"/>
                <a:gridCol w="2035533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Variable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Distribution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latin typeface="Titillium Web" panose="00000500000000000000" charset="0"/>
                        </a:rPr>
                        <a:t>Note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01597F"/>
                    </a:solidFill>
                  </a:tcPr>
                </a:tc>
              </a:tr>
              <a:tr h="1425422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0000500000000000000" charset="0"/>
                        </a:rPr>
                        <a:t>State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“State”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2663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 &amp; 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Vmail_Message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dirty="0">
                          <a:latin typeface="Titillium Web" panose="00000500000000000000" charset="0"/>
                        </a:rPr>
                        <a:t>High correlation between 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dirty="0">
                          <a:latin typeface="Titillium Web" panose="00000500000000000000" charset="0"/>
                        </a:rPr>
                        <a:t> &amp; </a:t>
                      </a:r>
                      <a:r>
                        <a:rPr lang="en-CA" sz="1400" dirty="0" err="1">
                          <a:latin typeface="Titillium Web" panose="00000500000000000000" charset="0"/>
                        </a:rPr>
                        <a:t>Vmail_Message</a:t>
                      </a:r>
                      <a:endParaRPr lang="en-CA" sz="1400" dirty="0">
                        <a:latin typeface="Titillium Web" panose="00000500000000000000" charset="0"/>
                      </a:endParaRPr>
                    </a:p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</a:t>
                      </a:r>
                      <a:r>
                        <a:rPr lang="en-CA" sz="1400" b="1" dirty="0" err="1">
                          <a:latin typeface="Titillium Web" panose="00000500000000000000" charset="0"/>
                        </a:rPr>
                        <a:t>Vmail_Plan</a:t>
                      </a:r>
                      <a:r>
                        <a:rPr lang="en-CA" sz="1400" b="1" dirty="0">
                          <a:latin typeface="Titillium Web" panose="00000500000000000000" charset="0"/>
                        </a:rPr>
                        <a:t>”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299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latin typeface="Titillium Web" panose="00000500000000000000" charset="0"/>
                        </a:rPr>
                        <a:t>Area Code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400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SzPct val="70000"/>
                        <a:buFont typeface="Wingdings" panose="05000000000000000000" pitchFamily="2" charset="2"/>
                        <a:buChar char="q"/>
                      </a:pPr>
                      <a:r>
                        <a:rPr lang="en-CA" sz="1400" b="1" dirty="0">
                          <a:latin typeface="Titillium Web" panose="00000500000000000000" charset="0"/>
                        </a:rPr>
                        <a:t>Drop “Area Code”</a:t>
                      </a:r>
                      <a:endParaRPr lang="en-CA" sz="1400" b="1" dirty="0">
                        <a:latin typeface="Titillium Web" panose="00000500000000000000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688" y="1467680"/>
            <a:ext cx="3158916" cy="1347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76" y="2960980"/>
            <a:ext cx="1499525" cy="1017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33" y="4112012"/>
            <a:ext cx="3546183" cy="787465"/>
          </a:xfrm>
          <a:prstGeom prst="rect">
            <a:avLst/>
          </a:prstGeom>
        </p:spPr>
      </p:pic>
      <p:sp>
        <p:nvSpPr>
          <p:cNvPr id="9" name="Slide Number Placeholder 1"/>
          <p:cNvSpPr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6743</Words>
  <Application>WPS Presentation</Application>
  <PresentationFormat>On-screen Show (16:9)</PresentationFormat>
  <Paragraphs>542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</vt:lpstr>
      <vt:lpstr>Dosis Light</vt:lpstr>
      <vt:lpstr>Titillium Web Light</vt:lpstr>
      <vt:lpstr>Titillium Web</vt:lpstr>
      <vt:lpstr>Dubai Medium</vt:lpstr>
      <vt:lpstr>Microsoft YaHei</vt:lpstr>
      <vt:lpstr>Arial Unicode MS</vt:lpstr>
      <vt:lpstr>Titillium Web Light</vt:lpstr>
      <vt:lpstr>Segoe Print</vt:lpstr>
      <vt:lpstr>Mowbray template</vt:lpstr>
      <vt:lpstr>PowerPoint 演示文稿</vt:lpstr>
      <vt:lpstr>PowerPoint 演示文稿</vt:lpstr>
      <vt:lpstr>Background</vt:lpstr>
      <vt:lpstr>PowerPoint 演示文稿</vt:lpstr>
      <vt:lpstr>Facts</vt:lpstr>
      <vt:lpstr>Higher number of customer calls increase the possibility of customer churn</vt:lpstr>
      <vt:lpstr>International Plan is not attractive to customers Voicemail Plan seems to be more attractive</vt:lpstr>
      <vt:lpstr>Correlation</vt:lpstr>
      <vt:lpstr>Variable Dropped</vt:lpstr>
      <vt:lpstr>Variable Dropped (Cont.)</vt:lpstr>
      <vt:lpstr>Final Columns used in the Modeling</vt:lpstr>
      <vt:lpstr>PowerPoint 演示文稿</vt:lpstr>
      <vt:lpstr>Measuring Metric Chosen</vt:lpstr>
      <vt:lpstr>PowerPoint 演示文稿</vt:lpstr>
      <vt:lpstr>Model 1: Naïve Bayes </vt:lpstr>
      <vt:lpstr>Model 2: Decision Tree</vt:lpstr>
      <vt:lpstr>Model 3: KNN</vt:lpstr>
      <vt:lpstr>PowerPoint 演示文稿</vt:lpstr>
      <vt:lpstr>Model Comparison</vt:lpstr>
      <vt:lpstr>PowerPoint 演示文稿</vt:lpstr>
      <vt:lpstr>Decision Tree Visualisation</vt:lpstr>
      <vt:lpstr>Conclusion</vt:lpstr>
      <vt:lpstr>PowerPoint 演示文稿</vt:lpstr>
      <vt:lpstr>Appendix</vt:lpstr>
      <vt:lpstr>Question 1: Is there any outlier?</vt:lpstr>
      <vt:lpstr>Question 2: Why not creating the Total_Mins?</vt:lpstr>
      <vt:lpstr>Question 3: What’s the result of other performance measures?</vt:lpstr>
      <vt:lpstr>Question 4: What’s the thought process for the analysis?</vt:lpstr>
      <vt:lpstr>Feature Importance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 guan</dc:creator>
  <cp:lastModifiedBy>maleg</cp:lastModifiedBy>
  <cp:revision>32</cp:revision>
  <dcterms:created xsi:type="dcterms:W3CDTF">2018-12-12T03:25:00Z</dcterms:created>
  <dcterms:modified xsi:type="dcterms:W3CDTF">2018-12-12T04:16:29Z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