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34" r:id="rId12"/>
    <p:sldId id="302" r:id="rId13"/>
    <p:sldId id="338" r:id="rId14"/>
    <p:sldId id="305" r:id="rId15"/>
    <p:sldId id="306" r:id="rId16"/>
    <p:sldId id="307" r:id="rId17"/>
    <p:sldId id="308" r:id="rId18"/>
    <p:sldId id="309" r:id="rId19"/>
    <p:sldId id="303" r:id="rId20"/>
    <p:sldId id="310" r:id="rId21"/>
    <p:sldId id="335" r:id="rId22"/>
    <p:sldId id="337" r:id="rId23"/>
    <p:sldId id="313" r:id="rId24"/>
    <p:sldId id="315" r:id="rId25"/>
    <p:sldId id="300" r:id="rId26"/>
    <p:sldId id="316" r:id="rId27"/>
    <p:sldId id="314" r:id="rId28"/>
    <p:sldId id="319" r:id="rId29"/>
    <p:sldId id="336" r:id="rId30"/>
  </p:sldIdLst>
  <p:sldSz cx="9144000" cy="5143500" type="screen16x9"/>
  <p:notesSz cx="6858000" cy="9144000"/>
  <p:embeddedFontLst>
    <p:embeddedFont>
      <p:font typeface="Dosis Light" panose="02010600030101010101" charset="0"/>
      <p:regular r:id="rId32"/>
      <p:bold r:id="rId33"/>
    </p:embeddedFont>
    <p:embeddedFont>
      <p:font typeface="Titillium Web" panose="02010600030101010101" charset="0"/>
      <p:regular r:id="rId34"/>
      <p:bold r:id="rId35"/>
      <p:italic r:id="rId36"/>
      <p:boldItalic r:id="rId37"/>
    </p:embeddedFont>
    <p:embeddedFont>
      <p:font typeface="Titillium Web Light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>
    <p:extLst>
      <p:ext uri="{19B8F6BF-5375-455C-9EA6-DF929625EA0E}">
        <p15:presenceInfo xmlns:p15="http://schemas.microsoft.com/office/powerpoint/2012/main" userId="b703cbe561a458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73EF-0372-4EC3-AFAE-0054A866F669}">
  <a:tblStyle styleId="{176873EF-0372-4EC3-AFAE-0054A866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27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59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65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2010600030101010101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itillium Web" panose="02010600030101010101" charset="0"/>
          <a:ea typeface="Titillium Web" panose="0201060003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BF0DB4F-8E25-47D4-8B0F-ACDB25B6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Sumithra Hariguruprasad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079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No big differences between Churn and not Churn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C288346-AB0C-42F8-836A-F11EC0EC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E09EA-41A4-4144-9FCE-971BC4A1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B6A9C-3A59-4AEC-96ED-F0582C77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A6053-864F-4298-B24D-1399A63C2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E31F4-D1CA-47FE-B33F-97952F82A04A}"/>
              </a:ext>
            </a:extLst>
          </p:cNvPr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C8B8A6-C8B1-475B-9EE3-6D3C027DB3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Columns used in the Modeling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941B75F-C986-426E-A685-D03FA03CA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2299-D1B4-44F0-8C74-2DAB16D12B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8497" y="1246188"/>
            <a:ext cx="6761163" cy="3144837"/>
          </a:xfrm>
        </p:spPr>
        <p:txBody>
          <a:bodyPr/>
          <a:lstStyle/>
          <a:p>
            <a:r>
              <a:rPr lang="en-CA" sz="1600" dirty="0"/>
              <a:t>Account Length</a:t>
            </a:r>
          </a:p>
          <a:p>
            <a:r>
              <a:rPr lang="en-CA" sz="1600" dirty="0"/>
              <a:t>Intl Plan</a:t>
            </a:r>
          </a:p>
          <a:p>
            <a:r>
              <a:rPr lang="en-CA" sz="1600" dirty="0"/>
              <a:t>Vmail Message</a:t>
            </a:r>
          </a:p>
          <a:p>
            <a:r>
              <a:rPr lang="en-CA" sz="1600" dirty="0"/>
              <a:t>Day Mins</a:t>
            </a:r>
          </a:p>
          <a:p>
            <a:r>
              <a:rPr lang="en-CA" sz="1600" dirty="0"/>
              <a:t>Eve Mins</a:t>
            </a:r>
          </a:p>
          <a:p>
            <a:r>
              <a:rPr lang="en-CA" sz="1600" dirty="0"/>
              <a:t>Night Mins</a:t>
            </a:r>
          </a:p>
          <a:p>
            <a:r>
              <a:rPr lang="en-CA" sz="1600" dirty="0"/>
              <a:t>Intl Mins</a:t>
            </a:r>
          </a:p>
          <a:p>
            <a:r>
              <a:rPr lang="en-CA" sz="1600" dirty="0" err="1"/>
              <a:t>CustServ</a:t>
            </a:r>
            <a:r>
              <a:rPr lang="en-CA" sz="1600" dirty="0"/>
              <a:t> Calls</a:t>
            </a:r>
          </a:p>
          <a:p>
            <a:r>
              <a:rPr lang="en-CA" sz="1600" dirty="0"/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4920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56095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61997"/>
            <a:ext cx="6761100" cy="499063"/>
          </a:xfrm>
        </p:spPr>
        <p:txBody>
          <a:bodyPr/>
          <a:lstStyle/>
          <a:p>
            <a:r>
              <a:rPr lang="en-CA" sz="2400" dirty="0">
                <a:latin typeface="Titillium Web" panose="02010600030101010101" charset="0"/>
              </a:rPr>
              <a:t>Measuring Metric Chosen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8B1FF-45EC-4DB8-8134-E50023E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23885"/>
              </p:ext>
            </p:extLst>
          </p:nvPr>
        </p:nvGraphicFramePr>
        <p:xfrm>
          <a:off x="236222" y="914401"/>
          <a:ext cx="8112648" cy="391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495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3774285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964868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5818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026778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Classification</a:t>
                      </a:r>
                    </a:p>
                    <a:p>
                      <a:pPr algn="ctr"/>
                      <a:r>
                        <a:rPr lang="en-CA" sz="1400" b="1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It is the percentage of correct predictions.</a:t>
                      </a:r>
                    </a:p>
                    <a:p>
                      <a:br>
                        <a:rPr lang="en-US" sz="2000" dirty="0"/>
                      </a:b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works better if there is an equal number of samples in each class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When the class distribution in the dataset is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it can give a false sense of high accuracy.</a:t>
                      </a: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83382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Confusion </a:t>
                      </a:r>
                    </a:p>
                    <a:p>
                      <a:pPr algn="ctr"/>
                      <a:r>
                        <a:rPr lang="en-CA" sz="1400" b="1" dirty="0"/>
                        <a:t>Matrix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specific table layout in which each row of the matrix represents the instances in a predicted class while each column represents the instances in an actual class 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Highly interpretative,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Used to estimate a number of other metrics</a:t>
                      </a: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It doesn’t really give us much insight.</a:t>
                      </a:r>
                      <a:endParaRPr lang="en-CA" sz="2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30242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Classification</a:t>
                      </a:r>
                    </a:p>
                    <a:p>
                      <a:pPr algn="ctr"/>
                      <a:r>
                        <a:rPr lang="en-CA" sz="1400" b="1" dirty="0"/>
                        <a:t>report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Recall :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TP/TP+FN</a:t>
                      </a:r>
                    </a:p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Precision: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TP/TP+FN</a:t>
                      </a:r>
                    </a:p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F1 score: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single metric that combines recall and precision using the harmonic mean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Works well for unbalanced data sets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6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79673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D1550F6-0F9F-4F6E-BBDE-6235456B91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7AAF5B-3EDD-40BC-A7E5-29001B3B2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343"/>
              </p:ext>
            </p:extLst>
          </p:nvPr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975413569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3179780818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573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3970D3-9F9B-4365-AAD7-A6018874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20154"/>
              </p:ext>
            </p:extLst>
          </p:nvPr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2643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2510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3480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40783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51294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itillium Web" panose="02010600030101010101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2010600030101010101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2010600030101010101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2010600030101010101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2010600030101010101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2010600030101010101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3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2010600030101010101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0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2010600030101010101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047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E1C8ED-02F7-419F-860F-FA3BA2351057}"/>
              </a:ext>
            </a:extLst>
          </p:cNvPr>
          <p:cNvSpPr txBox="1">
            <a:spLocks/>
          </p:cNvSpPr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Naïve Bayes algorithm  is based on Bayes’ theorem with strong (naive) independence assumptions between the features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Pros :  It is simple, fast and easy to implement.  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Cons: The assumption of independent features.      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4F2B7F-84DA-481F-874F-F1D4179A7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AB61-9279-43E5-879B-5A43EE68EE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567" y="1246188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2010600030101010101" charset="0"/>
                <a:cs typeface="Arial"/>
                <a:sym typeface="Arial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itillium Web" panose="02010600030101010101" charset="0"/>
              <a:cs typeface="Arial"/>
              <a:sym typeface="Arial"/>
            </a:endParaRPr>
          </a:p>
          <a:p>
            <a:pPr marL="182563" indent="-182563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2010600030101010101" charset="0"/>
                <a:cs typeface="Arial"/>
                <a:sym typeface="Arial"/>
              </a:rPr>
              <a:t>Can handle both numerical and categorical data</a:t>
            </a:r>
          </a:p>
          <a:p>
            <a:pPr marL="182563" indent="-182563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2010600030101010101" charset="0"/>
              <a:cs typeface="Arial"/>
              <a:sym typeface="Arial"/>
            </a:endParaRPr>
          </a:p>
          <a:p>
            <a:pPr marL="182563" indent="-182563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2010600030101010101" charset="0"/>
              <a:cs typeface="Arial"/>
              <a:sym typeface="Arial"/>
            </a:endParaRPr>
          </a:p>
          <a:p>
            <a:pPr marL="182563" indent="-182563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2010600030101010101" charset="0"/>
              <a:cs typeface="Arial"/>
              <a:sym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4C7B61-8FB9-4F51-804E-ABCD8DC4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82176"/>
              </p:ext>
            </p:extLst>
          </p:nvPr>
        </p:nvGraphicFramePr>
        <p:xfrm>
          <a:off x="1049572" y="2233613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1720783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0.917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0.50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0.922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0.928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0.885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0.895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0.70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DA4346CB-DC4D-4EB6-88E0-AA1746FF38F5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25564009-8D08-4AB4-BBCA-9F33F03E19A9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>
              <a:extLst>
                <a:ext uri="{FF2B5EF4-FFF2-40B4-BE49-F238E27FC236}">
                  <a16:creationId xmlns:a16="http://schemas.microsoft.com/office/drawing/2014/main" id="{3E615952-F13D-473D-A08B-EED86BF563FA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K-NN is non-parametric  lazy learning algorithm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Pro: Does not assume any probability distributions on the input data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2010600030101010101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346F4-D080-4857-B05F-FD27DB86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76931"/>
              </p:ext>
            </p:extLst>
          </p:nvPr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0.867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2010600030101010101" charset="0"/>
                        </a:rPr>
                        <a:t>0.887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16CEFF4F-932A-4022-8A62-43B987F4ED6F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>
              <a:extLst>
                <a:ext uri="{FF2B5EF4-FFF2-40B4-BE49-F238E27FC236}">
                  <a16:creationId xmlns:a16="http://schemas.microsoft.com/office/drawing/2014/main" id="{518FF254-E68F-4B97-976F-9B7974DDDEC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>
              <a:extLst>
                <a:ext uri="{FF2B5EF4-FFF2-40B4-BE49-F238E27FC236}">
                  <a16:creationId xmlns:a16="http://schemas.microsoft.com/office/drawing/2014/main" id="{333B5A1B-C0CB-4D6B-AF67-B627408787B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C8E0E3EA-304C-4BB2-B09E-CA0E7E92BD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82602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29932"/>
              </p:ext>
            </p:extLst>
          </p:nvPr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524688625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2010600030101010101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  <a:sym typeface="Arial"/>
                        </a:rPr>
                        <a:t>0.922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  <a:sym typeface="Arial"/>
                        </a:rPr>
                        <a:t>0.928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10" name="Google Shape;4194;p39">
            <a:extLst>
              <a:ext uri="{FF2B5EF4-FFF2-40B4-BE49-F238E27FC236}">
                <a16:creationId xmlns:a16="http://schemas.microsoft.com/office/drawing/2014/main" id="{9525060E-C5A5-4D5C-B376-5288A992A304}"/>
              </a:ext>
            </a:extLst>
          </p:cNvPr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3555989B-8175-48A7-823D-D1B30D9D735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>
              <a:extLst>
                <a:ext uri="{FF2B5EF4-FFF2-40B4-BE49-F238E27FC236}">
                  <a16:creationId xmlns:a16="http://schemas.microsoft.com/office/drawing/2014/main" id="{3DF453D8-778A-41D4-8D37-D9E53091BD5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8B55029-F0E6-47C0-96B1-956E3C5B2C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0852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41249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Visualisation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5354BE0-1A3E-48F9-A96F-9E1D12BBB0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A32CBBC-53B8-45C7-88C9-92063BAC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9CB5F-0827-49F3-9829-7F16C7BC7F41}"/>
              </a:ext>
            </a:extLst>
          </p:cNvPr>
          <p:cNvSpPr txBox="1">
            <a:spLocks/>
          </p:cNvSpPr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/>
              <a:t>Decision Tree results can help us find the groups are more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4853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47AFC94-8633-4B1E-9F68-ECD1F47E29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7B30-D6D2-4EA9-BA4E-A518A2A65A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/>
              <a:t>Customers having high talk time in peak hours or making more international calls and calling Customer Service more than 3 times are more likely to churn</a:t>
            </a:r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/>
              <a:t>To be specific: Customers having day talk time(&gt;263 mins), evening talk time(&gt;266 mins), International mins(&gt;7 mins) on regular basis and have made more than 3 customers calls are more likely to churn</a:t>
            </a:r>
            <a:endParaRPr lang="en-CA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ED08-3B6C-4094-9E1F-BDECA5EBC423}"/>
              </a:ext>
            </a:extLst>
          </p:cNvPr>
          <p:cNvSpPr/>
          <p:nvPr/>
        </p:nvSpPr>
        <p:spPr>
          <a:xfrm>
            <a:off x="709730" y="2784614"/>
            <a:ext cx="6613422" cy="20895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2010600030101010101" charset="0"/>
              </a:rPr>
              <a:t>To retain the at-risk customers: </a:t>
            </a:r>
          </a:p>
          <a:p>
            <a:pPr marL="541338" indent="-27146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dirty="0">
                <a:solidFill>
                  <a:schemeClr val="tx1"/>
                </a:solidFill>
                <a:latin typeface="Titillium Web Light" panose="02010600030101010101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2010600030101010101" charset="0"/>
              </a:rPr>
              <a:t>To prevent clients being at-risk:</a:t>
            </a:r>
          </a:p>
          <a:p>
            <a:pPr marL="541338" indent="-27146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2010600030101010101" charset="0"/>
              </a:rPr>
              <a:t>Better pricing</a:t>
            </a:r>
            <a:r>
              <a:rPr lang="en-CA" sz="1500" dirty="0">
                <a:solidFill>
                  <a:schemeClr val="tx1"/>
                </a:solidFill>
                <a:latin typeface="Titillium Web Light" panose="02010600030101010101" charset="0"/>
              </a:rPr>
              <a:t>: Create bundle packages for clients with longer talk time in peak hours and international</a:t>
            </a:r>
          </a:p>
          <a:p>
            <a:pPr marL="541338" indent="-27146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2010600030101010101" charset="0"/>
              </a:rPr>
              <a:t>Reduce client issues</a:t>
            </a:r>
            <a:r>
              <a:rPr lang="en-CA" sz="1500" dirty="0">
                <a:solidFill>
                  <a:schemeClr val="tx1"/>
                </a:solidFill>
                <a:latin typeface="Titillium Web Light" panose="02010600030101010101" charset="0"/>
              </a:rPr>
              <a:t>: Dig deeper into service calls to find the reason for clients to make multiple attempt</a:t>
            </a:r>
          </a:p>
        </p:txBody>
      </p:sp>
    </p:spTree>
    <p:extLst>
      <p:ext uri="{BB962C8B-B14F-4D97-AF65-F5344CB8AC3E}">
        <p14:creationId xmlns:p14="http://schemas.microsoft.com/office/powerpoint/2010/main" val="106499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79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C69-8094-4A41-A828-821545C6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1313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1: Is there any outlier?</a:t>
            </a:r>
            <a:endParaRPr lang="en-CA" sz="24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9E9F877-39BF-420A-BFE7-FE8AEBD684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B2F8F-1708-4C96-8D59-8682AFC7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2: Why not creating the </a:t>
            </a:r>
            <a:r>
              <a:rPr lang="en-CA" sz="2400" b="1" dirty="0" err="1"/>
              <a:t>Total_Mins</a:t>
            </a:r>
            <a:r>
              <a:rPr lang="en-CA" sz="2400" b="1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25210"/>
              </p:ext>
            </p:extLst>
          </p:nvPr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Night_Mins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Intl_Mins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The Churn split results are different for three metrics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Total_Mins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031F32-06E3-49E0-930F-E8AF5061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5DD95-5CC6-4BD4-9DD0-AC562DD5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B5D41-18D9-4F8D-AC59-CE9E6246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C4B30-E534-4702-9BE0-4693EBB9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8384964-90FD-4635-91B5-33A91228FE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141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670-09A4-4C63-A69A-5AF8087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3: What’s the result of other performance measures?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8ED02-9F9C-42C9-94F2-3A57C8A6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26418"/>
              </p:ext>
            </p:extLst>
          </p:nvPr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320644396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5C2699-E581-4904-8261-45B75C1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3185E-6CFE-4E18-AFB8-8CECB382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E341-613E-4E7B-A4F8-D5FD5F9B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140" y="2663752"/>
            <a:ext cx="3245481" cy="108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83F6-3095-467E-B708-AF5F050A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2713118"/>
            <a:ext cx="1453145" cy="104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9A1D-3CC9-49E5-A466-770BBC45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38B5C-812A-4205-A77C-410B87A4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AFFD512-A1A0-4D48-8436-6264110523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346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/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Correlating.</a:t>
            </a:r>
          </a:p>
          <a:p>
            <a:r>
              <a:rPr lang="en-US" sz="1200" dirty="0"/>
              <a:t>We want to know how well does each feature correlate with Churn.</a:t>
            </a:r>
          </a:p>
          <a:p>
            <a:r>
              <a:rPr lang="en-US" sz="1200" b="1" dirty="0"/>
              <a:t>Completing.</a:t>
            </a:r>
          </a:p>
          <a:p>
            <a:r>
              <a:rPr lang="en-US" sz="1200" dirty="0"/>
              <a:t>We do not have any null value in this data set so we do not need to complete any of the variables.</a:t>
            </a:r>
          </a:p>
          <a:p>
            <a:r>
              <a:rPr lang="en-US" sz="1200" b="1" dirty="0"/>
              <a:t>Correcting.</a:t>
            </a:r>
          </a:p>
          <a:p>
            <a:r>
              <a:rPr lang="en-US" sz="1200" dirty="0"/>
              <a:t>phone number and area code may be dropped from our analysis as there may not be a correlation between phone number and churn.</a:t>
            </a:r>
          </a:p>
          <a:p>
            <a:r>
              <a:rPr lang="en-US" sz="1200" dirty="0"/>
              <a:t>State feature may be dropped as it does not contribute to churn.</a:t>
            </a:r>
          </a:p>
          <a:p>
            <a:r>
              <a:rPr lang="en-US" sz="1200" b="1" dirty="0"/>
              <a:t>Creating.</a:t>
            </a:r>
          </a:p>
          <a:p>
            <a:r>
              <a:rPr lang="en-US" sz="1200" dirty="0"/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/>
              <a:t>We may want to create a new feature called total calls based on partial calls to get total calls of each customer.</a:t>
            </a:r>
          </a:p>
          <a:p>
            <a:r>
              <a:rPr lang="en-US" sz="1200" dirty="0"/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/>
              <a:t>We may want to change the </a:t>
            </a:r>
            <a:r>
              <a:rPr lang="en-US" sz="1200" dirty="0" err="1"/>
              <a:t>Intplan,VMailPlan,Churn</a:t>
            </a:r>
            <a:r>
              <a:rPr lang="en-US" sz="1200" dirty="0"/>
              <a:t> from yes/no to 0 and 1 categorical variables.</a:t>
            </a:r>
          </a:p>
          <a:p>
            <a:r>
              <a:rPr lang="en-US" sz="1200" b="1" dirty="0"/>
              <a:t>Classifying.</a:t>
            </a:r>
          </a:p>
          <a:p>
            <a:r>
              <a:rPr lang="en-US" sz="1200" dirty="0"/>
              <a:t>Then we will classify the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28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98F397-6019-4C35-8AAE-73C68B6F00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52EE4-3EE8-4FC7-8BE5-4B4B794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5A0-A1B5-4489-AEA8-232647D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99392-14AC-42F7-A8BC-0EB74A3DF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BEB9-0F03-4E64-9F9E-F0F8667905E5}"/>
              </a:ext>
            </a:extLst>
          </p:cNvPr>
          <p:cNvSpPr txBox="1">
            <a:spLocks/>
          </p:cNvSpPr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It costs more to attract new customers than to retain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After knowing the category of customers, action would be taken to retain them</a:t>
            </a:r>
          </a:p>
        </p:txBody>
      </p:sp>
      <p:pic>
        <p:nvPicPr>
          <p:cNvPr id="7" name="Picture 2" descr="Image result for telecom churn">
            <a:extLst>
              <a:ext uri="{FF2B5EF4-FFF2-40B4-BE49-F238E27FC236}">
                <a16:creationId xmlns:a16="http://schemas.microsoft.com/office/drawing/2014/main" id="{FAEA600C-9156-4462-AC36-A685F42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8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4010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2010600030101010101" charset="0"/>
              </a:rPr>
              <a:t> Most clients in West Virginia State</a:t>
            </a:r>
          </a:p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2010600030101010101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50% </a:t>
            </a:r>
            <a:r>
              <a:rPr lang="en-US" sz="1300" b="1" dirty="0">
                <a:latin typeface="Titillium Web" panose="02010600030101010101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101</a:t>
            </a:r>
            <a:r>
              <a:rPr lang="en-US" sz="1300" b="1" dirty="0">
                <a:latin typeface="Titillium Web" panose="02010600030101010101" charset="0"/>
              </a:rPr>
              <a:t> months</a:t>
            </a:r>
          </a:p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2010600030101010101" charset="0"/>
              </a:rPr>
              <a:t> The average total revenue generated per customer is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$67.49</a:t>
            </a:r>
          </a:p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2010600030101010101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305</a:t>
            </a:r>
            <a:r>
              <a:rPr lang="en-US" sz="1300" b="1" dirty="0">
                <a:latin typeface="Titillium Web" panose="02010600030101010101" charset="0"/>
              </a:rPr>
              <a:t> calls in the course of using the service of this company</a:t>
            </a:r>
          </a:p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2010600030101010101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50% </a:t>
            </a:r>
            <a:r>
              <a:rPr lang="en-US" sz="1300" b="1" dirty="0">
                <a:latin typeface="Titillium Web" panose="02010600030101010101" charset="0"/>
              </a:rPr>
              <a:t>of the clients has called the customer service at least one time</a:t>
            </a:r>
          </a:p>
          <a:p>
            <a:pPr marL="182563" indent="-182563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2010600030101010101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2010600030101010101" charset="0"/>
              </a:rPr>
              <a:t>$60 </a:t>
            </a:r>
            <a:r>
              <a:rPr lang="en-US" sz="1300" b="1" dirty="0">
                <a:latin typeface="Titillium Web" panose="02010600030101010101" charset="0"/>
              </a:rPr>
              <a:t>in total charge. </a:t>
            </a:r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/>
              <a:t>Higher number of customer calls increase the possibility of customer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International Plan is not attractive to customers</a:t>
            </a:r>
            <a:br>
              <a:rPr lang="en-CA" sz="2400" dirty="0"/>
            </a:br>
            <a:r>
              <a:rPr lang="en-CA" sz="2400" dirty="0"/>
              <a:t>Voicemail Plan seems to be more attractive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4BE88-D848-4EF8-B6B6-376B93E65201}"/>
              </a:ext>
            </a:extLst>
          </p:cNvPr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High correlation between:</a:t>
            </a: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Day_charge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Day_Mins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Eve_charge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Eve_Mins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Night_charge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Night_Mins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Intl_charge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Intl_Mins</a:t>
            </a:r>
            <a:endParaRPr lang="en-CA" sz="1200" dirty="0">
              <a:latin typeface="Titillium Web" panose="02010600030101010101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Drop '</a:t>
            </a:r>
            <a:r>
              <a:rPr lang="en-CA" sz="1200" b="1" dirty="0" err="1">
                <a:latin typeface="Titillium Web" panose="02010600030101010101" charset="0"/>
              </a:rPr>
              <a:t>Day_Charge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Eve_Charge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Night_Charge</a:t>
            </a:r>
            <a:r>
              <a:rPr lang="en-CA" sz="1200" b="1" dirty="0">
                <a:latin typeface="Titillium Web" panose="02010600030101010101" charset="0"/>
              </a:rPr>
              <a:t>', '</a:t>
            </a:r>
            <a:r>
              <a:rPr lang="en-CA" sz="1200" b="1" dirty="0" err="1">
                <a:latin typeface="Titillium Web" panose="02010600030101010101" charset="0"/>
              </a:rPr>
              <a:t>Intl_Charge</a:t>
            </a:r>
            <a:r>
              <a:rPr lang="en-CA" sz="1200" b="1" dirty="0">
                <a:latin typeface="Titillium Web" panose="02010600030101010101" charset="0"/>
              </a:rPr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8FB6F-C7A3-42F6-A8E4-23A05542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B999F-51E1-4B50-A6A9-ED9AB2CF4374}"/>
              </a:ext>
            </a:extLst>
          </p:cNvPr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13346-EB72-40BF-AB55-2F552E85A38C}"/>
              </a:ext>
            </a:extLst>
          </p:cNvPr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FF074-562C-464A-B9DA-FF945A47D48A}"/>
              </a:ext>
            </a:extLst>
          </p:cNvPr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9DD69-6032-4491-B68E-D6462366E420}"/>
              </a:ext>
            </a:extLst>
          </p:cNvPr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F3A7E-1512-48A5-B48E-0B2ACF850CEA}"/>
              </a:ext>
            </a:extLst>
          </p:cNvPr>
          <p:cNvCxnSpPr>
            <a:cxnSpLocks/>
          </p:cNvCxnSpPr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1D571-6FE2-4CDD-8264-71C2A3EA58B6}"/>
              </a:ext>
            </a:extLst>
          </p:cNvPr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2010600030101010101" charset="0"/>
              </a:rPr>
              <a:t>Correlation between metrics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A3F9731-9418-4CA3-A1F0-AE1E7194EF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D188F-6836-49CD-B778-B1EFBC4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34417"/>
              </p:ext>
            </p:extLst>
          </p:nvPr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1274268781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515466926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135354688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37429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13659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60775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98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A589BB-47F2-4C07-A7DD-5FE38545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C8EAB-6A77-4513-BA60-0ABD3F6A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7F6DB-57E7-416A-B2BF-A1D3A727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F42D6E6-DE3D-4680-86F4-6A190A36D4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1280</Words>
  <Application>Microsoft Office PowerPoint</Application>
  <PresentationFormat>On-screen Show (16:9)</PresentationFormat>
  <Paragraphs>302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Wingdings</vt:lpstr>
      <vt:lpstr>Titillium Web Light</vt:lpstr>
      <vt:lpstr>Dosis Light</vt:lpstr>
      <vt:lpstr>Arial</vt:lpstr>
      <vt:lpstr>Titillium Web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Final Columns used in the Modeling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23</cp:revision>
  <dcterms:modified xsi:type="dcterms:W3CDTF">2018-12-12T00:37:04Z</dcterms:modified>
</cp:coreProperties>
</file>