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41" r:id="rId12"/>
    <p:sldId id="302" r:id="rId13"/>
    <p:sldId id="338" r:id="rId14"/>
    <p:sldId id="305" r:id="rId15"/>
    <p:sldId id="306" r:id="rId16"/>
    <p:sldId id="307" r:id="rId17"/>
    <p:sldId id="308" r:id="rId18"/>
    <p:sldId id="309" r:id="rId19"/>
    <p:sldId id="303" r:id="rId20"/>
    <p:sldId id="310" r:id="rId21"/>
    <p:sldId id="335" r:id="rId22"/>
    <p:sldId id="337" r:id="rId23"/>
    <p:sldId id="313" r:id="rId24"/>
    <p:sldId id="315" r:id="rId25"/>
    <p:sldId id="300" r:id="rId26"/>
    <p:sldId id="316" r:id="rId27"/>
    <p:sldId id="314" r:id="rId28"/>
    <p:sldId id="319" r:id="rId29"/>
    <p:sldId id="336" r:id="rId30"/>
  </p:sldIdLst>
  <p:sldSz cx="9144000" cy="5143500" type="screen16x9"/>
  <p:notesSz cx="6858000" cy="9144000"/>
  <p:embeddedFontLst>
    <p:embeddedFont>
      <p:font typeface="Dosis Light" panose="02010600030101010101" charset="0"/>
      <p:regular r:id="rId32"/>
    </p:embeddedFont>
    <p:embeddedFont>
      <p:font typeface="Titillium Web" panose="02010600030101010101" charset="0"/>
      <p:italic r:id="rId33"/>
    </p:embeddedFont>
    <p:embeddedFont>
      <p:font typeface="Titillium Web Light" panose="02010600030101010101" charset="0"/>
      <p: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7" autoAdjust="0"/>
  </p:normalViewPr>
  <p:slideViewPr>
    <p:cSldViewPr snapToGrid="0">
      <p:cViewPr varScale="1">
        <p:scale>
          <a:sx n="80" d="100"/>
          <a:sy n="80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sz="11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34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17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56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125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0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3503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4387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244693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11374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53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38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2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Market Churn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Team Member (In order of presentation): 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Hariguruprasad</a:t>
            </a:r>
            <a:endParaRPr lang="en-CA" sz="18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Gopale</a:t>
            </a:r>
          </a:p>
          <a:p>
            <a:pPr indent="-12700">
              <a:buClr>
                <a:srgbClr val="0B87A1"/>
              </a:buClr>
              <a:buSzPts val="4800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Rozhan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Makhdoomi</a:t>
            </a:r>
            <a:endParaRPr lang="en-CA" sz="18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 (Cont.)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21510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No big differences between Churn and not Churn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Trebuchet MS" panose="020B0603020202020204" pitchFamily="34" charset="0"/>
              </a:rPr>
              <a:t>Other areas dropped: Phone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10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6C44D-005B-4716-8866-A85752C36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11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79CB12-6394-4885-BFF6-12751263FFA3}"/>
              </a:ext>
            </a:extLst>
          </p:cNvPr>
          <p:cNvSpPr/>
          <p:nvPr/>
        </p:nvSpPr>
        <p:spPr>
          <a:xfrm>
            <a:off x="3839659" y="2966218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25C99-788A-4EC8-98F6-667394D0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15167"/>
              </p:ext>
            </p:extLst>
          </p:nvPr>
        </p:nvGraphicFramePr>
        <p:xfrm>
          <a:off x="1029031" y="3399742"/>
          <a:ext cx="55092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9946">
                  <a:extLst>
                    <a:ext uri="{9D8B030D-6E8A-4147-A177-3AD203B41FA5}">
                      <a16:colId xmlns:a16="http://schemas.microsoft.com/office/drawing/2014/main" val="3355629073"/>
                    </a:ext>
                  </a:extLst>
                </a:gridCol>
                <a:gridCol w="1799314">
                  <a:extLst>
                    <a:ext uri="{9D8B030D-6E8A-4147-A177-3AD203B41FA5}">
                      <a16:colId xmlns:a16="http://schemas.microsoft.com/office/drawing/2014/main" val="10837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70%: Train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30%: 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684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70A848-7038-4CAA-BBA8-A12098FC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4530"/>
              </p:ext>
            </p:extLst>
          </p:nvPr>
        </p:nvGraphicFramePr>
        <p:xfrm>
          <a:off x="1029031" y="4224691"/>
          <a:ext cx="3622482" cy="55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82">
                  <a:extLst>
                    <a:ext uri="{9D8B030D-6E8A-4147-A177-3AD203B41FA5}">
                      <a16:colId xmlns:a16="http://schemas.microsoft.com/office/drawing/2014/main" val="1686889375"/>
                    </a:ext>
                  </a:extLst>
                </a:gridCol>
              </a:tblGrid>
              <a:tr h="5583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Validation Set</a:t>
                      </a:r>
                    </a:p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K-fold, K=10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660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07006-0C37-46F0-8237-6BC5ECBB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6239"/>
              </p:ext>
            </p:extLst>
          </p:nvPr>
        </p:nvGraphicFramePr>
        <p:xfrm>
          <a:off x="297180" y="209989"/>
          <a:ext cx="4068086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68086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Features used in the models: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427533-63E4-4B9A-973E-BE19DF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4684"/>
              </p:ext>
            </p:extLst>
          </p:nvPr>
        </p:nvGraphicFramePr>
        <p:xfrm>
          <a:off x="365881" y="766018"/>
          <a:ext cx="733617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0176">
                  <a:extLst>
                    <a:ext uri="{9D8B030D-6E8A-4147-A177-3AD203B41FA5}">
                      <a16:colId xmlns:a16="http://schemas.microsoft.com/office/drawing/2014/main" val="22420851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0084444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6879696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4631551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9177842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CA" b="1" dirty="0">
                          <a:latin typeface="Trebuchet MS" panose="020B0603020202020204" pitchFamily="34" charset="0"/>
                        </a:rPr>
                        <a:t>Input: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Account  Length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Day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Eve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6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Night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Plan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Vmail message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CustServ Calls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3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A" b="1" dirty="0">
                          <a:latin typeface="Trebuchet MS" panose="020B0603020202020204" pitchFamily="34" charset="0"/>
                        </a:rPr>
                        <a:t>Outcome: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182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57E5C33-F13C-4B83-B383-89A9AC0A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54560"/>
              </p:ext>
            </p:extLst>
          </p:nvPr>
        </p:nvGraphicFramePr>
        <p:xfrm>
          <a:off x="297179" y="2122208"/>
          <a:ext cx="4707375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07375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Data Split and Validation: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25A9BA54-AB21-4ED7-A183-CDB321BE84CA}"/>
              </a:ext>
            </a:extLst>
          </p:cNvPr>
          <p:cNvSpPr/>
          <p:nvPr/>
        </p:nvSpPr>
        <p:spPr>
          <a:xfrm>
            <a:off x="2645962" y="3801301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8C2AA-8825-47DA-89F7-8D501BCFE781}"/>
              </a:ext>
            </a:extLst>
          </p:cNvPr>
          <p:cNvSpPr/>
          <p:nvPr/>
        </p:nvSpPr>
        <p:spPr>
          <a:xfrm>
            <a:off x="3283891" y="2620737"/>
            <a:ext cx="1510748" cy="2814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Trebuchet MS" panose="020B0603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9950917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658883"/>
            <a:ext cx="5570881" cy="499063"/>
          </a:xfrm>
        </p:spPr>
        <p:txBody>
          <a:bodyPr/>
          <a:lstStyle/>
          <a:p>
            <a:r>
              <a:rPr lang="en-CA" b="1" dirty="0">
                <a:latin typeface="Trebuchet MS" panose="020B0603020202020204" pitchFamily="34" charset="0"/>
              </a:rPr>
              <a:t>Measuring Metric Chosen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86169"/>
              </p:ext>
            </p:extLst>
          </p:nvPr>
        </p:nvGraphicFramePr>
        <p:xfrm>
          <a:off x="297183" y="1207429"/>
          <a:ext cx="7955277" cy="36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48"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It is the percentage of correct predictions.</a:t>
                      </a:r>
                    </a:p>
                    <a:p>
                      <a:pPr algn="l"/>
                      <a:br>
                        <a:rPr lang="en-US" sz="2000" dirty="0">
                          <a:latin typeface="Trebuchet MS" panose="020B0603020202020204" pitchFamily="34" charset="0"/>
                        </a:rPr>
                      </a:b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W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orks better if there is an equal number of samples in each class</a:t>
                      </a:r>
                    </a:p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U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class distribution in a dataset can give a false sense of high accuracy.</a:t>
                      </a: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0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Negatives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negatives</a:t>
                      </a:r>
                      <a:endParaRPr lang="en-CA" sz="14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score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which is a function of Precision and Recall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i.e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The hormonic average of precision and 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a better measure to use if we need to seek a balance between Precision and Recall 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04211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402BDEC-427C-4925-80C9-AE14F112CB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13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14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1: Naïve Bayes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15</a:t>
            </a:fld>
            <a:endParaRPr lang="en-GB" dirty="0"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092"/>
              </p:ext>
            </p:extLst>
          </p:nvPr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Naïve Bayes algorithm  is based on Bayes’ theorem with strong (naive) independence assumptions between the features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Pros :  It is simple, fast and easy to implement.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Cons: The assumption of independent features.    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69" y="391696"/>
            <a:ext cx="6761100" cy="787465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036" y="1275887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5397"/>
              </p:ext>
            </p:extLst>
          </p:nvPr>
        </p:nvGraphicFramePr>
        <p:xfrm>
          <a:off x="958041" y="2263312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0.50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0.70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451166" y="3502282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BE305EF-EABA-4ED9-AE9B-EBED48D84A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16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K-NN is non-parametric  lazy learning algorithm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Pro: Does not assume any probability distributions on the input data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29391"/>
              </p:ext>
            </p:extLst>
          </p:nvPr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17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18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9582"/>
              </p:ext>
            </p:extLst>
          </p:nvPr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Decision Tree Visualisation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>
                <a:latin typeface="Trebuchet MS" panose="020B0603020202020204" pitchFamily="34" charset="0"/>
              </a:rPr>
              <a:t>Decision Tree results can help us find the groups are more likely to churn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9EBF70-CB6D-45E1-BE8F-2CA9A8E6F5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21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high talk time in peak hours or making more international calls and calling Customer Service more than 3 times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400" dirty="0">
                <a:latin typeface="Trebuchet MS" panose="020B0603020202020204" pitchFamily="34" charset="0"/>
              </a:rPr>
              <a:t>To be specific: Customers having day talk time(&gt;263 mins), evening talk time(&gt;266 mins), International mins(&gt;7 mins) on regular basis and have made more than 3 customers calls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a International plan and not having a Vmail Plan are more likely to churn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178" y="3021496"/>
            <a:ext cx="6535973" cy="1852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retain the at-risk customers: 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prevent clients being at-risk: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Better pricing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Create bundle packages for clients with longer talk time in peak hours and international. Promotions on Vmail Plans.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Reduce client issues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Dig deeper into service calls to find the reason for clients to make multiple attempt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Dubai Medium" panose="020B0604020202020204" pitchFamily="34" charset="-78"/>
              </a:rPr>
              <a:t>Thank you!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Appendix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1: Is there any outlier?</a:t>
            </a:r>
            <a:endParaRPr lang="en-CA" sz="2400" dirty="0">
              <a:latin typeface="Trebuchet MS" panose="020B0603020202020204" pitchFamily="34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25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2: Why not creating the </a:t>
            </a:r>
            <a:r>
              <a:rPr lang="en-CA" sz="2400" b="1" dirty="0" err="1">
                <a:latin typeface="Trebuchet MS" panose="020B0603020202020204" pitchFamily="34" charset="0"/>
              </a:rPr>
              <a:t>Total_Mins</a:t>
            </a:r>
            <a:r>
              <a:rPr lang="en-CA" sz="2400" b="1" dirty="0">
                <a:latin typeface="Trebuchet MS" panose="020B0603020202020204" pitchFamily="34" charset="0"/>
              </a:rPr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2449"/>
              </p:ext>
            </p:extLst>
          </p:nvPr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Intl_Mins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The Churn split results are different for three metrics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Total_Mins</a:t>
                      </a:r>
                      <a:r>
                        <a:rPr lang="en-CA" sz="1400" dirty="0">
                          <a:latin typeface="Trebuchet MS" panose="020B0603020202020204" pitchFamily="34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26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3: What’s the result of other performance measures?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02986"/>
              </p:ext>
            </p:extLst>
          </p:nvPr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27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28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rebuchet MS" panose="020B0603020202020204" pitchFamily="34" charset="0"/>
              </a:rPr>
              <a:t>Correlating.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want to know how well does each feature correlate with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Completing.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do not have any null value in this data set so we do not need to complete any of the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Correcting.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phone number and area code may be dropped from our analysis as there may not be a correlation between phone number and churn.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State feature may be dropped as it does not contribute to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Creating.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calls based on partial calls to get total calls of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change the </a:t>
            </a:r>
            <a:r>
              <a:rPr lang="en-US" sz="1200" dirty="0" err="1">
                <a:latin typeface="Trebuchet MS" panose="020B0603020202020204" pitchFamily="34" charset="0"/>
              </a:rPr>
              <a:t>Intplan,VMailPlan,Churn</a:t>
            </a:r>
            <a:r>
              <a:rPr lang="en-US" sz="1200" dirty="0">
                <a:latin typeface="Trebuchet MS" panose="020B0603020202020204" pitchFamily="34" charset="0"/>
              </a:rPr>
              <a:t> from yes/no to 0 and 1 categorical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Classifying.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Then we will classify the model</a:t>
            </a:r>
          </a:p>
          <a:p>
            <a:endParaRPr lang="en-CA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Feature Importance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29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3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It costs more to attract new customers than to retain existing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After characterizing customer churn, action would be taken to retain them</a:t>
            </a:r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73" y="1417486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50% </a:t>
            </a:r>
            <a:r>
              <a:rPr lang="en-US" sz="1300" b="1" dirty="0">
                <a:latin typeface="Trebuchet MS" panose="020B0603020202020204" pitchFamily="34" charset="0"/>
              </a:rPr>
              <a:t>of the clients have area code 415. Similar percent of customer churn in the three area codes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Average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 </a:t>
            </a:r>
            <a:r>
              <a:rPr lang="en-US" sz="1300" b="1" dirty="0">
                <a:latin typeface="Trebuchet MS" panose="020B0603020202020204" pitchFamily="34" charset="0"/>
              </a:rPr>
              <a:t>clients remain in the company for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101</a:t>
            </a:r>
            <a:r>
              <a:rPr lang="en-US" sz="1300" b="1" dirty="0">
                <a:latin typeface="Trebuchet MS" panose="020B0603020202020204" pitchFamily="34" charset="0"/>
              </a:rPr>
              <a:t> months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The average total charge per customer is  </a:t>
            </a:r>
            <a:r>
              <a:rPr lang="en-CA" altLang="en-US" sz="1300" b="1" dirty="0">
                <a:latin typeface="Trebuchet MS" panose="020B0603020202020204" pitchFamily="34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$60</a:t>
            </a:r>
            <a:r>
              <a:rPr lang="en-US" sz="1300" b="1" dirty="0">
                <a:latin typeface="Trebuchet MS" panose="020B0603020202020204" pitchFamily="34" charset="0"/>
              </a:rPr>
              <a:t>, more than half from Day charge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305</a:t>
            </a:r>
            <a:r>
              <a:rPr lang="en-US" sz="1300" b="1" dirty="0">
                <a:latin typeface="Trebuchet MS" panose="020B0603020202020204" pitchFamily="34" charset="0"/>
              </a:rPr>
              <a:t> calls in the course of using the service of this company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79% </a:t>
            </a:r>
            <a:r>
              <a:rPr lang="en-US" sz="1300" b="1" dirty="0">
                <a:latin typeface="Trebuchet MS" panose="020B0603020202020204" pitchFamily="34" charset="0"/>
              </a:rPr>
              <a:t>of the clients has called the customer service at least one time, but majority have only 1-2 calls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D67674-EDC5-46FD-8031-D9E41B41C3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5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</a:rPr>
              <a:t>Churn clients have higher average calls to customer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6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99" y="361997"/>
            <a:ext cx="7042173" cy="787465"/>
          </a:xfrm>
        </p:spPr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Compared to International plan, clients with Voicemail Plan has lower churn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7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High correlation between: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>
                <a:latin typeface="Trebuchet MS" panose="020B0603020202020204" pitchFamily="34" charset="0"/>
              </a:rPr>
              <a:t>Day_charge &amp; </a:t>
            </a:r>
            <a:r>
              <a:rPr lang="en-CA" sz="1200" dirty="0" err="1">
                <a:latin typeface="Trebuchet MS" panose="020B0603020202020204" pitchFamily="34" charset="0"/>
              </a:rPr>
              <a:t>Day_Mins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>
                <a:latin typeface="Trebuchet MS" panose="020B0603020202020204" pitchFamily="34" charset="0"/>
              </a:rPr>
              <a:t>Eve_charge &amp; Eve_Mins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Night_charge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Night_Mins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Intl_charge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Intl_Mins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Drop '</a:t>
            </a:r>
            <a:r>
              <a:rPr lang="en-CA" sz="1200" b="1" dirty="0" err="1">
                <a:latin typeface="Trebuchet MS" panose="020B0603020202020204" pitchFamily="34" charset="0"/>
              </a:rPr>
              <a:t>Day_Charge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Eve_Charge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Night_Charge</a:t>
            </a:r>
            <a:r>
              <a:rPr lang="en-CA" sz="1200" b="1" dirty="0">
                <a:latin typeface="Trebuchet MS" panose="020B0603020202020204" pitchFamily="34" charset="0"/>
              </a:rPr>
              <a:t>', '</a:t>
            </a:r>
            <a:r>
              <a:rPr lang="en-CA" sz="1200" b="1" dirty="0" err="1">
                <a:latin typeface="Trebuchet MS" panose="020B0603020202020204" pitchFamily="34" charset="0"/>
              </a:rPr>
              <a:t>Intl_Charge</a:t>
            </a:r>
            <a:r>
              <a:rPr lang="en-CA" sz="1200" b="1" dirty="0">
                <a:latin typeface="Trebuchet MS" panose="020B0603020202020204" pitchFamily="34" charset="0"/>
              </a:rPr>
              <a:t>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rebuchet MS" panose="020B0603020202020204" pitchFamily="34" charset="0"/>
              </a:rPr>
              <a:t>Correlation between metrics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8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74036"/>
              </p:ext>
            </p:extLst>
          </p:nvPr>
        </p:nvGraphicFramePr>
        <p:xfrm>
          <a:off x="262479" y="1138841"/>
          <a:ext cx="7378724" cy="37942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High correlation between Vmail_Plan &amp; 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1418</Words>
  <Application>Microsoft Office PowerPoint</Application>
  <PresentationFormat>On-screen Show (16:9)</PresentationFormat>
  <Paragraphs>321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Dosis Light</vt:lpstr>
      <vt:lpstr>Titillium Web</vt:lpstr>
      <vt:lpstr>Trebuchet MS</vt:lpstr>
      <vt:lpstr>Wingdings</vt:lpstr>
      <vt:lpstr>Titillium Web Light</vt:lpstr>
      <vt:lpstr>Arial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Churn clients have higher average calls to customer service</vt:lpstr>
      <vt:lpstr>Compared to International plan, clients with Voicemail Plan has lower churn rate</vt:lpstr>
      <vt:lpstr>Correlation</vt:lpstr>
      <vt:lpstr>Variable Dropped</vt:lpstr>
      <vt:lpstr>Variable Dropped (Cont.)</vt:lpstr>
      <vt:lpstr>PowerPoint Presentation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46</cp:revision>
  <dcterms:created xsi:type="dcterms:W3CDTF">2018-12-12T03:25:00Z</dcterms:created>
  <dcterms:modified xsi:type="dcterms:W3CDTF">2018-12-13T03:42:44Z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