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4" r:id="rId3"/>
    <p:sldId id="285" r:id="rId4"/>
    <p:sldId id="287" r:id="rId5"/>
    <p:sldId id="286" r:id="rId6"/>
    <p:sldId id="288" r:id="rId7"/>
    <p:sldId id="316" r:id="rId8"/>
    <p:sldId id="317" r:id="rId9"/>
    <p:sldId id="289" r:id="rId10"/>
    <p:sldId id="290" r:id="rId11"/>
    <p:sldId id="291" r:id="rId12"/>
    <p:sldId id="299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03" r:id="rId23"/>
    <p:sldId id="310" r:id="rId24"/>
    <p:sldId id="311" r:id="rId25"/>
    <p:sldId id="312" r:id="rId26"/>
    <p:sldId id="313" r:id="rId27"/>
    <p:sldId id="315" r:id="rId28"/>
    <p:sldId id="314" r:id="rId29"/>
    <p:sldId id="282" r:id="rId30"/>
    <p:sldId id="283" r:id="rId31"/>
  </p:sldIdLst>
  <p:sldSz cx="9144000" cy="5143500" type="screen16x9"/>
  <p:notesSz cx="6858000" cy="9144000"/>
  <p:embeddedFontLst>
    <p:embeddedFont>
      <p:font typeface="Titillium Web" panose="020B0604020202020204" charset="0"/>
      <p:regular r:id="rId33"/>
      <p:bold r:id="rId34"/>
      <p:italic r:id="rId35"/>
      <p:boldItalic r:id="rId36"/>
    </p:embeddedFont>
    <p:embeddedFont>
      <p:font typeface="Dosis Light" panose="020B0604020202020204" charset="0"/>
      <p:regular r:id="rId37"/>
      <p:bold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01597F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873EF-0372-4EC3-AFAE-0054A866F669}">
  <a:tblStyle styleId="{176873EF-0372-4EC3-AFAE-0054A866F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3" autoAdjust="0"/>
  </p:normalViewPr>
  <p:slideViewPr>
    <p:cSldViewPr snapToGrid="0">
      <p:cViewPr varScale="1">
        <p:scale>
          <a:sx n="89" d="100"/>
          <a:sy n="89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3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5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2010600030101010101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0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itillium Web" panose="02010600030101010101" charset="0"/>
          <a:ea typeface="Titillium Web" panose="02010600030101010101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Market Churn</a:t>
            </a: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5BF0DB4F-8E25-47D4-8B0F-ACDB25B6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Team Member: 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Rozhan Makhdoomi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Shubhada Gopale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Sumithra Hariguruprasad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D1A99-9E7E-4DCF-B746-1CB1F354856D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2D188F-6836-49CD-B778-B1EFBC40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34417"/>
              </p:ext>
            </p:extLst>
          </p:nvPr>
        </p:nvGraphicFramePr>
        <p:xfrm>
          <a:off x="262479" y="1138841"/>
          <a:ext cx="7378724" cy="3785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1274268781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515466926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135354688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37429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13659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60775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898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A589BB-47F2-4C07-A7DD-5FE38545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C8EAB-6A77-4513-BA60-0ABD3F6A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07F6DB-57E7-416A-B2BF-A1D3A727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33" y="4167669"/>
            <a:ext cx="3546183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560F9-4571-4DF5-B08A-70248E3A25A8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02C74-F4AE-410A-AE97-D73A5E8A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39079"/>
              </p:ext>
            </p:extLst>
          </p:nvPr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1586660423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563665474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15542456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2257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No big differences between Churn and not Churn</a:t>
                      </a:r>
                    </a:p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298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C288346-AB0C-42F8-836A-F11EC0EC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E09EA-41A4-4144-9FCE-971BC4A1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B6A9C-3A59-4AEC-96ED-F0582C77F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A6053-864F-4298-B24D-1399A63C2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E31F4-D1CA-47FE-B33F-97952F82A04A}"/>
              </a:ext>
            </a:extLst>
          </p:cNvPr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Other areas dropped: Phone</a:t>
            </a:r>
          </a:p>
        </p:txBody>
      </p:sp>
    </p:spTree>
    <p:extLst>
      <p:ext uri="{BB962C8B-B14F-4D97-AF65-F5344CB8AC3E}">
        <p14:creationId xmlns:p14="http://schemas.microsoft.com/office/powerpoint/2010/main" val="398387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24BC-E4E0-49E1-BC94-08A11A6D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6CDCF-DB58-4559-8AE6-C07EBA5834E1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89825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58CD7-8FED-4423-ACD3-C149343A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97" y="1473518"/>
            <a:ext cx="6176963" cy="32282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1BD696-5FBA-4EEA-9E5C-83B3DF62B37A}"/>
              </a:ext>
            </a:extLst>
          </p:cNvPr>
          <p:cNvSpPr/>
          <p:nvPr/>
        </p:nvSpPr>
        <p:spPr>
          <a:xfrm>
            <a:off x="1982114" y="4196677"/>
            <a:ext cx="371554" cy="2858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DA685A-16AB-4A44-924B-D4BFA128D8B3}"/>
              </a:ext>
            </a:extLst>
          </p:cNvPr>
          <p:cNvSpPr/>
          <p:nvPr/>
        </p:nvSpPr>
        <p:spPr>
          <a:xfrm>
            <a:off x="3414674" y="3977641"/>
            <a:ext cx="371554" cy="504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28E0F-D640-4B71-8764-6B1AEAEEC36F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C0E1E6-13B0-4343-8EFE-27F38ACE22DA}"/>
              </a:ext>
            </a:extLst>
          </p:cNvPr>
          <p:cNvSpPr/>
          <p:nvPr/>
        </p:nvSpPr>
        <p:spPr>
          <a:xfrm>
            <a:off x="4870094" y="1668780"/>
            <a:ext cx="371554" cy="230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</p:spTree>
    <p:extLst>
      <p:ext uri="{BB962C8B-B14F-4D97-AF65-F5344CB8AC3E}">
        <p14:creationId xmlns:p14="http://schemas.microsoft.com/office/powerpoint/2010/main" val="347339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F7C1-8D16-41B6-83A6-481C953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Metrics in the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6B1D3-DA1A-4FB9-8C9C-91A9261AB092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53443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56095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BA8-DB9C-4056-A65B-BA935337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Measuring Metric Chosen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64ED5-D169-4B55-90A3-23B377D0E733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08B1FF-45EC-4DB8-8134-E50023E6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4959"/>
              </p:ext>
            </p:extLst>
          </p:nvPr>
        </p:nvGraphicFramePr>
        <p:xfrm>
          <a:off x="867023" y="1264644"/>
          <a:ext cx="6408420" cy="30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24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3024256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764223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11" name="Google Shape;4194;p39">
            <a:extLst>
              <a:ext uri="{FF2B5EF4-FFF2-40B4-BE49-F238E27FC236}">
                <a16:creationId xmlns:a16="http://schemas.microsoft.com/office/drawing/2014/main" id="{F3BE0E5F-417E-4A1E-A6FF-FF4808E522C0}"/>
              </a:ext>
            </a:extLst>
          </p:cNvPr>
          <p:cNvGrpSpPr/>
          <p:nvPr/>
        </p:nvGrpSpPr>
        <p:grpSpPr>
          <a:xfrm>
            <a:off x="367096" y="2247089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2" name="Google Shape;4195;p39">
              <a:extLst>
                <a:ext uri="{FF2B5EF4-FFF2-40B4-BE49-F238E27FC236}">
                  <a16:creationId xmlns:a16="http://schemas.microsoft.com/office/drawing/2014/main" id="{899816F0-31DD-4B2F-AD73-0424B9B10AE2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6;p39">
              <a:extLst>
                <a:ext uri="{FF2B5EF4-FFF2-40B4-BE49-F238E27FC236}">
                  <a16:creationId xmlns:a16="http://schemas.microsoft.com/office/drawing/2014/main" id="{69CFA16B-F2DD-4A7A-8A76-F01FFF362E77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250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79673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802386" y="1181100"/>
            <a:ext cx="3472434" cy="81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Method :xxx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4452366" y="1181100"/>
            <a:ext cx="3889248" cy="339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802386" y="2164080"/>
            <a:ext cx="3472434" cy="2415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Model Comparison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(if you run multiple models, the comparison)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DB10-A759-4B9D-AB4A-9831FBE9548C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</p:spTree>
    <p:extLst>
      <p:ext uri="{BB962C8B-B14F-4D97-AF65-F5344CB8AC3E}">
        <p14:creationId xmlns:p14="http://schemas.microsoft.com/office/powerpoint/2010/main" val="425381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2: Random Forrest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802386" y="1181100"/>
            <a:ext cx="3472434" cy="81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Method :xxx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4452366" y="1181100"/>
            <a:ext cx="3889248" cy="339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802386" y="2164080"/>
            <a:ext cx="3472434" cy="2415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39401-C387-4DA7-9878-4EE872E455BF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8013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08528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k-NN is non-parametric  lazy learning algorithm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Pro: Does not assume any probability distributions on the input data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Con: If one type of category occurs much more than another, classifying an input will be more biased towards that one 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C7F8-CC2F-446A-9AD7-0EED4E59782B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F346F4-D080-4857-B05F-FD27DB86F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07932"/>
              </p:ext>
            </p:extLst>
          </p:nvPr>
        </p:nvGraphicFramePr>
        <p:xfrm>
          <a:off x="1049571" y="2373628"/>
          <a:ext cx="5701086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362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900362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900362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Evaluation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Test </a:t>
                      </a:r>
                    </a:p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0.867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0.887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9" name="Google Shape;4194;p39">
            <a:extLst>
              <a:ext uri="{FF2B5EF4-FFF2-40B4-BE49-F238E27FC236}">
                <a16:creationId xmlns:a16="http://schemas.microsoft.com/office/drawing/2014/main" id="{16CEFF4F-932A-4022-8A62-43B987F4ED6F}"/>
              </a:ext>
            </a:extLst>
          </p:cNvPr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>
              <a:extLst>
                <a:ext uri="{FF2B5EF4-FFF2-40B4-BE49-F238E27FC236}">
                  <a16:creationId xmlns:a16="http://schemas.microsoft.com/office/drawing/2014/main" id="{518FF254-E68F-4B97-976F-9B7974DDDEC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6;p39">
              <a:extLst>
                <a:ext uri="{FF2B5EF4-FFF2-40B4-BE49-F238E27FC236}">
                  <a16:creationId xmlns:a16="http://schemas.microsoft.com/office/drawing/2014/main" id="{333B5A1B-C0CB-4D6B-AF67-B627408787B1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276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82602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B10-87E1-4BC3-9D27-A33DA7A3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36158-CDFB-4127-B022-D580E6AB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23443"/>
              </p:ext>
            </p:extLst>
          </p:nvPr>
        </p:nvGraphicFramePr>
        <p:xfrm>
          <a:off x="803082" y="1240790"/>
          <a:ext cx="6733098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30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2524688625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1864658215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Evaluation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Test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(Evaluation –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itillium Web" panose="02010600030101010101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b="1" dirty="0">
                          <a:latin typeface="Titillium Web" panose="02010600030101010101" charset="0"/>
                        </a:rPr>
                        <a:t>0.889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b="1" dirty="0">
                          <a:latin typeface="Titillium Web" panose="02010600030101010101" charset="0"/>
                        </a:rPr>
                        <a:t>0.896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-0.007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b="1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30D610-FA95-41F6-8CF7-209163601995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pSp>
        <p:nvGrpSpPr>
          <p:cNvPr id="10" name="Google Shape;4194;p39">
            <a:extLst>
              <a:ext uri="{FF2B5EF4-FFF2-40B4-BE49-F238E27FC236}">
                <a16:creationId xmlns:a16="http://schemas.microsoft.com/office/drawing/2014/main" id="{9525060E-C5A5-4D5C-B376-5288A992A304}"/>
              </a:ext>
            </a:extLst>
          </p:cNvPr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>
              <a:extLst>
                <a:ext uri="{FF2B5EF4-FFF2-40B4-BE49-F238E27FC236}">
                  <a16:creationId xmlns:a16="http://schemas.microsoft.com/office/drawing/2014/main" id="{3555989B-8175-48A7-823D-D1B30D9D735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6;p39">
              <a:extLst>
                <a:ext uri="{FF2B5EF4-FFF2-40B4-BE49-F238E27FC236}">
                  <a16:creationId xmlns:a16="http://schemas.microsoft.com/office/drawing/2014/main" id="{3DF453D8-778A-41D4-8D37-D9E53091BD5F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B23EAC6-D180-4506-B6DE-B8AB452E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97" y="2051453"/>
            <a:ext cx="1245003" cy="891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392F8E-AECC-4E72-AD17-803B2B80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009" y="3034561"/>
            <a:ext cx="1173778" cy="8401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028C49-EA0C-4F2A-831C-85CE79DD5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397" y="3996250"/>
            <a:ext cx="1173778" cy="8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41249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29E-2639-4D99-954E-934740E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BDC44-1991-4987-BA28-8710D5BBE2F9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</p:spTree>
    <p:extLst>
      <p:ext uri="{BB962C8B-B14F-4D97-AF65-F5344CB8AC3E}">
        <p14:creationId xmlns:p14="http://schemas.microsoft.com/office/powerpoint/2010/main" val="1780841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DCE-B464-43A5-A8B6-4CF8831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8BAC1-1CA1-49B5-B3E8-F5DA89AA829B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385500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579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C69-8094-4A41-A828-821545C66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13136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670-09A4-4C63-A69A-5AF8087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68ED02-9F9C-42C9-94F2-3A57C8A6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63627"/>
              </p:ext>
            </p:extLst>
          </p:nvPr>
        </p:nvGraphicFramePr>
        <p:xfrm>
          <a:off x="463674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320644396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Other Scoring 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/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5C2699-E581-4904-8261-45B75C1E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97" y="1467723"/>
            <a:ext cx="3317340" cy="1104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3185E-6CFE-4E18-AFB8-8CECB382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78" y="1467721"/>
            <a:ext cx="1541321" cy="110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1E341-613E-4E7B-A4F8-D5FD5F9B5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656" y="2663752"/>
            <a:ext cx="3245481" cy="108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483F6-3095-467E-B708-AF5F050A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178" y="2713118"/>
            <a:ext cx="1453145" cy="1040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89A1D-3CC9-49E5-A466-770BBC459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714" y="3869543"/>
            <a:ext cx="3186423" cy="10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38B5C-812A-4205-A77C-410B87A4C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178" y="3838999"/>
            <a:ext cx="1469108" cy="11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65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5A0-A1B5-4489-AEA8-232647D6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99392-14AC-42F7-A8BC-0EB74A3DF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EBEB9-0F03-4E64-9F9E-F0F8667905E5}"/>
              </a:ext>
            </a:extLst>
          </p:cNvPr>
          <p:cNvSpPr txBox="1">
            <a:spLocks/>
          </p:cNvSpPr>
          <p:nvPr/>
        </p:nvSpPr>
        <p:spPr>
          <a:xfrm>
            <a:off x="718300" y="1385829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the telecom company would like to know in advance which customers would churn in near future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help this company in characterizing customer churn </a:t>
            </a:r>
          </a:p>
        </p:txBody>
      </p:sp>
      <p:pic>
        <p:nvPicPr>
          <p:cNvPr id="7" name="Picture 2" descr="Image result for telecom churn">
            <a:extLst>
              <a:ext uri="{FF2B5EF4-FFF2-40B4-BE49-F238E27FC236}">
                <a16:creationId xmlns:a16="http://schemas.microsoft.com/office/drawing/2014/main" id="{FAEA600C-9156-4462-AC36-A685F42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24" y="3101010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85F5AE-BA41-4141-85B4-85B474D787BD}"/>
              </a:ext>
            </a:extLst>
          </p:cNvPr>
          <p:cNvSpPr/>
          <p:nvPr/>
        </p:nvSpPr>
        <p:spPr>
          <a:xfrm>
            <a:off x="6371965" y="485384"/>
            <a:ext cx="1107435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366852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40104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9360-AF2C-4A0E-BA29-F5D502DE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Metrics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46BD-D810-4363-BB03-3326E4B64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524A22-BC96-4C11-B03B-CDA01F35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57189"/>
              </p:ext>
            </p:extLst>
          </p:nvPr>
        </p:nvGraphicFramePr>
        <p:xfrm>
          <a:off x="3267986" y="1307398"/>
          <a:ext cx="4211414" cy="345985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556879">
                  <a:extLst>
                    <a:ext uri="{9D8B030D-6E8A-4147-A177-3AD203B41FA5}">
                      <a16:colId xmlns:a16="http://schemas.microsoft.com/office/drawing/2014/main" val="3258800694"/>
                    </a:ext>
                  </a:extLst>
                </a:gridCol>
                <a:gridCol w="1679302">
                  <a:extLst>
                    <a:ext uri="{9D8B030D-6E8A-4147-A177-3AD203B41FA5}">
                      <a16:colId xmlns:a16="http://schemas.microsoft.com/office/drawing/2014/main" val="3488977046"/>
                    </a:ext>
                  </a:extLst>
                </a:gridCol>
                <a:gridCol w="975233">
                  <a:extLst>
                    <a:ext uri="{9D8B030D-6E8A-4147-A177-3AD203B41FA5}">
                      <a16:colId xmlns:a16="http://schemas.microsoft.com/office/drawing/2014/main" val="1758695834"/>
                    </a:ext>
                  </a:extLst>
                </a:gridCol>
              </a:tblGrid>
              <a:tr h="1471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Category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Metric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Data Type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6007882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State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822709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Account Length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97430715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Area Code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74036497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Phone 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12553722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Inter Plan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2683299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VoiceMail Plan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2103219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No of Vmail </a:t>
                      </a:r>
                      <a:r>
                        <a:rPr lang="en-CA" sz="1000" u="none" strike="noStrike" dirty="0" err="1">
                          <a:effectLst/>
                        </a:rPr>
                        <a:t>Mesgs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178699283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No of Calls Customer Service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01932075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Churn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58916062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311207642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642371986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7845216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8206425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2649041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66743234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35603109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59453583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661781674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0505468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602182455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4280393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670CC-098F-4575-9157-4A69EEEA8613}"/>
              </a:ext>
            </a:extLst>
          </p:cNvPr>
          <p:cNvSpPr txBox="1">
            <a:spLocks/>
          </p:cNvSpPr>
          <p:nvPr/>
        </p:nvSpPr>
        <p:spPr>
          <a:xfrm>
            <a:off x="718300" y="1202875"/>
            <a:ext cx="2486076" cy="18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Xx metrics,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Churn is the predicted value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No null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BF278-793E-46F4-87ED-D902EAA5B0B1}"/>
              </a:ext>
            </a:extLst>
          </p:cNvPr>
          <p:cNvSpPr/>
          <p:nvPr/>
        </p:nvSpPr>
        <p:spPr>
          <a:xfrm>
            <a:off x="6371965" y="485384"/>
            <a:ext cx="1107435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9762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64D-4653-4C4C-802A-C3537EF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DFDA-5694-4842-A8B1-D550516E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695" y="1270618"/>
            <a:ext cx="3081995" cy="35022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C9667E-E0AE-4ABA-B01D-9B97DDE31061}"/>
              </a:ext>
            </a:extLst>
          </p:cNvPr>
          <p:cNvSpPr/>
          <p:nvPr/>
        </p:nvSpPr>
        <p:spPr>
          <a:xfrm>
            <a:off x="7662942" y="186453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Roz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300" y="1210826"/>
            <a:ext cx="358239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14.5% of customers have churned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The </a:t>
            </a:r>
            <a:r>
              <a:rPr lang="en-US" sz="1100" dirty="0"/>
              <a:t>company has its most clients in West Virginia State</a:t>
            </a:r>
            <a:r>
              <a:rPr lang="en-US" sz="1100" dirty="0"/>
              <a:t>. There is no evident relationship between different states and the customer's leave</a:t>
            </a:r>
            <a:r>
              <a:rPr lang="en-US" sz="1100" dirty="0" smtClean="0"/>
              <a:t>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Half </a:t>
            </a:r>
            <a:r>
              <a:rPr lang="en-US" sz="1100" dirty="0"/>
              <a:t>of the clients remain in the company for more than 101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average total revenue generated per customer is </a:t>
            </a:r>
            <a:r>
              <a:rPr lang="en-US" sz="1100" dirty="0" smtClean="0"/>
              <a:t>$67.49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Each customer had an average 305 calls in the course of using the service of this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Half of the clients has called the customer service at least one </a:t>
            </a:r>
            <a:r>
              <a:rPr lang="en-US" sz="1100" dirty="0" smtClean="0"/>
              <a:t>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most of the customers that left </a:t>
            </a:r>
            <a:r>
              <a:rPr lang="en-US" sz="1100" dirty="0" smtClean="0"/>
              <a:t>paid more </a:t>
            </a:r>
            <a:r>
              <a:rPr lang="en-US" sz="1100" dirty="0"/>
              <a:t>than </a:t>
            </a:r>
            <a:r>
              <a:rPr lang="en-US" sz="1100" dirty="0" smtClean="0"/>
              <a:t>$60 </a:t>
            </a:r>
            <a:r>
              <a:rPr lang="en-US" sz="1100" dirty="0"/>
              <a:t>in total charge. In range of </a:t>
            </a:r>
            <a:r>
              <a:rPr lang="en-US" sz="1100" dirty="0" smtClean="0"/>
              <a:t>$60 </a:t>
            </a:r>
            <a:r>
              <a:rPr lang="en-US" sz="1100" dirty="0"/>
              <a:t>to </a:t>
            </a:r>
            <a:r>
              <a:rPr lang="en-US" sz="1100" dirty="0" smtClean="0"/>
              <a:t>$85 in total charges, </a:t>
            </a:r>
            <a:r>
              <a:rPr lang="en-US" sz="1100" dirty="0"/>
              <a:t>population of loyal customer is around half of the population of customers who left</a:t>
            </a:r>
            <a:r>
              <a:rPr lang="en-US" sz="1100" dirty="0" smtClean="0"/>
              <a:t>. So </a:t>
            </a:r>
            <a:r>
              <a:rPr lang="en-US" sz="1100" dirty="0"/>
              <a:t>we can </a:t>
            </a:r>
            <a:r>
              <a:rPr lang="en-US" sz="1100" dirty="0" smtClean="0"/>
              <a:t>assume </a:t>
            </a:r>
            <a:r>
              <a:rPr lang="en-US" sz="1100" dirty="0"/>
              <a:t>that the reason why the customers </a:t>
            </a:r>
            <a:r>
              <a:rPr lang="en-US" sz="1100" dirty="0" smtClean="0"/>
              <a:t>have left is </a:t>
            </a:r>
            <a:r>
              <a:rPr lang="en-US" sz="1100" dirty="0"/>
              <a:t>the quality or the high cost of the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422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000" dirty="0" smtClean="0"/>
              <a:t>Higher number of customer calls increase the possibility of customer churn</a:t>
            </a:r>
            <a:endParaRPr lang="en-CA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36" y="1149462"/>
            <a:ext cx="4117052" cy="37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0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 smtClean="0"/>
              <a:t>International Plan is not attractive to customers</a:t>
            </a:r>
            <a:br>
              <a:rPr lang="en-CA" sz="2400" dirty="0" smtClean="0"/>
            </a:br>
            <a:r>
              <a:rPr lang="en-CA" sz="2400" dirty="0" smtClean="0"/>
              <a:t>Voicemail Plan seems to be more attractive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6" y="1738444"/>
            <a:ext cx="3487944" cy="29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81" y="1686404"/>
            <a:ext cx="3430213" cy="30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0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3F224-3A7E-421E-9AF9-7C09EBD3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7B4ED6-5E2E-4FE2-8323-0104F20385D8}"/>
              </a:ext>
            </a:extLst>
          </p:cNvPr>
          <p:cNvSpPr/>
          <p:nvPr/>
        </p:nvSpPr>
        <p:spPr>
          <a:xfrm>
            <a:off x="7647341" y="251448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BE88-D848-4EF8-B6B6-376B93E65201}"/>
              </a:ext>
            </a:extLst>
          </p:cNvPr>
          <p:cNvSpPr txBox="1"/>
          <p:nvPr/>
        </p:nvSpPr>
        <p:spPr>
          <a:xfrm>
            <a:off x="5129861" y="3532233"/>
            <a:ext cx="267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High correlation between:</a:t>
            </a: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Day_charge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Day_Mins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Eve_charge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Eve_Mins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Night_charge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Night_Mins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Intl_charge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Intl_Mins</a:t>
            </a:r>
            <a:endParaRPr lang="en-CA" sz="1200" dirty="0">
              <a:latin typeface="Titillium Web" panose="02010600030101010101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Drop '</a:t>
            </a:r>
            <a:r>
              <a:rPr lang="en-CA" sz="1200" b="1" dirty="0" err="1">
                <a:latin typeface="Titillium Web" panose="02010600030101010101" charset="0"/>
              </a:rPr>
              <a:t>Day_Charge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Eve_Charge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Night_Charge</a:t>
            </a:r>
            <a:r>
              <a:rPr lang="en-CA" sz="1200" b="1" dirty="0">
                <a:latin typeface="Titillium Web" panose="02010600030101010101" charset="0"/>
              </a:rPr>
              <a:t>', '</a:t>
            </a:r>
            <a:r>
              <a:rPr lang="en-CA" sz="1200" b="1" dirty="0" err="1">
                <a:latin typeface="Titillium Web" panose="02010600030101010101" charset="0"/>
              </a:rPr>
              <a:t>Intl_Charge</a:t>
            </a:r>
            <a:r>
              <a:rPr lang="en-CA" sz="1200" b="1" dirty="0">
                <a:latin typeface="Titillium Web" panose="02010600030101010101" charset="0"/>
              </a:rPr>
              <a:t>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8FB6F-C7A3-42F6-A8E4-23A05542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78B999F-51E1-4B50-A6A9-ED9AB2CF4374}"/>
              </a:ext>
            </a:extLst>
          </p:cNvPr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13346-EB72-40BF-AB55-2F552E85A38C}"/>
              </a:ext>
            </a:extLst>
          </p:cNvPr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FF074-562C-464A-B9DA-FF945A47D48A}"/>
              </a:ext>
            </a:extLst>
          </p:cNvPr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F9DD69-6032-4491-B68E-D6462366E420}"/>
              </a:ext>
            </a:extLst>
          </p:cNvPr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F3A7E-1512-48A5-B48E-0B2ACF850CEA}"/>
              </a:ext>
            </a:extLst>
          </p:cNvPr>
          <p:cNvCxnSpPr>
            <a:cxnSpLocks/>
          </p:cNvCxnSpPr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1D571-6FE2-4CDD-8264-71C2A3EA58B6}"/>
              </a:ext>
            </a:extLst>
          </p:cNvPr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itillium Web" panose="02010600030101010101" charset="0"/>
              </a:rPr>
              <a:t>Correlation between metrics</a:t>
            </a:r>
          </a:p>
        </p:txBody>
      </p:sp>
    </p:spTree>
    <p:extLst>
      <p:ext uri="{BB962C8B-B14F-4D97-AF65-F5344CB8AC3E}">
        <p14:creationId xmlns:p14="http://schemas.microsoft.com/office/powerpoint/2010/main" val="84914139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861</Words>
  <Application>Microsoft Office PowerPoint</Application>
  <PresentationFormat>On-screen Show (16:9)</PresentationFormat>
  <Paragraphs>265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Titillium Web</vt:lpstr>
      <vt:lpstr>Dosis Light</vt:lpstr>
      <vt:lpstr>Arial</vt:lpstr>
      <vt:lpstr>Dubai Medium</vt:lpstr>
      <vt:lpstr>Titillium Web Light</vt:lpstr>
      <vt:lpstr>Wingdings</vt:lpstr>
      <vt:lpstr>Mowbray template</vt:lpstr>
      <vt:lpstr>PowerPoint Presentation</vt:lpstr>
      <vt:lpstr>PowerPoint Presentation</vt:lpstr>
      <vt:lpstr>Background</vt:lpstr>
      <vt:lpstr>PowerPoint Presentation</vt:lpstr>
      <vt:lpstr>Available Metrics </vt:lpstr>
      <vt:lpstr>Facts</vt:lpstr>
      <vt:lpstr>Higher number of customer calls increase the possibility of customer churn</vt:lpstr>
      <vt:lpstr>International Plan is not attractive to customers Voicemail Plan seems to be more attractive</vt:lpstr>
      <vt:lpstr>Correlation</vt:lpstr>
      <vt:lpstr>Variable Dropped</vt:lpstr>
      <vt:lpstr>Variable Dropped (Cont.)</vt:lpstr>
      <vt:lpstr>Additional Metrics</vt:lpstr>
      <vt:lpstr>Outlier</vt:lpstr>
      <vt:lpstr>Final Metrics in the Model</vt:lpstr>
      <vt:lpstr>PowerPoint Presentation</vt:lpstr>
      <vt:lpstr>Measuring Metric Chosen</vt:lpstr>
      <vt:lpstr>PowerPoint Presentation</vt:lpstr>
      <vt:lpstr>Model 1: Naïve Bayes </vt:lpstr>
      <vt:lpstr>Model 2: Random Forrest</vt:lpstr>
      <vt:lpstr>Model 3: KNN</vt:lpstr>
      <vt:lpstr>PowerPoint Presentation</vt:lpstr>
      <vt:lpstr>Model Comparison</vt:lpstr>
      <vt:lpstr>PowerPoint Presentation</vt:lpstr>
      <vt:lpstr>Feature Importance</vt:lpstr>
      <vt:lpstr>Conclusion</vt:lpstr>
      <vt:lpstr>PowerPoint Presentation</vt:lpstr>
      <vt:lpstr>Appendix</vt:lpstr>
      <vt:lpstr>Other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rozhan mkhdmi</cp:lastModifiedBy>
  <cp:revision>19</cp:revision>
  <dcterms:modified xsi:type="dcterms:W3CDTF">2018-12-11T01:48:34Z</dcterms:modified>
</cp:coreProperties>
</file>