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4"/>
  </p:notesMasterIdLst>
  <p:sldIdLst>
    <p:sldId id="256" r:id="rId2"/>
    <p:sldId id="284" r:id="rId3"/>
    <p:sldId id="285" r:id="rId4"/>
    <p:sldId id="287" r:id="rId5"/>
    <p:sldId id="286" r:id="rId6"/>
    <p:sldId id="288"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32" r:id="rId20"/>
    <p:sldId id="328" r:id="rId21"/>
    <p:sldId id="289" r:id="rId22"/>
    <p:sldId id="290" r:id="rId23"/>
    <p:sldId id="291" r:id="rId24"/>
    <p:sldId id="299" r:id="rId25"/>
    <p:sldId id="300" r:id="rId26"/>
    <p:sldId id="301" r:id="rId27"/>
    <p:sldId id="302" r:id="rId28"/>
    <p:sldId id="304" r:id="rId29"/>
    <p:sldId id="305" r:id="rId30"/>
    <p:sldId id="306" r:id="rId31"/>
    <p:sldId id="307" r:id="rId32"/>
    <p:sldId id="308" r:id="rId33"/>
    <p:sldId id="309" r:id="rId34"/>
    <p:sldId id="303" r:id="rId35"/>
    <p:sldId id="310" r:id="rId36"/>
    <p:sldId id="311" r:id="rId37"/>
    <p:sldId id="312" r:id="rId38"/>
    <p:sldId id="313" r:id="rId39"/>
    <p:sldId id="315" r:id="rId40"/>
    <p:sldId id="314" r:id="rId41"/>
    <p:sldId id="282" r:id="rId42"/>
    <p:sldId id="283" r:id="rId43"/>
  </p:sldIdLst>
  <p:sldSz cx="9144000" cy="5143500" type="screen16x9"/>
  <p:notesSz cx="6858000" cy="9144000"/>
  <p:embeddedFontLst>
    <p:embeddedFont>
      <p:font typeface="Dosis Light" panose="020B0604020202020204" charset="0"/>
      <p:regular r:id="rId45"/>
      <p:bold r:id="rId46"/>
    </p:embeddedFont>
    <p:embeddedFont>
      <p:font typeface="Titillium Web" panose="020B0604020202020204" charset="0"/>
      <p:regular r:id="rId47"/>
      <p:bold r:id="rId48"/>
      <p:italic r:id="rId49"/>
      <p:boldItalic r:id="rId50"/>
    </p:embeddedFont>
    <p:embeddedFont>
      <p:font typeface="Titillium Web Light"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87A1"/>
    <a:srgbClr val="01597F"/>
    <a:srgbClr val="D3EBD5"/>
    <a:srgbClr val="80BF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6873EF-0372-4EC3-AFAE-0054A866F669}">
  <a:tblStyle styleId="{176873EF-0372-4EC3-AFAE-0054A866F66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13" autoAdjust="0"/>
  </p:normalViewPr>
  <p:slideViewPr>
    <p:cSldViewPr snapToGrid="0">
      <p:cViewPr varScale="1">
        <p:scale>
          <a:sx n="84" d="100"/>
          <a:sy n="84" d="100"/>
        </p:scale>
        <p:origin x="7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917207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092319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chemeClr val="dk1"/>
                </a:solidFill>
                <a:effectLst/>
                <a:latin typeface="Arial"/>
                <a:ea typeface="Arial"/>
                <a:cs typeface="Arial"/>
                <a:sym typeface="Arial"/>
              </a:rPr>
              <a:t>To put in very simple words when you have a data imbalance i.e., the difference between the number of examples you have for positive and negative classes is large, you should always use F1-score</a:t>
            </a:r>
          </a:p>
          <a:p>
            <a:endParaRPr lang="en-CA" dirty="0"/>
          </a:p>
        </p:txBody>
      </p:sp>
    </p:spTree>
    <p:extLst>
      <p:ext uri="{BB962C8B-B14F-4D97-AF65-F5344CB8AC3E}">
        <p14:creationId xmlns:p14="http://schemas.microsoft.com/office/powerpoint/2010/main" val="3039276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9159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192595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496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7"/>
        <p:cNvGrpSpPr/>
        <p:nvPr/>
      </p:nvGrpSpPr>
      <p:grpSpPr>
        <a:xfrm>
          <a:off x="0" y="0"/>
          <a:ext cx="0" cy="0"/>
          <a:chOff x="0" y="0"/>
          <a:chExt cx="0" cy="0"/>
        </a:xfrm>
      </p:grpSpPr>
      <p:sp>
        <p:nvSpPr>
          <p:cNvPr id="4058" name="Google Shape;4058;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9" name="Google Shape;4059;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6"/>
        <p:cNvGrpSpPr/>
        <p:nvPr/>
      </p:nvGrpSpPr>
      <p:grpSpPr>
        <a:xfrm>
          <a:off x="0" y="0"/>
          <a:ext cx="0" cy="0"/>
          <a:chOff x="0" y="0"/>
          <a:chExt cx="0" cy="0"/>
        </a:xfrm>
      </p:grpSpPr>
      <p:sp>
        <p:nvSpPr>
          <p:cNvPr id="4347" name="Google Shape;4347;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8" name="Google Shape;4348;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361997"/>
            <a:ext cx="6761100" cy="787465"/>
          </a:xfrm>
          <a:prstGeom prst="rect">
            <a:avLst/>
          </a:prstGeom>
        </p:spPr>
        <p:txBody>
          <a:bodyPr spcFirstLastPara="1" wrap="square" lIns="91425" tIns="91425" rIns="91425" bIns="91425" anchor="b" anchorCtr="0"/>
          <a:lstStyle>
            <a:lvl1pPr lvl="0">
              <a:spcBef>
                <a:spcPts val="0"/>
              </a:spcBef>
              <a:spcAft>
                <a:spcPts val="0"/>
              </a:spcAft>
              <a:buSzPts val="3600"/>
              <a:buNone/>
              <a:defRPr sz="3200">
                <a:latin typeface="Titillium Web" panose="02010600030101010101" charset="0"/>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dirty="0"/>
          </a:p>
        </p:txBody>
      </p:sp>
      <p:grpSp>
        <p:nvGrpSpPr>
          <p:cNvPr id="2402" name="Google Shape;2402;p8"/>
          <p:cNvGrpSpPr/>
          <p:nvPr/>
        </p:nvGrpSpPr>
        <p:grpSpPr>
          <a:xfrm rot="10800000">
            <a:off x="8851487" y="28707"/>
            <a:ext cx="264012" cy="5086302"/>
            <a:chOff x="5307800" y="238125"/>
            <a:chExt cx="271925" cy="5238750"/>
          </a:xfrm>
        </p:grpSpPr>
        <p:sp>
          <p:nvSpPr>
            <p:cNvPr id="2403" name="Google Shape;2403;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0" name="Google Shape;2460;p8"/>
          <p:cNvGrpSpPr/>
          <p:nvPr/>
        </p:nvGrpSpPr>
        <p:grpSpPr>
          <a:xfrm rot="10800000">
            <a:off x="7828571" y="28707"/>
            <a:ext cx="1140783" cy="5086302"/>
            <a:chOff x="5458325" y="238125"/>
            <a:chExt cx="1174975" cy="5238750"/>
          </a:xfrm>
        </p:grpSpPr>
        <p:sp>
          <p:nvSpPr>
            <p:cNvPr id="2461" name="Google Shape;2461;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3" name="Google Shape;2523;p8"/>
          <p:cNvGrpSpPr/>
          <p:nvPr/>
        </p:nvGrpSpPr>
        <p:grpSpPr>
          <a:xfrm rot="10800000">
            <a:off x="7682451" y="28707"/>
            <a:ext cx="994639" cy="4940182"/>
            <a:chOff x="5759350" y="388625"/>
            <a:chExt cx="1024450" cy="5088250"/>
          </a:xfrm>
        </p:grpSpPr>
        <p:sp>
          <p:nvSpPr>
            <p:cNvPr id="2524" name="Google Shape;2524;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5" name="Google Shape;2625;p8"/>
          <p:cNvGrpSpPr/>
          <p:nvPr/>
        </p:nvGrpSpPr>
        <p:grpSpPr>
          <a:xfrm rot="10800000">
            <a:off x="7682451" y="28707"/>
            <a:ext cx="1140783" cy="5086302"/>
            <a:chOff x="5608825" y="238125"/>
            <a:chExt cx="1174975" cy="5238750"/>
          </a:xfrm>
        </p:grpSpPr>
        <p:sp>
          <p:nvSpPr>
            <p:cNvPr id="2626" name="Google Shape;2626;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6" name="Google Shape;2676;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Google Shape;2955;p10"/>
          <p:cNvGrpSpPr/>
          <p:nvPr/>
        </p:nvGrpSpPr>
        <p:grpSpPr>
          <a:xfrm rot="10800000">
            <a:off x="8851487" y="28707"/>
            <a:ext cx="264012" cy="5086302"/>
            <a:chOff x="5307800" y="238125"/>
            <a:chExt cx="271925" cy="5238750"/>
          </a:xfrm>
        </p:grpSpPr>
        <p:sp>
          <p:nvSpPr>
            <p:cNvPr id="2956" name="Google Shape;2956;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3" name="Google Shape;3013;p10"/>
          <p:cNvGrpSpPr/>
          <p:nvPr/>
        </p:nvGrpSpPr>
        <p:grpSpPr>
          <a:xfrm rot="10800000">
            <a:off x="7828571" y="28707"/>
            <a:ext cx="1140783" cy="5086302"/>
            <a:chOff x="5458325" y="238125"/>
            <a:chExt cx="1174975" cy="5238750"/>
          </a:xfrm>
        </p:grpSpPr>
        <p:sp>
          <p:nvSpPr>
            <p:cNvPr id="3014" name="Google Shape;3014;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6" name="Google Shape;3076;p10"/>
          <p:cNvGrpSpPr/>
          <p:nvPr/>
        </p:nvGrpSpPr>
        <p:grpSpPr>
          <a:xfrm rot="10800000">
            <a:off x="7682451" y="28707"/>
            <a:ext cx="994639" cy="4940182"/>
            <a:chOff x="5759350" y="388625"/>
            <a:chExt cx="1024450" cy="5088250"/>
          </a:xfrm>
        </p:grpSpPr>
        <p:sp>
          <p:nvSpPr>
            <p:cNvPr id="3077" name="Google Shape;3077;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8" name="Google Shape;3178;p10"/>
          <p:cNvGrpSpPr/>
          <p:nvPr/>
        </p:nvGrpSpPr>
        <p:grpSpPr>
          <a:xfrm rot="10800000">
            <a:off x="7682451" y="28707"/>
            <a:ext cx="1140783" cy="5086302"/>
            <a:chOff x="5608825" y="238125"/>
            <a:chExt cx="1174975" cy="5238750"/>
          </a:xfrm>
        </p:grpSpPr>
        <p:sp>
          <p:nvSpPr>
            <p:cNvPr id="3179" name="Google Shape;3179;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9" name="Google Shape;3229;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C52D06-75EE-413E-BECD-E1E4745F97EB}" type="datetimeFigureOut">
              <a:rPr lang="en-CA" smtClean="0"/>
              <a:t>2018-12-10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16E7E9-D949-4F1D-BB15-970A555A4C57}" type="slidenum">
              <a:rPr lang="en-CA" smtClean="0"/>
              <a:t>‹#›</a:t>
            </a:fld>
            <a:endParaRPr lang="en-CA"/>
          </a:p>
        </p:txBody>
      </p:sp>
    </p:spTree>
    <p:extLst>
      <p:ext uri="{BB962C8B-B14F-4D97-AF65-F5344CB8AC3E}">
        <p14:creationId xmlns:p14="http://schemas.microsoft.com/office/powerpoint/2010/main" val="13640477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429450"/>
            <a:ext cx="6761100" cy="71355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dirty="0"/>
          </a:p>
        </p:txBody>
      </p:sp>
      <p:sp>
        <p:nvSpPr>
          <p:cNvPr id="7" name="Google Shape;7;p1"/>
          <p:cNvSpPr txBox="1">
            <a:spLocks noGrp="1"/>
          </p:cNvSpPr>
          <p:nvPr>
            <p:ph type="body" idx="1"/>
          </p:nvPr>
        </p:nvSpPr>
        <p:spPr>
          <a:xfrm>
            <a:off x="718300" y="1245476"/>
            <a:ext cx="6761100" cy="3145381"/>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dirty="0"/>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6" r:id="rId4"/>
    <p:sldLayoutId id="2147483660"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tillium Web" panose="02010600030101010101" charset="0"/>
          <a:ea typeface="Titillium Web" panose="02010600030101010101"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1.png"/><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6" name="Rectangle 5">
            <a:extLst>
              <a:ext uri="{FF2B5EF4-FFF2-40B4-BE49-F238E27FC236}">
                <a16:creationId xmlns:a16="http://schemas.microsoft.com/office/drawing/2014/main" id="{A8A0CCA0-D8F1-4891-9231-596BC4AEC6C4}"/>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7506A9FD-6ACE-4D28-84E5-FB2C9B250ADE}"/>
              </a:ext>
            </a:extLst>
          </p:cNvPr>
          <p:cNvSpPr/>
          <p:nvPr/>
        </p:nvSpPr>
        <p:spPr>
          <a:xfrm>
            <a:off x="0" y="0"/>
            <a:ext cx="9144000" cy="5143500"/>
          </a:xfrm>
          <a:prstGeom prst="rect">
            <a:avLst/>
          </a:prstGeom>
          <a:blipFill dpi="0" rotWithShape="1">
            <a:blip r:embed="rId3">
              <a:alphaModFix amt="77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Google Shape;3836;p13">
            <a:extLst>
              <a:ext uri="{FF2B5EF4-FFF2-40B4-BE49-F238E27FC236}">
                <a16:creationId xmlns:a16="http://schemas.microsoft.com/office/drawing/2014/main" id="{9F572797-AC29-406D-BAC9-2680C4833193}"/>
              </a:ext>
            </a:extLst>
          </p:cNvPr>
          <p:cNvSpPr txBox="1">
            <a:spLocks/>
          </p:cNvSpPr>
          <p:nvPr/>
        </p:nvSpPr>
        <p:spPr>
          <a:xfrm>
            <a:off x="685799" y="1144122"/>
            <a:ext cx="7281408" cy="875509"/>
          </a:xfrm>
          <a:prstGeom prst="rect">
            <a:avLst/>
          </a:prstGeom>
          <a:solidFill>
            <a:schemeClr val="lt1">
              <a:alpha val="7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9pPr>
          </a:lstStyle>
          <a:p>
            <a:r>
              <a:rPr lang="en-CA" b="1" dirty="0">
                <a:solidFill>
                  <a:srgbClr val="002060"/>
                </a:solidFill>
                <a:latin typeface="Titillium Web" panose="02010600030101010101" charset="0"/>
                <a:cs typeface="Dubai Medium" panose="020B0604020202020204" pitchFamily="34" charset="-78"/>
              </a:rPr>
              <a:t>Market Churn</a:t>
            </a:r>
          </a:p>
        </p:txBody>
      </p:sp>
      <p:sp>
        <p:nvSpPr>
          <p:cNvPr id="12" name="Subtitle 1">
            <a:extLst>
              <a:ext uri="{FF2B5EF4-FFF2-40B4-BE49-F238E27FC236}">
                <a16:creationId xmlns:a16="http://schemas.microsoft.com/office/drawing/2014/main" id="{5BF0DB4F-8E25-47D4-8B0F-ACDB25B6CAA0}"/>
              </a:ext>
            </a:extLst>
          </p:cNvPr>
          <p:cNvSpPr>
            <a:spLocks noGrp="1"/>
          </p:cNvSpPr>
          <p:nvPr>
            <p:ph type="subTitle" idx="1"/>
          </p:nvPr>
        </p:nvSpPr>
        <p:spPr>
          <a:xfrm>
            <a:off x="685799" y="2237388"/>
            <a:ext cx="7281407" cy="1634897"/>
          </a:xfrm>
          <a:solidFill>
            <a:schemeClr val="lt1">
              <a:alpha val="70000"/>
            </a:schemeClr>
          </a:solidFill>
          <a:ln>
            <a:noFill/>
          </a:ln>
        </p:spPr>
        <p:txBody>
          <a:bodyPr spcFirstLastPara="1" wrap="square" lIns="91425" tIns="91425" rIns="91425" bIns="91425" anchor="ctr" anchorCtr="0">
            <a:noAutofit/>
          </a:bodyPr>
          <a:lstStyle/>
          <a:p>
            <a:pPr>
              <a:buClr>
                <a:srgbClr val="0B87A1"/>
              </a:buClr>
              <a:buSzPts val="4800"/>
              <a:buFont typeface="Dosis Light"/>
            </a:pPr>
            <a:r>
              <a:rPr lang="en-CA" sz="1800" b="1" dirty="0">
                <a:solidFill>
                  <a:srgbClr val="002060"/>
                </a:solidFill>
                <a:latin typeface="Titillium Web" panose="02010600030101010101" charset="0"/>
                <a:cs typeface="Dubai Medium" panose="020B0604020202020204" pitchFamily="34" charset="-78"/>
                <a:sym typeface="Arial"/>
              </a:rPr>
              <a:t>Team Member: </a:t>
            </a:r>
          </a:p>
          <a:p>
            <a:pPr indent="-12700">
              <a:buClr>
                <a:srgbClr val="0B87A1"/>
              </a:buClr>
              <a:buSzPts val="4800"/>
              <a:buFont typeface="Dosis Light"/>
            </a:pPr>
            <a:r>
              <a:rPr lang="en-CA" sz="1800" b="1" dirty="0">
                <a:solidFill>
                  <a:srgbClr val="002060"/>
                </a:solidFill>
                <a:latin typeface="Titillium Web" panose="02010600030101010101" charset="0"/>
                <a:cs typeface="Dubai Medium" panose="020B0604020202020204" pitchFamily="34" charset="-78"/>
                <a:sym typeface="Arial"/>
              </a:rPr>
              <a:t>Rozhan Makhdoomi</a:t>
            </a:r>
          </a:p>
          <a:p>
            <a:pPr indent="-12700">
              <a:buClr>
                <a:srgbClr val="0B87A1"/>
              </a:buClr>
              <a:buSzPts val="4800"/>
              <a:buFont typeface="Dosis Light"/>
            </a:pPr>
            <a:r>
              <a:rPr lang="en-CA" sz="1800" b="1" dirty="0">
                <a:solidFill>
                  <a:srgbClr val="002060"/>
                </a:solidFill>
                <a:latin typeface="Titillium Web" panose="02010600030101010101" charset="0"/>
                <a:cs typeface="Dubai Medium" panose="020B0604020202020204" pitchFamily="34" charset="-78"/>
                <a:sym typeface="Arial"/>
              </a:rPr>
              <a:t>Wei Guo</a:t>
            </a:r>
          </a:p>
          <a:p>
            <a:pPr indent="-12700">
              <a:buClr>
                <a:srgbClr val="0B87A1"/>
              </a:buClr>
              <a:buSzPts val="4800"/>
              <a:buFont typeface="Dosis Light"/>
            </a:pPr>
            <a:r>
              <a:rPr lang="en-CA" sz="1800" b="1" dirty="0">
                <a:solidFill>
                  <a:srgbClr val="002060"/>
                </a:solidFill>
                <a:latin typeface="Titillium Web" panose="02010600030101010101" charset="0"/>
                <a:cs typeface="Dubai Medium" panose="020B0604020202020204" pitchFamily="34" charset="-78"/>
                <a:sym typeface="Arial"/>
              </a:rPr>
              <a:t>Shubhada Gopale</a:t>
            </a:r>
          </a:p>
          <a:p>
            <a:pPr indent="-12700">
              <a:buClr>
                <a:srgbClr val="0B87A1"/>
              </a:buClr>
              <a:buSzPts val="4800"/>
              <a:buFont typeface="Dosis Light"/>
            </a:pPr>
            <a:r>
              <a:rPr lang="en-CA" sz="1800" b="1" dirty="0">
                <a:solidFill>
                  <a:srgbClr val="002060"/>
                </a:solidFill>
                <a:latin typeface="Titillium Web" panose="02010600030101010101" charset="0"/>
                <a:cs typeface="Dubai Medium" panose="020B0604020202020204" pitchFamily="34" charset="-78"/>
                <a:sym typeface="Arial"/>
              </a:rPr>
              <a:t>Sumithra Hariguruprasad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Total Charges &amp; Churn</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pic>
        <p:nvPicPr>
          <p:cNvPr id="4" name="Picture 3"/>
          <p:cNvPicPr>
            <a:picLocks noChangeAspect="1"/>
          </p:cNvPicPr>
          <p:nvPr/>
        </p:nvPicPr>
        <p:blipFill rotWithShape="1">
          <a:blip r:embed="rId2"/>
          <a:srcRect l="149" t="-420" r="14387" b="420"/>
          <a:stretch/>
        </p:blipFill>
        <p:spPr>
          <a:xfrm>
            <a:off x="3643608" y="1274618"/>
            <a:ext cx="3983319" cy="3297383"/>
          </a:xfrm>
          <a:prstGeom prst="rect">
            <a:avLst/>
          </a:prstGeom>
        </p:spPr>
      </p:pic>
      <p:sp>
        <p:nvSpPr>
          <p:cNvPr id="5" name="TextBox 4"/>
          <p:cNvSpPr txBox="1"/>
          <p:nvPr/>
        </p:nvSpPr>
        <p:spPr>
          <a:xfrm>
            <a:off x="519545" y="1692202"/>
            <a:ext cx="3422073" cy="2462213"/>
          </a:xfrm>
          <a:prstGeom prst="rect">
            <a:avLst/>
          </a:prstGeom>
          <a:noFill/>
        </p:spPr>
        <p:txBody>
          <a:bodyPr wrap="square" rtlCol="0">
            <a:spAutoFit/>
          </a:bodyPr>
          <a:lstStyle/>
          <a:p>
            <a:r>
              <a:rPr lang="en-US" dirty="0"/>
              <a:t>From the plot, most of the customers that left have more than 60 in total charge. In range of 60 to 85, population of loyal customer is around half of the population of customers who left.</a:t>
            </a:r>
          </a:p>
          <a:p>
            <a:endParaRPr lang="en-US" dirty="0"/>
          </a:p>
          <a:p>
            <a:r>
              <a:rPr lang="en-US" dirty="0"/>
              <a:t>According to the plot, High </a:t>
            </a:r>
            <a:r>
              <a:rPr lang="en-US" dirty="0" err="1"/>
              <a:t>totalcharges</a:t>
            </a:r>
            <a:r>
              <a:rPr lang="en-US" dirty="0"/>
              <a:t> may affect to churn probability. And seems like customer will not churn if they have lower amounts in </a:t>
            </a:r>
            <a:r>
              <a:rPr lang="en-US" dirty="0" err="1"/>
              <a:t>totalcharges</a:t>
            </a:r>
            <a:endParaRPr lang="en-US" dirty="0"/>
          </a:p>
          <a:p>
            <a:endParaRPr lang="en-CA" dirty="0"/>
          </a:p>
        </p:txBody>
      </p:sp>
    </p:spTree>
    <p:extLst>
      <p:ext uri="{BB962C8B-B14F-4D97-AF65-F5344CB8AC3E}">
        <p14:creationId xmlns:p14="http://schemas.microsoft.com/office/powerpoint/2010/main" val="58274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Total calls/</a:t>
            </a:r>
            <a:r>
              <a:rPr lang="en-CA" dirty="0" err="1"/>
              <a:t>mins</a:t>
            </a:r>
            <a:r>
              <a:rPr lang="en-CA" dirty="0"/>
              <a:t> vs total charge</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pic>
        <p:nvPicPr>
          <p:cNvPr id="4" name="Picture 3"/>
          <p:cNvPicPr>
            <a:picLocks noChangeAspect="1"/>
          </p:cNvPicPr>
          <p:nvPr/>
        </p:nvPicPr>
        <p:blipFill>
          <a:blip r:embed="rId2"/>
          <a:stretch>
            <a:fillRect/>
          </a:stretch>
        </p:blipFill>
        <p:spPr>
          <a:xfrm>
            <a:off x="415635" y="1360793"/>
            <a:ext cx="3506050" cy="3359408"/>
          </a:xfrm>
          <a:prstGeom prst="rect">
            <a:avLst/>
          </a:prstGeom>
        </p:spPr>
      </p:pic>
      <p:pic>
        <p:nvPicPr>
          <p:cNvPr id="5" name="Picture 4"/>
          <p:cNvPicPr>
            <a:picLocks noChangeAspect="1"/>
          </p:cNvPicPr>
          <p:nvPr/>
        </p:nvPicPr>
        <p:blipFill>
          <a:blip r:embed="rId3"/>
          <a:stretch>
            <a:fillRect/>
          </a:stretch>
        </p:blipFill>
        <p:spPr>
          <a:xfrm>
            <a:off x="3606284" y="1420091"/>
            <a:ext cx="3692237" cy="3212380"/>
          </a:xfrm>
          <a:prstGeom prst="rect">
            <a:avLst/>
          </a:prstGeom>
        </p:spPr>
      </p:pic>
    </p:spTree>
    <p:extLst>
      <p:ext uri="{BB962C8B-B14F-4D97-AF65-F5344CB8AC3E}">
        <p14:creationId xmlns:p14="http://schemas.microsoft.com/office/powerpoint/2010/main" val="2482870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pic>
        <p:nvPicPr>
          <p:cNvPr id="4" name="Picture 3"/>
          <p:cNvPicPr>
            <a:picLocks noChangeAspect="1"/>
          </p:cNvPicPr>
          <p:nvPr/>
        </p:nvPicPr>
        <p:blipFill>
          <a:blip r:embed="rId2"/>
          <a:stretch>
            <a:fillRect/>
          </a:stretch>
        </p:blipFill>
        <p:spPr>
          <a:xfrm>
            <a:off x="4537691" y="554182"/>
            <a:ext cx="2989520" cy="2423246"/>
          </a:xfrm>
          <a:prstGeom prst="rect">
            <a:avLst/>
          </a:prstGeom>
        </p:spPr>
      </p:pic>
      <p:pic>
        <p:nvPicPr>
          <p:cNvPr id="5" name="Picture 4"/>
          <p:cNvPicPr>
            <a:picLocks noChangeAspect="1"/>
          </p:cNvPicPr>
          <p:nvPr/>
        </p:nvPicPr>
        <p:blipFill>
          <a:blip r:embed="rId3"/>
          <a:stretch>
            <a:fillRect/>
          </a:stretch>
        </p:blipFill>
        <p:spPr>
          <a:xfrm>
            <a:off x="3588005" y="3079852"/>
            <a:ext cx="3891395" cy="1977490"/>
          </a:xfrm>
          <a:prstGeom prst="rect">
            <a:avLst/>
          </a:prstGeom>
        </p:spPr>
      </p:pic>
      <p:sp>
        <p:nvSpPr>
          <p:cNvPr id="6" name="TextBox 5"/>
          <p:cNvSpPr txBox="1"/>
          <p:nvPr/>
        </p:nvSpPr>
        <p:spPr>
          <a:xfrm>
            <a:off x="427327" y="926812"/>
            <a:ext cx="3373582" cy="3631763"/>
          </a:xfrm>
          <a:prstGeom prst="rect">
            <a:avLst/>
          </a:prstGeom>
          <a:noFill/>
        </p:spPr>
        <p:txBody>
          <a:bodyPr wrap="square" rtlCol="0">
            <a:spAutoFit/>
          </a:bodyPr>
          <a:lstStyle/>
          <a:p>
            <a:r>
              <a:rPr lang="en-US" sz="1200" dirty="0"/>
              <a:t>From the two scatters plot above we found out that number of calls that each customer made does not have a direct relationship with the company's revenue from that customer. However Total minutes that each customer talks on the phone have a linear relationship with the total charges.</a:t>
            </a:r>
          </a:p>
          <a:p>
            <a:endParaRPr lang="en-US" sz="1200" dirty="0"/>
          </a:p>
          <a:p>
            <a:r>
              <a:rPr lang="en-US" sz="1200" dirty="0"/>
              <a:t>We already found out that customers who left the company, used the services more. and most of them have used the service for more than 550 minutes. And the population of the customers who left the company and have used the service between 550-700 minutes are nearly twice the population that stayed.</a:t>
            </a:r>
          </a:p>
          <a:p>
            <a:r>
              <a:rPr lang="en-US" sz="1200" dirty="0"/>
              <a:t>So we can have this assumption that the reason why the customers are leaving are the quality or the high cost of the services.</a:t>
            </a:r>
          </a:p>
          <a:p>
            <a:endParaRPr lang="en-CA" dirty="0"/>
          </a:p>
        </p:txBody>
      </p:sp>
    </p:spTree>
    <p:extLst>
      <p:ext uri="{BB962C8B-B14F-4D97-AF65-F5344CB8AC3E}">
        <p14:creationId xmlns:p14="http://schemas.microsoft.com/office/powerpoint/2010/main" val="4100100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pic>
        <p:nvPicPr>
          <p:cNvPr id="4" name="Picture 3"/>
          <p:cNvPicPr>
            <a:picLocks noChangeAspect="1"/>
          </p:cNvPicPr>
          <p:nvPr/>
        </p:nvPicPr>
        <p:blipFill>
          <a:blip r:embed="rId2"/>
          <a:stretch>
            <a:fillRect/>
          </a:stretch>
        </p:blipFill>
        <p:spPr>
          <a:xfrm>
            <a:off x="998462" y="279689"/>
            <a:ext cx="6200775" cy="2838450"/>
          </a:xfrm>
          <a:prstGeom prst="rect">
            <a:avLst/>
          </a:prstGeom>
        </p:spPr>
      </p:pic>
      <p:sp>
        <p:nvSpPr>
          <p:cNvPr id="5" name="TextBox 4"/>
          <p:cNvSpPr txBox="1"/>
          <p:nvPr/>
        </p:nvSpPr>
        <p:spPr>
          <a:xfrm>
            <a:off x="998462" y="3415145"/>
            <a:ext cx="6434502" cy="1384995"/>
          </a:xfrm>
          <a:prstGeom prst="rect">
            <a:avLst/>
          </a:prstGeom>
          <a:noFill/>
        </p:spPr>
        <p:txBody>
          <a:bodyPr wrap="square" rtlCol="0">
            <a:spAutoFit/>
          </a:bodyPr>
          <a:lstStyle/>
          <a:p>
            <a:r>
              <a:rPr lang="en-US" dirty="0"/>
              <a:t>We can see that the distribution of the Account Length of customers that left or were loyal are somehow similar. </a:t>
            </a:r>
          </a:p>
          <a:p>
            <a:endParaRPr lang="en-US" dirty="0"/>
          </a:p>
          <a:p>
            <a:r>
              <a:rPr lang="en-US" dirty="0"/>
              <a:t>The frequency of the customers who left are less than loyal customers and that's the reason why the bins are shorter in right histogram above. Most of the customers stayed with the company between 60 to 120 months.</a:t>
            </a:r>
            <a:endParaRPr lang="en-CA" dirty="0"/>
          </a:p>
        </p:txBody>
      </p:sp>
    </p:spTree>
    <p:extLst>
      <p:ext uri="{BB962C8B-B14F-4D97-AF65-F5344CB8AC3E}">
        <p14:creationId xmlns:p14="http://schemas.microsoft.com/office/powerpoint/2010/main" val="3015018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pic>
        <p:nvPicPr>
          <p:cNvPr id="5" name="Picture 4"/>
          <p:cNvPicPr>
            <a:picLocks noChangeAspect="1"/>
          </p:cNvPicPr>
          <p:nvPr/>
        </p:nvPicPr>
        <p:blipFill>
          <a:blip r:embed="rId2"/>
          <a:stretch>
            <a:fillRect/>
          </a:stretch>
        </p:blipFill>
        <p:spPr>
          <a:xfrm>
            <a:off x="997960" y="342467"/>
            <a:ext cx="6067425" cy="2809875"/>
          </a:xfrm>
          <a:prstGeom prst="rect">
            <a:avLst/>
          </a:prstGeom>
        </p:spPr>
      </p:pic>
      <p:sp>
        <p:nvSpPr>
          <p:cNvPr id="6" name="TextBox 5"/>
          <p:cNvSpPr txBox="1"/>
          <p:nvPr/>
        </p:nvSpPr>
        <p:spPr>
          <a:xfrm>
            <a:off x="1233487" y="3498706"/>
            <a:ext cx="6171767" cy="738664"/>
          </a:xfrm>
          <a:prstGeom prst="rect">
            <a:avLst/>
          </a:prstGeom>
          <a:noFill/>
        </p:spPr>
        <p:txBody>
          <a:bodyPr wrap="square" rtlCol="0">
            <a:spAutoFit/>
          </a:bodyPr>
          <a:lstStyle/>
          <a:p>
            <a:r>
              <a:rPr lang="en-US" dirty="0"/>
              <a:t>As we can see in the distribution of the Voicemail messages, most of the customers have no voicemail messages. and there is no relationship between voicemail messages and churn</a:t>
            </a:r>
            <a:endParaRPr lang="en-CA" dirty="0"/>
          </a:p>
        </p:txBody>
      </p:sp>
    </p:spTree>
    <p:extLst>
      <p:ext uri="{BB962C8B-B14F-4D97-AF65-F5344CB8AC3E}">
        <p14:creationId xmlns:p14="http://schemas.microsoft.com/office/powerpoint/2010/main" val="43111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Customer Service Calls</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a:p>
        </p:txBody>
      </p:sp>
      <p:pic>
        <p:nvPicPr>
          <p:cNvPr id="5" name="Picture 4"/>
          <p:cNvPicPr>
            <a:picLocks noChangeAspect="1"/>
          </p:cNvPicPr>
          <p:nvPr/>
        </p:nvPicPr>
        <p:blipFill>
          <a:blip r:embed="rId2"/>
          <a:stretch>
            <a:fillRect/>
          </a:stretch>
        </p:blipFill>
        <p:spPr>
          <a:xfrm>
            <a:off x="718300" y="1205345"/>
            <a:ext cx="4130791" cy="1307388"/>
          </a:xfrm>
          <a:prstGeom prst="rect">
            <a:avLst/>
          </a:prstGeom>
        </p:spPr>
      </p:pic>
      <p:pic>
        <p:nvPicPr>
          <p:cNvPr id="6" name="Picture 5"/>
          <p:cNvPicPr>
            <a:picLocks noChangeAspect="1"/>
          </p:cNvPicPr>
          <p:nvPr/>
        </p:nvPicPr>
        <p:blipFill>
          <a:blip r:embed="rId3"/>
          <a:stretch>
            <a:fillRect/>
          </a:stretch>
        </p:blipFill>
        <p:spPr>
          <a:xfrm>
            <a:off x="4759035" y="1149462"/>
            <a:ext cx="2774999" cy="2549702"/>
          </a:xfrm>
          <a:prstGeom prst="rect">
            <a:avLst/>
          </a:prstGeom>
        </p:spPr>
      </p:pic>
      <p:sp>
        <p:nvSpPr>
          <p:cNvPr id="7" name="TextBox 6"/>
          <p:cNvSpPr txBox="1"/>
          <p:nvPr/>
        </p:nvSpPr>
        <p:spPr>
          <a:xfrm>
            <a:off x="782782" y="2680853"/>
            <a:ext cx="4066309" cy="2031325"/>
          </a:xfrm>
          <a:prstGeom prst="rect">
            <a:avLst/>
          </a:prstGeom>
          <a:noFill/>
        </p:spPr>
        <p:txBody>
          <a:bodyPr wrap="square" rtlCol="0">
            <a:spAutoFit/>
          </a:bodyPr>
          <a:lstStyle/>
          <a:p>
            <a:r>
              <a:rPr lang="en-US" dirty="0"/>
              <a:t>most of the customers had at least one call to customer service</a:t>
            </a:r>
          </a:p>
          <a:p>
            <a:endParaRPr lang="en-US" dirty="0"/>
          </a:p>
          <a:p>
            <a:r>
              <a:rPr lang="en-US" dirty="0"/>
              <a:t>most of the customers who escaped had at least one to four call to customer service.</a:t>
            </a:r>
          </a:p>
          <a:p>
            <a:endParaRPr lang="en-US" dirty="0"/>
          </a:p>
          <a:p>
            <a:r>
              <a:rPr lang="en-US" dirty="0"/>
              <a:t>So we can see that there is clearly an influence here. So we have to analyze this factor more</a:t>
            </a:r>
          </a:p>
          <a:p>
            <a:endParaRPr lang="en-CA" dirty="0"/>
          </a:p>
        </p:txBody>
      </p:sp>
    </p:spTree>
    <p:extLst>
      <p:ext uri="{BB962C8B-B14F-4D97-AF65-F5344CB8AC3E}">
        <p14:creationId xmlns:p14="http://schemas.microsoft.com/office/powerpoint/2010/main" val="2739729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pic>
        <p:nvPicPr>
          <p:cNvPr id="4" name="Picture 3"/>
          <p:cNvPicPr>
            <a:picLocks noChangeAspect="1"/>
          </p:cNvPicPr>
          <p:nvPr/>
        </p:nvPicPr>
        <p:blipFill>
          <a:blip r:embed="rId2"/>
          <a:stretch>
            <a:fillRect/>
          </a:stretch>
        </p:blipFill>
        <p:spPr>
          <a:xfrm>
            <a:off x="1558637" y="277407"/>
            <a:ext cx="5271654" cy="4639594"/>
          </a:xfrm>
          <a:prstGeom prst="rect">
            <a:avLst/>
          </a:prstGeom>
        </p:spPr>
      </p:pic>
    </p:spTree>
    <p:extLst>
      <p:ext uri="{BB962C8B-B14F-4D97-AF65-F5344CB8AC3E}">
        <p14:creationId xmlns:p14="http://schemas.microsoft.com/office/powerpoint/2010/main" val="3877517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pic>
        <p:nvPicPr>
          <p:cNvPr id="4" name="Picture 3"/>
          <p:cNvPicPr>
            <a:picLocks noChangeAspect="1"/>
          </p:cNvPicPr>
          <p:nvPr/>
        </p:nvPicPr>
        <p:blipFill>
          <a:blip r:embed="rId2"/>
          <a:stretch>
            <a:fillRect/>
          </a:stretch>
        </p:blipFill>
        <p:spPr>
          <a:xfrm>
            <a:off x="993916" y="99071"/>
            <a:ext cx="6182157" cy="4880276"/>
          </a:xfrm>
          <a:prstGeom prst="rect">
            <a:avLst/>
          </a:prstGeom>
        </p:spPr>
      </p:pic>
    </p:spTree>
    <p:extLst>
      <p:ext uri="{BB962C8B-B14F-4D97-AF65-F5344CB8AC3E}">
        <p14:creationId xmlns:p14="http://schemas.microsoft.com/office/powerpoint/2010/main" val="2392869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International Plan vs. Churn</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pic>
        <p:nvPicPr>
          <p:cNvPr id="4" name="Picture 3"/>
          <p:cNvPicPr>
            <a:picLocks noChangeAspect="1"/>
          </p:cNvPicPr>
          <p:nvPr/>
        </p:nvPicPr>
        <p:blipFill>
          <a:blip r:embed="rId2"/>
          <a:stretch>
            <a:fillRect/>
          </a:stretch>
        </p:blipFill>
        <p:spPr>
          <a:xfrm>
            <a:off x="1080653" y="1225371"/>
            <a:ext cx="5803323" cy="3334506"/>
          </a:xfrm>
          <a:prstGeom prst="rect">
            <a:avLst/>
          </a:prstGeom>
        </p:spPr>
      </p:pic>
    </p:spTree>
    <p:extLst>
      <p:ext uri="{BB962C8B-B14F-4D97-AF65-F5344CB8AC3E}">
        <p14:creationId xmlns:p14="http://schemas.microsoft.com/office/powerpoint/2010/main" val="2378853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19</a:t>
            </a:fld>
            <a:endParaRPr lang="en"/>
          </a:p>
        </p:txBody>
      </p:sp>
      <p:pic>
        <p:nvPicPr>
          <p:cNvPr id="4" name="Picture 3"/>
          <p:cNvPicPr>
            <a:picLocks noChangeAspect="1"/>
          </p:cNvPicPr>
          <p:nvPr/>
        </p:nvPicPr>
        <p:blipFill>
          <a:blip r:embed="rId2"/>
          <a:stretch>
            <a:fillRect/>
          </a:stretch>
        </p:blipFill>
        <p:spPr>
          <a:xfrm>
            <a:off x="4136007" y="1620982"/>
            <a:ext cx="3619074" cy="3200832"/>
          </a:xfrm>
          <a:prstGeom prst="rect">
            <a:avLst/>
          </a:prstGeom>
        </p:spPr>
      </p:pic>
      <p:sp>
        <p:nvSpPr>
          <p:cNvPr id="5" name="TextBox 4"/>
          <p:cNvSpPr txBox="1"/>
          <p:nvPr/>
        </p:nvSpPr>
        <p:spPr>
          <a:xfrm>
            <a:off x="640231" y="2105891"/>
            <a:ext cx="3183624" cy="2246769"/>
          </a:xfrm>
          <a:prstGeom prst="rect">
            <a:avLst/>
          </a:prstGeom>
          <a:noFill/>
        </p:spPr>
        <p:txBody>
          <a:bodyPr wrap="square" rtlCol="0">
            <a:spAutoFit/>
          </a:bodyPr>
          <a:lstStyle/>
          <a:p>
            <a:r>
              <a:rPr lang="en-US" dirty="0"/>
              <a:t>Most of the customers do not have the international plan(nearly 90%).</a:t>
            </a:r>
          </a:p>
          <a:p>
            <a:endParaRPr lang="en-US" dirty="0"/>
          </a:p>
          <a:p>
            <a:r>
              <a:rPr lang="en-US" dirty="0"/>
              <a:t>Most of the customers who left did not have the international plan either.</a:t>
            </a:r>
          </a:p>
          <a:p>
            <a:endParaRPr lang="en-US" dirty="0"/>
          </a:p>
          <a:p>
            <a:r>
              <a:rPr lang="en-US" dirty="0"/>
              <a:t>It does not seem that having international plan has any influence on the escape of the customers.</a:t>
            </a:r>
          </a:p>
          <a:p>
            <a:endParaRPr lang="en-CA" dirty="0"/>
          </a:p>
        </p:txBody>
      </p:sp>
    </p:spTree>
    <p:extLst>
      <p:ext uri="{BB962C8B-B14F-4D97-AF65-F5344CB8AC3E}">
        <p14:creationId xmlns:p14="http://schemas.microsoft.com/office/powerpoint/2010/main" val="380478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614D75-EE4B-4B55-BD52-09D02D4EA50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a:t>
            </a:fld>
            <a:endParaRPr lang="en"/>
          </a:p>
        </p:txBody>
      </p:sp>
      <p:sp>
        <p:nvSpPr>
          <p:cNvPr id="3" name="Rectangle 2">
            <a:extLst>
              <a:ext uri="{FF2B5EF4-FFF2-40B4-BE49-F238E27FC236}">
                <a16:creationId xmlns:a16="http://schemas.microsoft.com/office/drawing/2014/main" id="{DFDACEDA-91DB-436E-9A30-39E4F12A9DD8}"/>
              </a:ext>
            </a:extLst>
          </p:cNvPr>
          <p:cNvSpPr/>
          <p:nvPr/>
        </p:nvSpPr>
        <p:spPr>
          <a:xfrm>
            <a:off x="971315" y="100950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Data Preparation </a:t>
            </a:r>
          </a:p>
        </p:txBody>
      </p:sp>
      <p:sp>
        <p:nvSpPr>
          <p:cNvPr id="4" name="Rectangle 3">
            <a:extLst>
              <a:ext uri="{FF2B5EF4-FFF2-40B4-BE49-F238E27FC236}">
                <a16:creationId xmlns:a16="http://schemas.microsoft.com/office/drawing/2014/main" id="{023E8345-5BB5-4E3E-8456-3CC7BBBA2D9D}"/>
              </a:ext>
            </a:extLst>
          </p:cNvPr>
          <p:cNvSpPr/>
          <p:nvPr/>
        </p:nvSpPr>
        <p:spPr>
          <a:xfrm>
            <a:off x="971315" y="156138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Modeling</a:t>
            </a:r>
          </a:p>
        </p:txBody>
      </p:sp>
      <p:sp>
        <p:nvSpPr>
          <p:cNvPr id="5" name="Rectangle 4">
            <a:extLst>
              <a:ext uri="{FF2B5EF4-FFF2-40B4-BE49-F238E27FC236}">
                <a16:creationId xmlns:a16="http://schemas.microsoft.com/office/drawing/2014/main" id="{3F4BC1DA-7D8B-4DDD-8129-3D8FAF0E0E0D}"/>
              </a:ext>
            </a:extLst>
          </p:cNvPr>
          <p:cNvSpPr/>
          <p:nvPr/>
        </p:nvSpPr>
        <p:spPr>
          <a:xfrm>
            <a:off x="971315" y="4320778"/>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r>
              <a:rPr lang="en-CA" b="1" dirty="0">
                <a:solidFill>
                  <a:schemeClr val="tx1"/>
                </a:solidFill>
                <a:latin typeface="Titillium Web" panose="02010600030101010101" charset="0"/>
              </a:rPr>
              <a:t>Conclusion</a:t>
            </a:r>
          </a:p>
        </p:txBody>
      </p:sp>
      <p:sp>
        <p:nvSpPr>
          <p:cNvPr id="7" name="Rectangle 6">
            <a:extLst>
              <a:ext uri="{FF2B5EF4-FFF2-40B4-BE49-F238E27FC236}">
                <a16:creationId xmlns:a16="http://schemas.microsoft.com/office/drawing/2014/main" id="{7C3B04BA-2ADE-42D0-B18B-743AA89BD34D}"/>
              </a:ext>
            </a:extLst>
          </p:cNvPr>
          <p:cNvSpPr/>
          <p:nvPr/>
        </p:nvSpPr>
        <p:spPr>
          <a:xfrm>
            <a:off x="971315" y="457621"/>
            <a:ext cx="5516988"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latin typeface="Titillium Web" panose="02010600030101010101" charset="0"/>
              </a:rPr>
              <a:t>Define the Issue</a:t>
            </a:r>
          </a:p>
        </p:txBody>
      </p:sp>
      <p:sp>
        <p:nvSpPr>
          <p:cNvPr id="8" name="Oval 7">
            <a:extLst>
              <a:ext uri="{FF2B5EF4-FFF2-40B4-BE49-F238E27FC236}">
                <a16:creationId xmlns:a16="http://schemas.microsoft.com/office/drawing/2014/main" id="{2D9BC704-0D9A-4BD7-879A-F6A7B0F2BA80}"/>
              </a:ext>
            </a:extLst>
          </p:cNvPr>
          <p:cNvSpPr/>
          <p:nvPr/>
        </p:nvSpPr>
        <p:spPr>
          <a:xfrm>
            <a:off x="737844" y="457924"/>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1</a:t>
            </a:r>
          </a:p>
        </p:txBody>
      </p:sp>
      <p:sp>
        <p:nvSpPr>
          <p:cNvPr id="9" name="Oval 8">
            <a:extLst>
              <a:ext uri="{FF2B5EF4-FFF2-40B4-BE49-F238E27FC236}">
                <a16:creationId xmlns:a16="http://schemas.microsoft.com/office/drawing/2014/main" id="{656FD034-5362-48AC-98B2-50382A1FDA11}"/>
              </a:ext>
            </a:extLst>
          </p:cNvPr>
          <p:cNvSpPr/>
          <p:nvPr/>
        </p:nvSpPr>
        <p:spPr>
          <a:xfrm>
            <a:off x="737844" y="1007667"/>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2</a:t>
            </a:r>
          </a:p>
        </p:txBody>
      </p:sp>
      <p:sp>
        <p:nvSpPr>
          <p:cNvPr id="10" name="Oval 9">
            <a:extLst>
              <a:ext uri="{FF2B5EF4-FFF2-40B4-BE49-F238E27FC236}">
                <a16:creationId xmlns:a16="http://schemas.microsoft.com/office/drawing/2014/main" id="{FBEF0025-6D65-4938-AB24-DE4053B725EC}"/>
              </a:ext>
            </a:extLst>
          </p:cNvPr>
          <p:cNvSpPr/>
          <p:nvPr/>
        </p:nvSpPr>
        <p:spPr>
          <a:xfrm>
            <a:off x="737844" y="1574443"/>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3</a:t>
            </a:r>
          </a:p>
        </p:txBody>
      </p:sp>
      <p:sp>
        <p:nvSpPr>
          <p:cNvPr id="11" name="Oval 10">
            <a:extLst>
              <a:ext uri="{FF2B5EF4-FFF2-40B4-BE49-F238E27FC236}">
                <a16:creationId xmlns:a16="http://schemas.microsoft.com/office/drawing/2014/main" id="{9E2B83FE-56E4-4142-A22D-002E8DF2A51F}"/>
              </a:ext>
            </a:extLst>
          </p:cNvPr>
          <p:cNvSpPr/>
          <p:nvPr/>
        </p:nvSpPr>
        <p:spPr>
          <a:xfrm>
            <a:off x="737844" y="4307429"/>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4</a:t>
            </a:r>
          </a:p>
        </p:txBody>
      </p:sp>
      <p:sp>
        <p:nvSpPr>
          <p:cNvPr id="12" name="Rectangle 11">
            <a:extLst>
              <a:ext uri="{FF2B5EF4-FFF2-40B4-BE49-F238E27FC236}">
                <a16:creationId xmlns:a16="http://schemas.microsoft.com/office/drawing/2014/main" id="{E39EE2C3-2FE1-4744-AA6A-E3BEFB5F3BD4}"/>
              </a:ext>
            </a:extLst>
          </p:cNvPr>
          <p:cNvSpPr/>
          <p:nvPr/>
        </p:nvSpPr>
        <p:spPr>
          <a:xfrm>
            <a:off x="1494844" y="211325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1: Naïve Bayes</a:t>
            </a:r>
          </a:p>
        </p:txBody>
      </p:sp>
      <p:sp>
        <p:nvSpPr>
          <p:cNvPr id="13" name="Rectangle 12">
            <a:extLst>
              <a:ext uri="{FF2B5EF4-FFF2-40B4-BE49-F238E27FC236}">
                <a16:creationId xmlns:a16="http://schemas.microsoft.com/office/drawing/2014/main" id="{C0519778-D701-432A-8DA8-C30742BEF00E}"/>
              </a:ext>
            </a:extLst>
          </p:cNvPr>
          <p:cNvSpPr/>
          <p:nvPr/>
        </p:nvSpPr>
        <p:spPr>
          <a:xfrm>
            <a:off x="1494844" y="266513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2: Decision Tree</a:t>
            </a:r>
          </a:p>
        </p:txBody>
      </p:sp>
      <p:sp>
        <p:nvSpPr>
          <p:cNvPr id="14" name="Rectangle 13">
            <a:extLst>
              <a:ext uri="{FF2B5EF4-FFF2-40B4-BE49-F238E27FC236}">
                <a16:creationId xmlns:a16="http://schemas.microsoft.com/office/drawing/2014/main" id="{A3B24D30-BA38-48EF-B5C1-1B04E9E2EDDE}"/>
              </a:ext>
            </a:extLst>
          </p:cNvPr>
          <p:cNvSpPr/>
          <p:nvPr/>
        </p:nvSpPr>
        <p:spPr>
          <a:xfrm>
            <a:off x="1494844" y="321701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3: KNN</a:t>
            </a:r>
          </a:p>
        </p:txBody>
      </p:sp>
      <p:sp>
        <p:nvSpPr>
          <p:cNvPr id="15" name="Rectangle 14">
            <a:extLst>
              <a:ext uri="{FF2B5EF4-FFF2-40B4-BE49-F238E27FC236}">
                <a16:creationId xmlns:a16="http://schemas.microsoft.com/office/drawing/2014/main" id="{4A450780-0070-46E1-9AB8-CE7A52F3C39C}"/>
              </a:ext>
            </a:extLst>
          </p:cNvPr>
          <p:cNvSpPr/>
          <p:nvPr/>
        </p:nvSpPr>
        <p:spPr>
          <a:xfrm>
            <a:off x="1494844" y="376889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Evaluation and Comparison </a:t>
            </a:r>
          </a:p>
        </p:txBody>
      </p:sp>
    </p:spTree>
    <p:extLst>
      <p:ext uri="{BB962C8B-B14F-4D97-AF65-F5344CB8AC3E}">
        <p14:creationId xmlns:p14="http://schemas.microsoft.com/office/powerpoint/2010/main" val="1085282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Voicemail Plan vs. Churn</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20</a:t>
            </a:fld>
            <a:endParaRPr lang="en"/>
          </a:p>
        </p:txBody>
      </p:sp>
      <p:sp>
        <p:nvSpPr>
          <p:cNvPr id="4" name="TextBox 3"/>
          <p:cNvSpPr txBox="1"/>
          <p:nvPr/>
        </p:nvSpPr>
        <p:spPr>
          <a:xfrm>
            <a:off x="810491" y="1336964"/>
            <a:ext cx="3546764" cy="2246769"/>
          </a:xfrm>
          <a:prstGeom prst="rect">
            <a:avLst/>
          </a:prstGeom>
          <a:noFill/>
        </p:spPr>
        <p:txBody>
          <a:bodyPr wrap="square" rtlCol="0">
            <a:spAutoFit/>
          </a:bodyPr>
          <a:lstStyle/>
          <a:p>
            <a:r>
              <a:rPr lang="en-US" dirty="0"/>
              <a:t>Most of the customers do not have the Voicemail plan.</a:t>
            </a:r>
          </a:p>
          <a:p>
            <a:endParaRPr lang="en-US" dirty="0"/>
          </a:p>
          <a:p>
            <a:r>
              <a:rPr lang="en-US" dirty="0"/>
              <a:t>Most of the customers who left did not have the voicemail plan either.</a:t>
            </a:r>
          </a:p>
          <a:p>
            <a:endParaRPr lang="en-US" dirty="0"/>
          </a:p>
          <a:p>
            <a:r>
              <a:rPr lang="en-US" dirty="0"/>
              <a:t>It does not seem that having voicemail plan has any influence on the escape of the customers.</a:t>
            </a:r>
          </a:p>
          <a:p>
            <a:endParaRPr lang="en-CA" dirty="0"/>
          </a:p>
        </p:txBody>
      </p:sp>
      <p:pic>
        <p:nvPicPr>
          <p:cNvPr id="5" name="Picture 4"/>
          <p:cNvPicPr>
            <a:picLocks noChangeAspect="1"/>
          </p:cNvPicPr>
          <p:nvPr/>
        </p:nvPicPr>
        <p:blipFill>
          <a:blip r:embed="rId2"/>
          <a:stretch>
            <a:fillRect/>
          </a:stretch>
        </p:blipFill>
        <p:spPr>
          <a:xfrm>
            <a:off x="4098850" y="1198419"/>
            <a:ext cx="3487944" cy="2981757"/>
          </a:xfrm>
          <a:prstGeom prst="rect">
            <a:avLst/>
          </a:prstGeom>
        </p:spPr>
      </p:pic>
    </p:spTree>
    <p:extLst>
      <p:ext uri="{BB962C8B-B14F-4D97-AF65-F5344CB8AC3E}">
        <p14:creationId xmlns:p14="http://schemas.microsoft.com/office/powerpoint/2010/main" val="1423595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A0BB-888A-44C8-8758-AC0D7125C4B9}"/>
              </a:ext>
            </a:extLst>
          </p:cNvPr>
          <p:cNvSpPr>
            <a:spLocks noGrp="1"/>
          </p:cNvSpPr>
          <p:nvPr>
            <p:ph type="title"/>
          </p:nvPr>
        </p:nvSpPr>
        <p:spPr/>
        <p:txBody>
          <a:bodyPr/>
          <a:lstStyle/>
          <a:p>
            <a:r>
              <a:rPr lang="en-CA" dirty="0"/>
              <a:t>Correlation</a:t>
            </a:r>
          </a:p>
        </p:txBody>
      </p:sp>
      <p:pic>
        <p:nvPicPr>
          <p:cNvPr id="5" name="Picture 4">
            <a:extLst>
              <a:ext uri="{FF2B5EF4-FFF2-40B4-BE49-F238E27FC236}">
                <a16:creationId xmlns:a16="http://schemas.microsoft.com/office/drawing/2014/main" id="{7BD3F224-3A7E-421E-9AF9-7C09EBD3FFC7}"/>
              </a:ext>
            </a:extLst>
          </p:cNvPr>
          <p:cNvPicPr>
            <a:picLocks noChangeAspect="1"/>
          </p:cNvPicPr>
          <p:nvPr/>
        </p:nvPicPr>
        <p:blipFill>
          <a:blip r:embed="rId3"/>
          <a:stretch>
            <a:fillRect/>
          </a:stretch>
        </p:blipFill>
        <p:spPr>
          <a:xfrm>
            <a:off x="5165860" y="1294088"/>
            <a:ext cx="2166366" cy="2097319"/>
          </a:xfrm>
          <a:prstGeom prst="rect">
            <a:avLst/>
          </a:prstGeom>
        </p:spPr>
      </p:pic>
      <p:sp>
        <p:nvSpPr>
          <p:cNvPr id="6" name="Rectangle 5">
            <a:extLst>
              <a:ext uri="{FF2B5EF4-FFF2-40B4-BE49-F238E27FC236}">
                <a16:creationId xmlns:a16="http://schemas.microsoft.com/office/drawing/2014/main" id="{C87B4ED6-5E2E-4FE2-8323-0104F20385D8}"/>
              </a:ext>
            </a:extLst>
          </p:cNvPr>
          <p:cNvSpPr/>
          <p:nvPr/>
        </p:nvSpPr>
        <p:spPr>
          <a:xfrm>
            <a:off x="7647341" y="251448"/>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Grace</a:t>
            </a:r>
          </a:p>
        </p:txBody>
      </p:sp>
      <p:sp>
        <p:nvSpPr>
          <p:cNvPr id="7" name="TextBox 6">
            <a:extLst>
              <a:ext uri="{FF2B5EF4-FFF2-40B4-BE49-F238E27FC236}">
                <a16:creationId xmlns:a16="http://schemas.microsoft.com/office/drawing/2014/main" id="{6944BE88-D848-4EF8-B6B6-376B93E65201}"/>
              </a:ext>
            </a:extLst>
          </p:cNvPr>
          <p:cNvSpPr txBox="1"/>
          <p:nvPr/>
        </p:nvSpPr>
        <p:spPr>
          <a:xfrm>
            <a:off x="5129861" y="3532233"/>
            <a:ext cx="2670367" cy="1384995"/>
          </a:xfrm>
          <a:prstGeom prst="rect">
            <a:avLst/>
          </a:prstGeom>
          <a:noFill/>
        </p:spPr>
        <p:txBody>
          <a:bodyPr wrap="square" rtlCol="0">
            <a:spAutoFit/>
          </a:bodyPr>
          <a:lstStyle/>
          <a:p>
            <a:pPr marL="171450" indent="-171450">
              <a:buSzPct val="70000"/>
              <a:buFont typeface="Wingdings" panose="05000000000000000000" pitchFamily="2" charset="2"/>
              <a:buChar char="q"/>
            </a:pPr>
            <a:r>
              <a:rPr lang="en-CA" sz="1200" b="1" dirty="0">
                <a:latin typeface="Titillium Web" panose="02010600030101010101" charset="0"/>
              </a:rPr>
              <a:t>High correlation between:</a:t>
            </a:r>
          </a:p>
          <a:p>
            <a:pPr marL="357188" lvl="1" indent="-174625">
              <a:buFont typeface="Arial" panose="020B0604020202020204" pitchFamily="34" charset="0"/>
              <a:buChar char="•"/>
            </a:pPr>
            <a:r>
              <a:rPr lang="en-CA" sz="1200" dirty="0" err="1">
                <a:latin typeface="Titillium Web" panose="02010600030101010101" charset="0"/>
              </a:rPr>
              <a:t>Day_charge</a:t>
            </a:r>
            <a:r>
              <a:rPr lang="en-CA" sz="1200" dirty="0">
                <a:latin typeface="Titillium Web" panose="02010600030101010101" charset="0"/>
              </a:rPr>
              <a:t> &amp; </a:t>
            </a:r>
            <a:r>
              <a:rPr lang="en-CA" sz="1200" dirty="0" err="1">
                <a:latin typeface="Titillium Web" panose="02010600030101010101" charset="0"/>
              </a:rPr>
              <a:t>Day_Mins</a:t>
            </a:r>
            <a:endParaRPr lang="en-CA" sz="1200" dirty="0">
              <a:latin typeface="Titillium Web" panose="02010600030101010101" charset="0"/>
            </a:endParaRPr>
          </a:p>
          <a:p>
            <a:pPr marL="357188" lvl="1" indent="-174625">
              <a:buFont typeface="Arial" panose="020B0604020202020204" pitchFamily="34" charset="0"/>
              <a:buChar char="•"/>
            </a:pPr>
            <a:r>
              <a:rPr lang="en-CA" sz="1200" dirty="0" err="1">
                <a:latin typeface="Titillium Web" panose="02010600030101010101" charset="0"/>
              </a:rPr>
              <a:t>Eve_charge</a:t>
            </a:r>
            <a:r>
              <a:rPr lang="en-CA" sz="1200" dirty="0">
                <a:latin typeface="Titillium Web" panose="02010600030101010101" charset="0"/>
              </a:rPr>
              <a:t> &amp; </a:t>
            </a:r>
            <a:r>
              <a:rPr lang="en-CA" sz="1200" dirty="0" err="1">
                <a:latin typeface="Titillium Web" panose="02010600030101010101" charset="0"/>
              </a:rPr>
              <a:t>Eve_Mins</a:t>
            </a:r>
            <a:endParaRPr lang="en-CA" sz="1200" dirty="0">
              <a:latin typeface="Titillium Web" panose="02010600030101010101" charset="0"/>
            </a:endParaRPr>
          </a:p>
          <a:p>
            <a:pPr marL="357188" lvl="1" indent="-174625">
              <a:buFont typeface="Arial" panose="020B0604020202020204" pitchFamily="34" charset="0"/>
              <a:buChar char="•"/>
            </a:pPr>
            <a:r>
              <a:rPr lang="en-CA" sz="1200" dirty="0" err="1">
                <a:latin typeface="Titillium Web" panose="02010600030101010101" charset="0"/>
              </a:rPr>
              <a:t>Night_charge</a:t>
            </a:r>
            <a:r>
              <a:rPr lang="en-CA" sz="1200" dirty="0">
                <a:latin typeface="Titillium Web" panose="02010600030101010101" charset="0"/>
              </a:rPr>
              <a:t> &amp; </a:t>
            </a:r>
            <a:r>
              <a:rPr lang="en-CA" sz="1200" dirty="0" err="1">
                <a:latin typeface="Titillium Web" panose="02010600030101010101" charset="0"/>
              </a:rPr>
              <a:t>Night_Mins</a:t>
            </a:r>
            <a:endParaRPr lang="en-CA" sz="1200" dirty="0">
              <a:latin typeface="Titillium Web" panose="02010600030101010101" charset="0"/>
            </a:endParaRPr>
          </a:p>
          <a:p>
            <a:pPr marL="357188" lvl="1" indent="-174625">
              <a:buFont typeface="Arial" panose="020B0604020202020204" pitchFamily="34" charset="0"/>
              <a:buChar char="•"/>
            </a:pPr>
            <a:r>
              <a:rPr lang="en-CA" sz="1200" dirty="0" err="1">
                <a:latin typeface="Titillium Web" panose="02010600030101010101" charset="0"/>
              </a:rPr>
              <a:t>Intl_charge</a:t>
            </a:r>
            <a:r>
              <a:rPr lang="en-CA" sz="1200" dirty="0">
                <a:latin typeface="Titillium Web" panose="02010600030101010101" charset="0"/>
              </a:rPr>
              <a:t> &amp; </a:t>
            </a:r>
            <a:r>
              <a:rPr lang="en-CA" sz="1200" dirty="0" err="1">
                <a:latin typeface="Titillium Web" panose="02010600030101010101" charset="0"/>
              </a:rPr>
              <a:t>Intl_Mins</a:t>
            </a:r>
            <a:endParaRPr lang="en-CA" sz="1200" dirty="0">
              <a:latin typeface="Titillium Web" panose="02010600030101010101" charset="0"/>
            </a:endParaRPr>
          </a:p>
          <a:p>
            <a:pPr marL="171450" indent="-171450">
              <a:buSzPct val="70000"/>
              <a:buFont typeface="Wingdings" panose="05000000000000000000" pitchFamily="2" charset="2"/>
              <a:buChar char="q"/>
            </a:pPr>
            <a:r>
              <a:rPr lang="en-CA" sz="1200" b="1" dirty="0">
                <a:latin typeface="Titillium Web" panose="02010600030101010101" charset="0"/>
              </a:rPr>
              <a:t>Drop '</a:t>
            </a:r>
            <a:r>
              <a:rPr lang="en-CA" sz="1200" b="1" dirty="0" err="1">
                <a:latin typeface="Titillium Web" panose="02010600030101010101" charset="0"/>
              </a:rPr>
              <a:t>Day_Charge</a:t>
            </a:r>
            <a:r>
              <a:rPr lang="en-CA" sz="1200" b="1" dirty="0">
                <a:latin typeface="Titillium Web" panose="02010600030101010101" charset="0"/>
              </a:rPr>
              <a:t>’, '</a:t>
            </a:r>
            <a:r>
              <a:rPr lang="en-CA" sz="1200" b="1" dirty="0" err="1">
                <a:latin typeface="Titillium Web" panose="02010600030101010101" charset="0"/>
              </a:rPr>
              <a:t>Eve_Charge</a:t>
            </a:r>
            <a:r>
              <a:rPr lang="en-CA" sz="1200" b="1" dirty="0">
                <a:latin typeface="Titillium Web" panose="02010600030101010101" charset="0"/>
              </a:rPr>
              <a:t>’, '</a:t>
            </a:r>
            <a:r>
              <a:rPr lang="en-CA" sz="1200" b="1" dirty="0" err="1">
                <a:latin typeface="Titillium Web" panose="02010600030101010101" charset="0"/>
              </a:rPr>
              <a:t>Night_Charge</a:t>
            </a:r>
            <a:r>
              <a:rPr lang="en-CA" sz="1200" b="1" dirty="0">
                <a:latin typeface="Titillium Web" panose="02010600030101010101" charset="0"/>
              </a:rPr>
              <a:t>', '</a:t>
            </a:r>
            <a:r>
              <a:rPr lang="en-CA" sz="1200" b="1" dirty="0" err="1">
                <a:latin typeface="Titillium Web" panose="02010600030101010101" charset="0"/>
              </a:rPr>
              <a:t>Intl_Charge</a:t>
            </a:r>
            <a:r>
              <a:rPr lang="en-CA" sz="1200" b="1" dirty="0">
                <a:latin typeface="Titillium Web" panose="02010600030101010101" charset="0"/>
              </a:rPr>
              <a:t>'</a:t>
            </a:r>
          </a:p>
        </p:txBody>
      </p:sp>
      <p:pic>
        <p:nvPicPr>
          <p:cNvPr id="9" name="Picture 8">
            <a:extLst>
              <a:ext uri="{FF2B5EF4-FFF2-40B4-BE49-F238E27FC236}">
                <a16:creationId xmlns:a16="http://schemas.microsoft.com/office/drawing/2014/main" id="{61C8FB6F-C7A3-42F6-A8E4-23A055428A12}"/>
              </a:ext>
            </a:extLst>
          </p:cNvPr>
          <p:cNvPicPr>
            <a:picLocks noChangeAspect="1"/>
          </p:cNvPicPr>
          <p:nvPr/>
        </p:nvPicPr>
        <p:blipFill>
          <a:blip r:embed="rId4"/>
          <a:stretch>
            <a:fillRect/>
          </a:stretch>
        </p:blipFill>
        <p:spPr>
          <a:xfrm>
            <a:off x="1004332" y="1800095"/>
            <a:ext cx="3567668" cy="3086780"/>
          </a:xfrm>
          <a:prstGeom prst="rect">
            <a:avLst/>
          </a:prstGeom>
        </p:spPr>
      </p:pic>
      <p:sp>
        <p:nvSpPr>
          <p:cNvPr id="10" name="Oval 9">
            <a:extLst>
              <a:ext uri="{FF2B5EF4-FFF2-40B4-BE49-F238E27FC236}">
                <a16:creationId xmlns:a16="http://schemas.microsoft.com/office/drawing/2014/main" id="{C78B999F-51E1-4B50-A6A9-ED9AB2CF4374}"/>
              </a:ext>
            </a:extLst>
          </p:cNvPr>
          <p:cNvSpPr/>
          <p:nvPr/>
        </p:nvSpPr>
        <p:spPr>
          <a:xfrm>
            <a:off x="2204556" y="2492451"/>
            <a:ext cx="324000" cy="2356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p:sp>
        <p:nvSpPr>
          <p:cNvPr id="12" name="Oval 11">
            <a:extLst>
              <a:ext uri="{FF2B5EF4-FFF2-40B4-BE49-F238E27FC236}">
                <a16:creationId xmlns:a16="http://schemas.microsoft.com/office/drawing/2014/main" id="{70413346-EB72-40BF-AB55-2F552E85A38C}"/>
              </a:ext>
            </a:extLst>
          </p:cNvPr>
          <p:cNvSpPr/>
          <p:nvPr/>
        </p:nvSpPr>
        <p:spPr>
          <a:xfrm>
            <a:off x="2602622" y="2877476"/>
            <a:ext cx="324000" cy="2356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p:sp>
        <p:nvSpPr>
          <p:cNvPr id="13" name="Oval 12">
            <a:extLst>
              <a:ext uri="{FF2B5EF4-FFF2-40B4-BE49-F238E27FC236}">
                <a16:creationId xmlns:a16="http://schemas.microsoft.com/office/drawing/2014/main" id="{E00FF074-562C-464A-B9DA-FF945A47D48A}"/>
              </a:ext>
            </a:extLst>
          </p:cNvPr>
          <p:cNvSpPr/>
          <p:nvPr/>
        </p:nvSpPr>
        <p:spPr>
          <a:xfrm>
            <a:off x="3004234" y="3282772"/>
            <a:ext cx="324000" cy="2356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p:sp>
        <p:nvSpPr>
          <p:cNvPr id="14" name="Oval 13">
            <a:extLst>
              <a:ext uri="{FF2B5EF4-FFF2-40B4-BE49-F238E27FC236}">
                <a16:creationId xmlns:a16="http://schemas.microsoft.com/office/drawing/2014/main" id="{08F9DD69-6032-4491-B68E-D6462366E420}"/>
              </a:ext>
            </a:extLst>
          </p:cNvPr>
          <p:cNvSpPr/>
          <p:nvPr/>
        </p:nvSpPr>
        <p:spPr>
          <a:xfrm>
            <a:off x="3399813" y="3678411"/>
            <a:ext cx="324000" cy="2356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p:cxnSp>
        <p:nvCxnSpPr>
          <p:cNvPr id="16" name="Straight Connector 15">
            <a:extLst>
              <a:ext uri="{FF2B5EF4-FFF2-40B4-BE49-F238E27FC236}">
                <a16:creationId xmlns:a16="http://schemas.microsoft.com/office/drawing/2014/main" id="{E89F3A7E-1512-48A5-B48E-0B2ACF850CEA}"/>
              </a:ext>
            </a:extLst>
          </p:cNvPr>
          <p:cNvCxnSpPr>
            <a:cxnSpLocks/>
          </p:cNvCxnSpPr>
          <p:nvPr/>
        </p:nvCxnSpPr>
        <p:spPr>
          <a:xfrm>
            <a:off x="5004797" y="1417423"/>
            <a:ext cx="0" cy="3362603"/>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CC1D571-6FE2-4CDD-8264-71C2A3EA58B6}"/>
              </a:ext>
            </a:extLst>
          </p:cNvPr>
          <p:cNvSpPr txBox="1"/>
          <p:nvPr/>
        </p:nvSpPr>
        <p:spPr>
          <a:xfrm>
            <a:off x="849024" y="1392669"/>
            <a:ext cx="3994711" cy="323165"/>
          </a:xfrm>
          <a:prstGeom prst="rect">
            <a:avLst/>
          </a:prstGeom>
          <a:solidFill>
            <a:srgbClr val="01597F"/>
          </a:solidFill>
        </p:spPr>
        <p:txBody>
          <a:bodyPr wrap="square" rtlCol="0">
            <a:spAutoFit/>
          </a:bodyPr>
          <a:lstStyle/>
          <a:p>
            <a:pPr algn="ctr"/>
            <a:r>
              <a:rPr lang="en-CA" sz="1500" b="1" dirty="0">
                <a:solidFill>
                  <a:schemeClr val="bg1"/>
                </a:solidFill>
                <a:latin typeface="Titillium Web" panose="02010600030101010101" charset="0"/>
              </a:rPr>
              <a:t>Correlation between metrics</a:t>
            </a:r>
          </a:p>
        </p:txBody>
      </p:sp>
    </p:spTree>
    <p:extLst>
      <p:ext uri="{BB962C8B-B14F-4D97-AF65-F5344CB8AC3E}">
        <p14:creationId xmlns:p14="http://schemas.microsoft.com/office/powerpoint/2010/main" val="849141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460C-0CB8-44D1-9390-9CBB843E94A6}"/>
              </a:ext>
            </a:extLst>
          </p:cNvPr>
          <p:cNvSpPr>
            <a:spLocks noGrp="1"/>
          </p:cNvSpPr>
          <p:nvPr>
            <p:ph type="title"/>
          </p:nvPr>
        </p:nvSpPr>
        <p:spPr/>
        <p:txBody>
          <a:bodyPr/>
          <a:lstStyle/>
          <a:p>
            <a:r>
              <a:rPr lang="en-CA" dirty="0"/>
              <a:t>Variable Dropped</a:t>
            </a:r>
          </a:p>
        </p:txBody>
      </p:sp>
      <p:sp>
        <p:nvSpPr>
          <p:cNvPr id="3" name="Rectangle 2">
            <a:extLst>
              <a:ext uri="{FF2B5EF4-FFF2-40B4-BE49-F238E27FC236}">
                <a16:creationId xmlns:a16="http://schemas.microsoft.com/office/drawing/2014/main" id="{443D1A99-9E7E-4DCF-B746-1CB1F354856D}"/>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Grace</a:t>
            </a:r>
          </a:p>
        </p:txBody>
      </p:sp>
      <p:graphicFrame>
        <p:nvGraphicFramePr>
          <p:cNvPr id="6" name="Table 5">
            <a:extLst>
              <a:ext uri="{FF2B5EF4-FFF2-40B4-BE49-F238E27FC236}">
                <a16:creationId xmlns:a16="http://schemas.microsoft.com/office/drawing/2014/main" id="{B02D188F-6836-49CD-B778-B1EFBC408995}"/>
              </a:ext>
            </a:extLst>
          </p:cNvPr>
          <p:cNvGraphicFramePr>
            <a:graphicFrameLocks noGrp="1"/>
          </p:cNvGraphicFramePr>
          <p:nvPr>
            <p:extLst>
              <p:ext uri="{D42A27DB-BD31-4B8C-83A1-F6EECF244321}">
                <p14:modId xmlns:p14="http://schemas.microsoft.com/office/powerpoint/2010/main" val="1684934417"/>
              </p:ext>
            </p:extLst>
          </p:nvPr>
        </p:nvGraphicFramePr>
        <p:xfrm>
          <a:off x="262479" y="1138841"/>
          <a:ext cx="7378724" cy="3785534"/>
        </p:xfrm>
        <a:graphic>
          <a:graphicData uri="http://schemas.openxmlformats.org/drawingml/2006/table">
            <a:tbl>
              <a:tblPr firstRow="1" bandRow="1">
                <a:tableStyleId>{B301B821-A1FF-4177-AEE7-76D212191A09}</a:tableStyleId>
              </a:tblPr>
              <a:tblGrid>
                <a:gridCol w="1637883">
                  <a:extLst>
                    <a:ext uri="{9D8B030D-6E8A-4147-A177-3AD203B41FA5}">
                      <a16:colId xmlns:a16="http://schemas.microsoft.com/office/drawing/2014/main" val="1274268781"/>
                    </a:ext>
                  </a:extLst>
                </a:gridCol>
                <a:gridCol w="3705308">
                  <a:extLst>
                    <a:ext uri="{9D8B030D-6E8A-4147-A177-3AD203B41FA5}">
                      <a16:colId xmlns:a16="http://schemas.microsoft.com/office/drawing/2014/main" val="515466926"/>
                    </a:ext>
                  </a:extLst>
                </a:gridCol>
                <a:gridCol w="2035533">
                  <a:extLst>
                    <a:ext uri="{9D8B030D-6E8A-4147-A177-3AD203B41FA5}">
                      <a16:colId xmlns:a16="http://schemas.microsoft.com/office/drawing/2014/main" val="1353546883"/>
                    </a:ext>
                  </a:extLst>
                </a:gridCol>
              </a:tblGrid>
              <a:tr h="297180">
                <a:tc>
                  <a:txBody>
                    <a:bodyPr/>
                    <a:lstStyle/>
                    <a:p>
                      <a:pPr algn="ctr"/>
                      <a:r>
                        <a:rPr lang="en-CA" sz="1400" dirty="0">
                          <a:latin typeface="Titillium Web" panose="02010600030101010101" charset="0"/>
                        </a:rPr>
                        <a:t>Variable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Distribution</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Note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extLst>
                  <a:ext uri="{0D108BD9-81ED-4DB2-BD59-A6C34878D82A}">
                    <a16:rowId xmlns:a16="http://schemas.microsoft.com/office/drawing/2014/main" val="649137429"/>
                  </a:ext>
                </a:extLst>
              </a:tr>
              <a:tr h="1425422">
                <a:tc>
                  <a:txBody>
                    <a:bodyPr/>
                    <a:lstStyle/>
                    <a:p>
                      <a:pPr algn="ctr"/>
                      <a:r>
                        <a:rPr lang="en-CA" sz="1400" b="1" dirty="0">
                          <a:latin typeface="Titillium Web" panose="02010600030101010101" charset="0"/>
                        </a:rPr>
                        <a:t>State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285750" indent="-285750" algn="l">
                        <a:buSzPct val="70000"/>
                        <a:buFont typeface="Wingdings" panose="05000000000000000000" pitchFamily="2" charset="2"/>
                        <a:buChar char="q"/>
                      </a:pPr>
                      <a:r>
                        <a:rPr lang="en-CA" sz="1400" b="1" dirty="0">
                          <a:latin typeface="Titillium Web" panose="02010600030101010101" charset="0"/>
                        </a:rPr>
                        <a:t>Drop “State”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2565013659"/>
                  </a:ext>
                </a:extLst>
              </a:tr>
              <a:tr h="1126633">
                <a:tc>
                  <a:txBody>
                    <a:bodyPr/>
                    <a:lstStyle/>
                    <a:p>
                      <a:pPr algn="ctr"/>
                      <a:r>
                        <a:rPr lang="en-CA" sz="1400" b="1" dirty="0" err="1">
                          <a:latin typeface="Titillium Web" panose="02010600030101010101" charset="0"/>
                        </a:rPr>
                        <a:t>Vmail_Plan</a:t>
                      </a:r>
                      <a:r>
                        <a:rPr lang="en-CA" sz="1400" b="1" dirty="0">
                          <a:latin typeface="Titillium Web" panose="02010600030101010101" charset="0"/>
                        </a:rPr>
                        <a:t> &amp; </a:t>
                      </a:r>
                      <a:r>
                        <a:rPr lang="en-CA" sz="1400" b="1" dirty="0" err="1">
                          <a:latin typeface="Titillium Web" panose="02010600030101010101" charset="0"/>
                        </a:rPr>
                        <a:t>Vmail_Message</a:t>
                      </a:r>
                      <a:endParaRPr lang="en-CA" sz="1400" b="1"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285750" indent="-285750">
                        <a:buSzPct val="70000"/>
                        <a:buFont typeface="Wingdings" panose="05000000000000000000" pitchFamily="2" charset="2"/>
                        <a:buChar char="q"/>
                      </a:pPr>
                      <a:r>
                        <a:rPr lang="en-CA" sz="1400" dirty="0">
                          <a:latin typeface="Titillium Web" panose="02010600030101010101" charset="0"/>
                        </a:rPr>
                        <a:t>High correlation between </a:t>
                      </a:r>
                      <a:r>
                        <a:rPr lang="en-CA" sz="1400" dirty="0" err="1">
                          <a:latin typeface="Titillium Web" panose="02010600030101010101" charset="0"/>
                        </a:rPr>
                        <a:t>Vmail_Plan</a:t>
                      </a:r>
                      <a:r>
                        <a:rPr lang="en-CA" sz="1400" dirty="0">
                          <a:latin typeface="Titillium Web" panose="02010600030101010101" charset="0"/>
                        </a:rPr>
                        <a:t> &amp; </a:t>
                      </a:r>
                      <a:r>
                        <a:rPr lang="en-CA" sz="1400" dirty="0" err="1">
                          <a:latin typeface="Titillium Web" panose="02010600030101010101" charset="0"/>
                        </a:rPr>
                        <a:t>Vmail_Message</a:t>
                      </a:r>
                      <a:endParaRPr lang="en-CA" sz="1400" dirty="0">
                        <a:latin typeface="Titillium Web" panose="02010600030101010101" charset="0"/>
                      </a:endParaRPr>
                    </a:p>
                    <a:p>
                      <a:pPr marL="285750" indent="-285750">
                        <a:buSzPct val="70000"/>
                        <a:buFont typeface="Wingdings" panose="05000000000000000000" pitchFamily="2" charset="2"/>
                        <a:buChar char="q"/>
                      </a:pPr>
                      <a:r>
                        <a:rPr lang="en-CA" sz="1400" b="1" dirty="0">
                          <a:latin typeface="Titillium Web" panose="02010600030101010101" charset="0"/>
                        </a:rPr>
                        <a:t>Drop “</a:t>
                      </a:r>
                      <a:r>
                        <a:rPr lang="en-CA" sz="1400" b="1" dirty="0" err="1">
                          <a:latin typeface="Titillium Web" panose="02010600030101010101" charset="0"/>
                        </a:rPr>
                        <a:t>Vmail_Plan</a:t>
                      </a:r>
                      <a:r>
                        <a:rPr lang="en-CA" sz="1400" b="1" dirty="0">
                          <a:latin typeface="Titillium Web" panose="02010600030101010101" charset="0"/>
                        </a:rPr>
                        <a:t>”</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2422560775"/>
                  </a:ext>
                </a:extLst>
              </a:tr>
              <a:tr h="936299">
                <a:tc>
                  <a:txBody>
                    <a:bodyPr/>
                    <a:lstStyle/>
                    <a:p>
                      <a:pPr algn="ctr"/>
                      <a:r>
                        <a:rPr lang="en-CA" sz="1400" b="1" dirty="0">
                          <a:latin typeface="Titillium Web" panose="02010600030101010101" charset="0"/>
                        </a:rPr>
                        <a:t>Area Code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285750" indent="-285750">
                        <a:buSzPct val="70000"/>
                        <a:buFont typeface="Wingdings" panose="05000000000000000000" pitchFamily="2" charset="2"/>
                        <a:buChar char="q"/>
                      </a:pPr>
                      <a:r>
                        <a:rPr lang="en-CA" sz="1400" b="1" dirty="0">
                          <a:latin typeface="Titillium Web" panose="02010600030101010101" charset="0"/>
                        </a:rPr>
                        <a:t>Drop “Area Code”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87189816"/>
                  </a:ext>
                </a:extLst>
              </a:tr>
            </a:tbl>
          </a:graphicData>
        </a:graphic>
      </p:graphicFrame>
      <p:pic>
        <p:nvPicPr>
          <p:cNvPr id="7" name="Picture 6">
            <a:extLst>
              <a:ext uri="{FF2B5EF4-FFF2-40B4-BE49-F238E27FC236}">
                <a16:creationId xmlns:a16="http://schemas.microsoft.com/office/drawing/2014/main" id="{21A589BB-47F2-4C07-A7DD-5FE38545C043}"/>
              </a:ext>
            </a:extLst>
          </p:cNvPr>
          <p:cNvPicPr>
            <a:picLocks noChangeAspect="1"/>
          </p:cNvPicPr>
          <p:nvPr/>
        </p:nvPicPr>
        <p:blipFill>
          <a:blip r:embed="rId2"/>
          <a:stretch>
            <a:fillRect/>
          </a:stretch>
        </p:blipFill>
        <p:spPr>
          <a:xfrm>
            <a:off x="1984688" y="1467680"/>
            <a:ext cx="3158916" cy="1347227"/>
          </a:xfrm>
          <a:prstGeom prst="rect">
            <a:avLst/>
          </a:prstGeom>
        </p:spPr>
      </p:pic>
      <p:pic>
        <p:nvPicPr>
          <p:cNvPr id="8" name="Picture 7">
            <a:extLst>
              <a:ext uri="{FF2B5EF4-FFF2-40B4-BE49-F238E27FC236}">
                <a16:creationId xmlns:a16="http://schemas.microsoft.com/office/drawing/2014/main" id="{913C8EAB-6A77-4513-BA60-0ABD3F6AC0BC}"/>
              </a:ext>
            </a:extLst>
          </p:cNvPr>
          <p:cNvPicPr>
            <a:picLocks noChangeAspect="1"/>
          </p:cNvPicPr>
          <p:nvPr/>
        </p:nvPicPr>
        <p:blipFill>
          <a:blip r:embed="rId3"/>
          <a:stretch>
            <a:fillRect/>
          </a:stretch>
        </p:blipFill>
        <p:spPr>
          <a:xfrm>
            <a:off x="1921076" y="2960980"/>
            <a:ext cx="1499525" cy="1017907"/>
          </a:xfrm>
          <a:prstGeom prst="rect">
            <a:avLst/>
          </a:prstGeom>
        </p:spPr>
      </p:pic>
      <p:pic>
        <p:nvPicPr>
          <p:cNvPr id="4" name="Picture 3">
            <a:extLst>
              <a:ext uri="{FF2B5EF4-FFF2-40B4-BE49-F238E27FC236}">
                <a16:creationId xmlns:a16="http://schemas.microsoft.com/office/drawing/2014/main" id="{5307F6DB-57E7-416A-B2BF-A1D3A7272246}"/>
              </a:ext>
            </a:extLst>
          </p:cNvPr>
          <p:cNvPicPr>
            <a:picLocks noChangeAspect="1"/>
          </p:cNvPicPr>
          <p:nvPr/>
        </p:nvPicPr>
        <p:blipFill>
          <a:blip r:embed="rId4"/>
          <a:stretch>
            <a:fillRect/>
          </a:stretch>
        </p:blipFill>
        <p:spPr>
          <a:xfrm>
            <a:off x="1944933" y="4167669"/>
            <a:ext cx="3546183" cy="787465"/>
          </a:xfrm>
          <a:prstGeom prst="rect">
            <a:avLst/>
          </a:prstGeom>
        </p:spPr>
      </p:pic>
    </p:spTree>
    <p:extLst>
      <p:ext uri="{BB962C8B-B14F-4D97-AF65-F5344CB8AC3E}">
        <p14:creationId xmlns:p14="http://schemas.microsoft.com/office/powerpoint/2010/main" val="3740239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460C-0CB8-44D1-9390-9CBB843E94A6}"/>
              </a:ext>
            </a:extLst>
          </p:cNvPr>
          <p:cNvSpPr>
            <a:spLocks noGrp="1"/>
          </p:cNvSpPr>
          <p:nvPr>
            <p:ph type="title"/>
          </p:nvPr>
        </p:nvSpPr>
        <p:spPr/>
        <p:txBody>
          <a:bodyPr/>
          <a:lstStyle/>
          <a:p>
            <a:r>
              <a:rPr lang="en-CA" dirty="0"/>
              <a:t>Variable Dropped (Cont.)</a:t>
            </a:r>
          </a:p>
        </p:txBody>
      </p:sp>
      <p:sp>
        <p:nvSpPr>
          <p:cNvPr id="4" name="Rectangle 3">
            <a:extLst>
              <a:ext uri="{FF2B5EF4-FFF2-40B4-BE49-F238E27FC236}">
                <a16:creationId xmlns:a16="http://schemas.microsoft.com/office/drawing/2014/main" id="{C44560F9-4571-4DF5-B08A-70248E3A25A8}"/>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Grace</a:t>
            </a:r>
          </a:p>
        </p:txBody>
      </p:sp>
      <p:graphicFrame>
        <p:nvGraphicFramePr>
          <p:cNvPr id="9" name="Table 8">
            <a:extLst>
              <a:ext uri="{FF2B5EF4-FFF2-40B4-BE49-F238E27FC236}">
                <a16:creationId xmlns:a16="http://schemas.microsoft.com/office/drawing/2014/main" id="{0F002C74-F4AE-410A-AE97-D73A5E8A0EC3}"/>
              </a:ext>
            </a:extLst>
          </p:cNvPr>
          <p:cNvGraphicFramePr>
            <a:graphicFrameLocks noGrp="1"/>
          </p:cNvGraphicFramePr>
          <p:nvPr>
            <p:extLst>
              <p:ext uri="{D42A27DB-BD31-4B8C-83A1-F6EECF244321}">
                <p14:modId xmlns:p14="http://schemas.microsoft.com/office/powerpoint/2010/main" val="2688139079"/>
              </p:ext>
            </p:extLst>
          </p:nvPr>
        </p:nvGraphicFramePr>
        <p:xfrm>
          <a:off x="214876" y="1124136"/>
          <a:ext cx="7438697" cy="3637754"/>
        </p:xfrm>
        <a:graphic>
          <a:graphicData uri="http://schemas.openxmlformats.org/drawingml/2006/table">
            <a:tbl>
              <a:tblPr firstRow="1" bandRow="1">
                <a:tableStyleId>{B301B821-A1FF-4177-AEE7-76D212191A09}</a:tableStyleId>
              </a:tblPr>
              <a:tblGrid>
                <a:gridCol w="1458000">
                  <a:extLst>
                    <a:ext uri="{9D8B030D-6E8A-4147-A177-3AD203B41FA5}">
                      <a16:colId xmlns:a16="http://schemas.microsoft.com/office/drawing/2014/main" val="1586660423"/>
                    </a:ext>
                  </a:extLst>
                </a:gridCol>
                <a:gridCol w="3962711">
                  <a:extLst>
                    <a:ext uri="{9D8B030D-6E8A-4147-A177-3AD203B41FA5}">
                      <a16:colId xmlns:a16="http://schemas.microsoft.com/office/drawing/2014/main" val="563665474"/>
                    </a:ext>
                  </a:extLst>
                </a:gridCol>
                <a:gridCol w="2017986">
                  <a:extLst>
                    <a:ext uri="{9D8B030D-6E8A-4147-A177-3AD203B41FA5}">
                      <a16:colId xmlns:a16="http://schemas.microsoft.com/office/drawing/2014/main" val="1554245619"/>
                    </a:ext>
                  </a:extLst>
                </a:gridCol>
              </a:tblGrid>
              <a:tr h="297180">
                <a:tc>
                  <a:txBody>
                    <a:bodyPr/>
                    <a:lstStyle/>
                    <a:p>
                      <a:pPr algn="ctr"/>
                      <a:r>
                        <a:rPr lang="en-CA" sz="1400" dirty="0">
                          <a:latin typeface="Titillium Web" panose="02010600030101010101" charset="0"/>
                        </a:rPr>
                        <a:t>Variable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Distribution</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Note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extLst>
                  <a:ext uri="{0D108BD9-81ED-4DB2-BD59-A6C34878D82A}">
                    <a16:rowId xmlns:a16="http://schemas.microsoft.com/office/drawing/2014/main" val="144532257"/>
                  </a:ext>
                </a:extLst>
              </a:tr>
              <a:tr h="3340574">
                <a:tc>
                  <a:txBody>
                    <a:bodyPr/>
                    <a:lstStyle/>
                    <a:p>
                      <a:pPr algn="ctr"/>
                      <a:r>
                        <a:rPr lang="en-CA" sz="1400" b="1" dirty="0" err="1">
                          <a:latin typeface="Titillium Web" panose="02010600030101010101" charset="0"/>
                        </a:rPr>
                        <a:t>Day_Calls</a:t>
                      </a:r>
                      <a:r>
                        <a:rPr lang="en-CA" sz="1400" b="1" dirty="0">
                          <a:latin typeface="Titillium Web" panose="02010600030101010101" charset="0"/>
                        </a:rPr>
                        <a:t>,</a:t>
                      </a:r>
                    </a:p>
                    <a:p>
                      <a:pPr algn="ctr"/>
                      <a:r>
                        <a:rPr lang="en-CA" sz="1400" b="1" dirty="0" err="1">
                          <a:latin typeface="Titillium Web" panose="02010600030101010101" charset="0"/>
                        </a:rPr>
                        <a:t>Eve_Calls</a:t>
                      </a:r>
                      <a:r>
                        <a:rPr lang="en-CA" sz="1400" b="1" dirty="0">
                          <a:latin typeface="Titillium Web" panose="02010600030101010101" charset="0"/>
                        </a:rPr>
                        <a:t>,</a:t>
                      </a:r>
                    </a:p>
                    <a:p>
                      <a:pPr algn="ctr"/>
                      <a:r>
                        <a:rPr lang="en-CA" sz="1400" b="1" dirty="0" err="1">
                          <a:latin typeface="Titillium Web" panose="02010600030101010101" charset="0"/>
                        </a:rPr>
                        <a:t>Night_Calls</a:t>
                      </a:r>
                      <a:r>
                        <a:rPr lang="en-CA" sz="1400" b="1" dirty="0">
                          <a:latin typeface="Titillium Web" panose="02010600030101010101" charset="0"/>
                        </a:rPr>
                        <a:t>,</a:t>
                      </a:r>
                    </a:p>
                    <a:p>
                      <a:pPr algn="ctr"/>
                      <a:r>
                        <a:rPr lang="en-CA" sz="1400" b="1" dirty="0" err="1">
                          <a:latin typeface="Titillium Web" panose="02010600030101010101" charset="0"/>
                        </a:rPr>
                        <a:t>Intl_Calls</a:t>
                      </a:r>
                      <a:endParaRPr lang="en-CA" sz="1400" b="1"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179388" indent="-179388" algn="l">
                        <a:buFont typeface="Arial" panose="020B0604020202020204" pitchFamily="34" charset="0"/>
                        <a:buChar char="•"/>
                      </a:pPr>
                      <a:r>
                        <a:rPr lang="en-CA" sz="1400" dirty="0">
                          <a:latin typeface="Titillium Web" panose="02010600030101010101" charset="0"/>
                        </a:rPr>
                        <a:t>No big differences between Churn and not Churn</a:t>
                      </a:r>
                    </a:p>
                    <a:p>
                      <a:pPr marL="179388" indent="-179388" algn="l">
                        <a:buFont typeface="Arial" panose="020B0604020202020204" pitchFamily="34" charset="0"/>
                        <a:buChar char="•"/>
                      </a:pPr>
                      <a:r>
                        <a:rPr lang="en-CA" sz="1400" b="1" dirty="0">
                          <a:latin typeface="Titillium Web" panose="02010600030101010101" charset="0"/>
                        </a:rPr>
                        <a:t>Drop “</a:t>
                      </a:r>
                      <a:r>
                        <a:rPr lang="en-CA" sz="1400" b="1" dirty="0" err="1">
                          <a:latin typeface="Titillium Web" panose="02010600030101010101" charset="0"/>
                        </a:rPr>
                        <a:t>Day_Calls</a:t>
                      </a:r>
                      <a:r>
                        <a:rPr lang="en-CA" sz="1400" b="1" dirty="0">
                          <a:latin typeface="Titillium Web" panose="02010600030101010101" charset="0"/>
                        </a:rPr>
                        <a:t>”, “</a:t>
                      </a:r>
                      <a:r>
                        <a:rPr lang="en-CA" sz="1400" b="1" dirty="0" err="1">
                          <a:latin typeface="Titillium Web" panose="02010600030101010101" charset="0"/>
                        </a:rPr>
                        <a:t>Eve_Calls</a:t>
                      </a:r>
                      <a:r>
                        <a:rPr lang="en-CA" sz="1400" b="1" dirty="0">
                          <a:latin typeface="Titillium Web" panose="02010600030101010101" charset="0"/>
                        </a:rPr>
                        <a:t>”, “</a:t>
                      </a:r>
                      <a:r>
                        <a:rPr lang="en-CA" sz="1400" b="1" dirty="0" err="1">
                          <a:latin typeface="Titillium Web" panose="02010600030101010101" charset="0"/>
                        </a:rPr>
                        <a:t>Night_Calls</a:t>
                      </a:r>
                      <a:r>
                        <a:rPr lang="en-CA" sz="1400" b="1" dirty="0">
                          <a:latin typeface="Titillium Web" panose="02010600030101010101" charset="0"/>
                        </a:rPr>
                        <a:t>”, “</a:t>
                      </a:r>
                      <a:r>
                        <a:rPr lang="en-CA" sz="1400" b="1" dirty="0" err="1">
                          <a:latin typeface="Titillium Web" panose="02010600030101010101" charset="0"/>
                        </a:rPr>
                        <a:t>Intl_Calls</a:t>
                      </a:r>
                      <a:r>
                        <a:rPr lang="en-CA" sz="1400" b="1" dirty="0">
                          <a:latin typeface="Titillium Web" panose="02010600030101010101" charset="0"/>
                        </a:rPr>
                        <a:t>”</a:t>
                      </a:r>
                    </a:p>
                    <a:p>
                      <a:pPr algn="ct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909229875"/>
                  </a:ext>
                </a:extLst>
              </a:tr>
            </a:tbl>
          </a:graphicData>
        </a:graphic>
      </p:graphicFrame>
      <p:pic>
        <p:nvPicPr>
          <p:cNvPr id="10" name="Picture 9">
            <a:extLst>
              <a:ext uri="{FF2B5EF4-FFF2-40B4-BE49-F238E27FC236}">
                <a16:creationId xmlns:a16="http://schemas.microsoft.com/office/drawing/2014/main" id="{0C288346-AB0C-42F8-836A-F11EC0EC2AF7}"/>
              </a:ext>
            </a:extLst>
          </p:cNvPr>
          <p:cNvPicPr>
            <a:picLocks noChangeAspect="1"/>
          </p:cNvPicPr>
          <p:nvPr/>
        </p:nvPicPr>
        <p:blipFill>
          <a:blip r:embed="rId2"/>
          <a:stretch>
            <a:fillRect/>
          </a:stretch>
        </p:blipFill>
        <p:spPr>
          <a:xfrm>
            <a:off x="1712550" y="1461038"/>
            <a:ext cx="3697013" cy="833207"/>
          </a:xfrm>
          <a:prstGeom prst="rect">
            <a:avLst/>
          </a:prstGeom>
        </p:spPr>
      </p:pic>
      <p:pic>
        <p:nvPicPr>
          <p:cNvPr id="11" name="Picture 10">
            <a:extLst>
              <a:ext uri="{FF2B5EF4-FFF2-40B4-BE49-F238E27FC236}">
                <a16:creationId xmlns:a16="http://schemas.microsoft.com/office/drawing/2014/main" id="{169E09EA-41A4-4144-9FCE-971BC4A1E61A}"/>
              </a:ext>
            </a:extLst>
          </p:cNvPr>
          <p:cNvPicPr>
            <a:picLocks noChangeAspect="1"/>
          </p:cNvPicPr>
          <p:nvPr/>
        </p:nvPicPr>
        <p:blipFill>
          <a:blip r:embed="rId3"/>
          <a:stretch>
            <a:fillRect/>
          </a:stretch>
        </p:blipFill>
        <p:spPr>
          <a:xfrm>
            <a:off x="1712550" y="2273552"/>
            <a:ext cx="3642923" cy="833207"/>
          </a:xfrm>
          <a:prstGeom prst="rect">
            <a:avLst/>
          </a:prstGeom>
        </p:spPr>
      </p:pic>
      <p:pic>
        <p:nvPicPr>
          <p:cNvPr id="12" name="Picture 11">
            <a:extLst>
              <a:ext uri="{FF2B5EF4-FFF2-40B4-BE49-F238E27FC236}">
                <a16:creationId xmlns:a16="http://schemas.microsoft.com/office/drawing/2014/main" id="{C5EB6A9C-3A59-4AEC-96ED-F0582C77F74F}"/>
              </a:ext>
            </a:extLst>
          </p:cNvPr>
          <p:cNvPicPr>
            <a:picLocks noChangeAspect="1"/>
          </p:cNvPicPr>
          <p:nvPr/>
        </p:nvPicPr>
        <p:blipFill>
          <a:blip r:embed="rId4"/>
          <a:stretch>
            <a:fillRect/>
          </a:stretch>
        </p:blipFill>
        <p:spPr>
          <a:xfrm>
            <a:off x="1701512" y="3095476"/>
            <a:ext cx="3719087" cy="833207"/>
          </a:xfrm>
          <a:prstGeom prst="rect">
            <a:avLst/>
          </a:prstGeom>
        </p:spPr>
      </p:pic>
      <p:pic>
        <p:nvPicPr>
          <p:cNvPr id="13" name="Picture 12">
            <a:extLst>
              <a:ext uri="{FF2B5EF4-FFF2-40B4-BE49-F238E27FC236}">
                <a16:creationId xmlns:a16="http://schemas.microsoft.com/office/drawing/2014/main" id="{72CA6053-864F-4298-B24D-1399A63C2393}"/>
              </a:ext>
            </a:extLst>
          </p:cNvPr>
          <p:cNvPicPr>
            <a:picLocks noChangeAspect="1"/>
          </p:cNvPicPr>
          <p:nvPr/>
        </p:nvPicPr>
        <p:blipFill>
          <a:blip r:embed="rId5"/>
          <a:stretch>
            <a:fillRect/>
          </a:stretch>
        </p:blipFill>
        <p:spPr>
          <a:xfrm>
            <a:off x="1712550" y="3904830"/>
            <a:ext cx="3750827" cy="833207"/>
          </a:xfrm>
          <a:prstGeom prst="rect">
            <a:avLst/>
          </a:prstGeom>
        </p:spPr>
      </p:pic>
      <p:sp>
        <p:nvSpPr>
          <p:cNvPr id="3" name="TextBox 2">
            <a:extLst>
              <a:ext uri="{FF2B5EF4-FFF2-40B4-BE49-F238E27FC236}">
                <a16:creationId xmlns:a16="http://schemas.microsoft.com/office/drawing/2014/main" id="{363E31F4-D1CA-47FE-B33F-97952F82A04A}"/>
              </a:ext>
            </a:extLst>
          </p:cNvPr>
          <p:cNvSpPr txBox="1"/>
          <p:nvPr/>
        </p:nvSpPr>
        <p:spPr>
          <a:xfrm>
            <a:off x="214876" y="4819550"/>
            <a:ext cx="5329859" cy="253916"/>
          </a:xfrm>
          <a:prstGeom prst="rect">
            <a:avLst/>
          </a:prstGeom>
          <a:noFill/>
        </p:spPr>
        <p:txBody>
          <a:bodyPr wrap="square" rtlCol="0">
            <a:spAutoFit/>
          </a:bodyPr>
          <a:lstStyle/>
          <a:p>
            <a:r>
              <a:rPr lang="en-CA" sz="1050" dirty="0"/>
              <a:t>Other areas dropped: Phone</a:t>
            </a:r>
          </a:p>
        </p:txBody>
      </p:sp>
    </p:spTree>
    <p:extLst>
      <p:ext uri="{BB962C8B-B14F-4D97-AF65-F5344CB8AC3E}">
        <p14:creationId xmlns:p14="http://schemas.microsoft.com/office/powerpoint/2010/main" val="3983875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24BC-E4E0-49E1-BC94-08A11A6DB3F3}"/>
              </a:ext>
            </a:extLst>
          </p:cNvPr>
          <p:cNvSpPr>
            <a:spLocks noGrp="1"/>
          </p:cNvSpPr>
          <p:nvPr>
            <p:ph type="title"/>
          </p:nvPr>
        </p:nvSpPr>
        <p:spPr/>
        <p:txBody>
          <a:bodyPr/>
          <a:lstStyle/>
          <a:p>
            <a:r>
              <a:rPr lang="en-CA" dirty="0"/>
              <a:t>Additional Metrics</a:t>
            </a:r>
          </a:p>
        </p:txBody>
      </p:sp>
      <p:sp>
        <p:nvSpPr>
          <p:cNvPr id="4" name="Rectangle 3">
            <a:extLst>
              <a:ext uri="{FF2B5EF4-FFF2-40B4-BE49-F238E27FC236}">
                <a16:creationId xmlns:a16="http://schemas.microsoft.com/office/drawing/2014/main" id="{7516CDCF-DB58-4559-8AE6-C07EBA5834E1}"/>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err="1"/>
              <a:t>Shub</a:t>
            </a:r>
            <a:endParaRPr lang="en-CA" sz="1050" dirty="0"/>
          </a:p>
        </p:txBody>
      </p:sp>
    </p:spTree>
    <p:extLst>
      <p:ext uri="{BB962C8B-B14F-4D97-AF65-F5344CB8AC3E}">
        <p14:creationId xmlns:p14="http://schemas.microsoft.com/office/powerpoint/2010/main" val="2898259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A0BB-888A-44C8-8758-AC0D7125C4B9}"/>
              </a:ext>
            </a:extLst>
          </p:cNvPr>
          <p:cNvSpPr>
            <a:spLocks noGrp="1"/>
          </p:cNvSpPr>
          <p:nvPr>
            <p:ph type="title"/>
          </p:nvPr>
        </p:nvSpPr>
        <p:spPr/>
        <p:txBody>
          <a:bodyPr/>
          <a:lstStyle/>
          <a:p>
            <a:r>
              <a:rPr lang="en-CA" dirty="0"/>
              <a:t>Outlier</a:t>
            </a:r>
          </a:p>
        </p:txBody>
      </p:sp>
      <p:pic>
        <p:nvPicPr>
          <p:cNvPr id="4" name="Picture 3">
            <a:extLst>
              <a:ext uri="{FF2B5EF4-FFF2-40B4-BE49-F238E27FC236}">
                <a16:creationId xmlns:a16="http://schemas.microsoft.com/office/drawing/2014/main" id="{40A58CD7-8FED-4423-ACD3-C149343A47CE}"/>
              </a:ext>
            </a:extLst>
          </p:cNvPr>
          <p:cNvPicPr>
            <a:picLocks noChangeAspect="1"/>
          </p:cNvPicPr>
          <p:nvPr/>
        </p:nvPicPr>
        <p:blipFill>
          <a:blip r:embed="rId2"/>
          <a:stretch>
            <a:fillRect/>
          </a:stretch>
        </p:blipFill>
        <p:spPr>
          <a:xfrm>
            <a:off x="1122997" y="1473518"/>
            <a:ext cx="6176963" cy="3228289"/>
          </a:xfrm>
          <a:prstGeom prst="rect">
            <a:avLst/>
          </a:prstGeom>
        </p:spPr>
      </p:pic>
      <p:sp>
        <p:nvSpPr>
          <p:cNvPr id="5" name="Oval 4">
            <a:extLst>
              <a:ext uri="{FF2B5EF4-FFF2-40B4-BE49-F238E27FC236}">
                <a16:creationId xmlns:a16="http://schemas.microsoft.com/office/drawing/2014/main" id="{5F1BD696-5FBA-4EEA-9E5C-83B3DF62B37A}"/>
              </a:ext>
            </a:extLst>
          </p:cNvPr>
          <p:cNvSpPr/>
          <p:nvPr/>
        </p:nvSpPr>
        <p:spPr>
          <a:xfrm>
            <a:off x="1982114" y="4196677"/>
            <a:ext cx="371554" cy="2858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p:sp>
        <p:nvSpPr>
          <p:cNvPr id="7" name="Oval 6">
            <a:extLst>
              <a:ext uri="{FF2B5EF4-FFF2-40B4-BE49-F238E27FC236}">
                <a16:creationId xmlns:a16="http://schemas.microsoft.com/office/drawing/2014/main" id="{74DA685A-16AB-4A44-924B-D4BFA128D8B3}"/>
              </a:ext>
            </a:extLst>
          </p:cNvPr>
          <p:cNvSpPr/>
          <p:nvPr/>
        </p:nvSpPr>
        <p:spPr>
          <a:xfrm>
            <a:off x="3414674" y="3977641"/>
            <a:ext cx="371554" cy="50486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p:sp>
        <p:nvSpPr>
          <p:cNvPr id="9" name="Rectangle 8">
            <a:extLst>
              <a:ext uri="{FF2B5EF4-FFF2-40B4-BE49-F238E27FC236}">
                <a16:creationId xmlns:a16="http://schemas.microsoft.com/office/drawing/2014/main" id="{41628E0F-D640-4B71-8764-6B1AEAEEC36F}"/>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err="1"/>
              <a:t>Shub</a:t>
            </a:r>
            <a:endParaRPr lang="en-CA" sz="1050" dirty="0"/>
          </a:p>
        </p:txBody>
      </p:sp>
      <p:sp>
        <p:nvSpPr>
          <p:cNvPr id="10" name="Oval 9">
            <a:extLst>
              <a:ext uri="{FF2B5EF4-FFF2-40B4-BE49-F238E27FC236}">
                <a16:creationId xmlns:a16="http://schemas.microsoft.com/office/drawing/2014/main" id="{D6C0E1E6-13B0-4343-8EFE-27F38ACE22DA}"/>
              </a:ext>
            </a:extLst>
          </p:cNvPr>
          <p:cNvSpPr/>
          <p:nvPr/>
        </p:nvSpPr>
        <p:spPr>
          <a:xfrm>
            <a:off x="4870094" y="1668780"/>
            <a:ext cx="371554" cy="23054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p:spTree>
    <p:extLst>
      <p:ext uri="{BB962C8B-B14F-4D97-AF65-F5344CB8AC3E}">
        <p14:creationId xmlns:p14="http://schemas.microsoft.com/office/powerpoint/2010/main" val="3473397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F7C1-8D16-41B6-83A6-481C953092B5}"/>
              </a:ext>
            </a:extLst>
          </p:cNvPr>
          <p:cNvSpPr>
            <a:spLocks noGrp="1"/>
          </p:cNvSpPr>
          <p:nvPr>
            <p:ph type="title"/>
          </p:nvPr>
        </p:nvSpPr>
        <p:spPr/>
        <p:txBody>
          <a:bodyPr/>
          <a:lstStyle/>
          <a:p>
            <a:r>
              <a:rPr lang="en-CA" dirty="0"/>
              <a:t>Final Metrics in the Model</a:t>
            </a:r>
          </a:p>
        </p:txBody>
      </p:sp>
      <p:sp>
        <p:nvSpPr>
          <p:cNvPr id="5" name="Rectangle 4">
            <a:extLst>
              <a:ext uri="{FF2B5EF4-FFF2-40B4-BE49-F238E27FC236}">
                <a16:creationId xmlns:a16="http://schemas.microsoft.com/office/drawing/2014/main" id="{B256B1D3-DA1A-4FB9-8C9C-91A9261AB092}"/>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err="1"/>
              <a:t>Shub</a:t>
            </a:r>
            <a:endParaRPr lang="en-CA" sz="1050" dirty="0"/>
          </a:p>
        </p:txBody>
      </p:sp>
    </p:spTree>
    <p:extLst>
      <p:ext uri="{BB962C8B-B14F-4D97-AF65-F5344CB8AC3E}">
        <p14:creationId xmlns:p14="http://schemas.microsoft.com/office/powerpoint/2010/main" val="3534430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614D75-EE4B-4B55-BD52-09D02D4EA50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27</a:t>
            </a:fld>
            <a:endParaRPr lang="en"/>
          </a:p>
        </p:txBody>
      </p:sp>
      <p:sp>
        <p:nvSpPr>
          <p:cNvPr id="3" name="Rectangle 2">
            <a:extLst>
              <a:ext uri="{FF2B5EF4-FFF2-40B4-BE49-F238E27FC236}">
                <a16:creationId xmlns:a16="http://schemas.microsoft.com/office/drawing/2014/main" id="{DFDACEDA-91DB-436E-9A30-39E4F12A9DD8}"/>
              </a:ext>
            </a:extLst>
          </p:cNvPr>
          <p:cNvSpPr/>
          <p:nvPr/>
        </p:nvSpPr>
        <p:spPr>
          <a:xfrm>
            <a:off x="971315" y="100950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Data Preparation </a:t>
            </a:r>
          </a:p>
        </p:txBody>
      </p:sp>
      <p:sp>
        <p:nvSpPr>
          <p:cNvPr id="4" name="Rectangle 3">
            <a:extLst>
              <a:ext uri="{FF2B5EF4-FFF2-40B4-BE49-F238E27FC236}">
                <a16:creationId xmlns:a16="http://schemas.microsoft.com/office/drawing/2014/main" id="{023E8345-5BB5-4E3E-8456-3CC7BBBA2D9D}"/>
              </a:ext>
            </a:extLst>
          </p:cNvPr>
          <p:cNvSpPr/>
          <p:nvPr/>
        </p:nvSpPr>
        <p:spPr>
          <a:xfrm>
            <a:off x="971315" y="1561381"/>
            <a:ext cx="5516988"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latin typeface="Titillium Web" panose="02010600030101010101" charset="0"/>
              </a:rPr>
              <a:t>Modeling</a:t>
            </a:r>
          </a:p>
        </p:txBody>
      </p:sp>
      <p:sp>
        <p:nvSpPr>
          <p:cNvPr id="5" name="Rectangle 4">
            <a:extLst>
              <a:ext uri="{FF2B5EF4-FFF2-40B4-BE49-F238E27FC236}">
                <a16:creationId xmlns:a16="http://schemas.microsoft.com/office/drawing/2014/main" id="{3F4BC1DA-7D8B-4DDD-8129-3D8FAF0E0E0D}"/>
              </a:ext>
            </a:extLst>
          </p:cNvPr>
          <p:cNvSpPr/>
          <p:nvPr/>
        </p:nvSpPr>
        <p:spPr>
          <a:xfrm>
            <a:off x="971315" y="4320778"/>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r>
              <a:rPr lang="en-CA" b="1" dirty="0">
                <a:solidFill>
                  <a:schemeClr val="tx1"/>
                </a:solidFill>
                <a:latin typeface="Titillium Web" panose="02010600030101010101" charset="0"/>
              </a:rPr>
              <a:t>Conclusion</a:t>
            </a:r>
          </a:p>
        </p:txBody>
      </p:sp>
      <p:sp>
        <p:nvSpPr>
          <p:cNvPr id="7" name="Rectangle 6">
            <a:extLst>
              <a:ext uri="{FF2B5EF4-FFF2-40B4-BE49-F238E27FC236}">
                <a16:creationId xmlns:a16="http://schemas.microsoft.com/office/drawing/2014/main" id="{7C3B04BA-2ADE-42D0-B18B-743AA89BD34D}"/>
              </a:ext>
            </a:extLst>
          </p:cNvPr>
          <p:cNvSpPr/>
          <p:nvPr/>
        </p:nvSpPr>
        <p:spPr>
          <a:xfrm>
            <a:off x="971315" y="45762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Define the Issue</a:t>
            </a:r>
          </a:p>
        </p:txBody>
      </p:sp>
      <p:sp>
        <p:nvSpPr>
          <p:cNvPr id="8" name="Oval 7">
            <a:extLst>
              <a:ext uri="{FF2B5EF4-FFF2-40B4-BE49-F238E27FC236}">
                <a16:creationId xmlns:a16="http://schemas.microsoft.com/office/drawing/2014/main" id="{2D9BC704-0D9A-4BD7-879A-F6A7B0F2BA80}"/>
              </a:ext>
            </a:extLst>
          </p:cNvPr>
          <p:cNvSpPr/>
          <p:nvPr/>
        </p:nvSpPr>
        <p:spPr>
          <a:xfrm>
            <a:off x="737844" y="457924"/>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1</a:t>
            </a:r>
          </a:p>
        </p:txBody>
      </p:sp>
      <p:sp>
        <p:nvSpPr>
          <p:cNvPr id="9" name="Oval 8">
            <a:extLst>
              <a:ext uri="{FF2B5EF4-FFF2-40B4-BE49-F238E27FC236}">
                <a16:creationId xmlns:a16="http://schemas.microsoft.com/office/drawing/2014/main" id="{656FD034-5362-48AC-98B2-50382A1FDA11}"/>
              </a:ext>
            </a:extLst>
          </p:cNvPr>
          <p:cNvSpPr/>
          <p:nvPr/>
        </p:nvSpPr>
        <p:spPr>
          <a:xfrm>
            <a:off x="737844" y="1007667"/>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2</a:t>
            </a:r>
          </a:p>
        </p:txBody>
      </p:sp>
      <p:sp>
        <p:nvSpPr>
          <p:cNvPr id="10" name="Oval 9">
            <a:extLst>
              <a:ext uri="{FF2B5EF4-FFF2-40B4-BE49-F238E27FC236}">
                <a16:creationId xmlns:a16="http://schemas.microsoft.com/office/drawing/2014/main" id="{FBEF0025-6D65-4938-AB24-DE4053B725EC}"/>
              </a:ext>
            </a:extLst>
          </p:cNvPr>
          <p:cNvSpPr/>
          <p:nvPr/>
        </p:nvSpPr>
        <p:spPr>
          <a:xfrm>
            <a:off x="737844" y="1574443"/>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3</a:t>
            </a:r>
          </a:p>
        </p:txBody>
      </p:sp>
      <p:sp>
        <p:nvSpPr>
          <p:cNvPr id="11" name="Oval 10">
            <a:extLst>
              <a:ext uri="{FF2B5EF4-FFF2-40B4-BE49-F238E27FC236}">
                <a16:creationId xmlns:a16="http://schemas.microsoft.com/office/drawing/2014/main" id="{9E2B83FE-56E4-4142-A22D-002E8DF2A51F}"/>
              </a:ext>
            </a:extLst>
          </p:cNvPr>
          <p:cNvSpPr/>
          <p:nvPr/>
        </p:nvSpPr>
        <p:spPr>
          <a:xfrm>
            <a:off x="737844" y="4307429"/>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4</a:t>
            </a:r>
          </a:p>
        </p:txBody>
      </p:sp>
      <p:sp>
        <p:nvSpPr>
          <p:cNvPr id="12" name="Rectangle 11">
            <a:extLst>
              <a:ext uri="{FF2B5EF4-FFF2-40B4-BE49-F238E27FC236}">
                <a16:creationId xmlns:a16="http://schemas.microsoft.com/office/drawing/2014/main" id="{E39EE2C3-2FE1-4744-AA6A-E3BEFB5F3BD4}"/>
              </a:ext>
            </a:extLst>
          </p:cNvPr>
          <p:cNvSpPr/>
          <p:nvPr/>
        </p:nvSpPr>
        <p:spPr>
          <a:xfrm>
            <a:off x="1494844" y="211325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1: Naïve Bayes</a:t>
            </a:r>
          </a:p>
        </p:txBody>
      </p:sp>
      <p:sp>
        <p:nvSpPr>
          <p:cNvPr id="13" name="Rectangle 12">
            <a:extLst>
              <a:ext uri="{FF2B5EF4-FFF2-40B4-BE49-F238E27FC236}">
                <a16:creationId xmlns:a16="http://schemas.microsoft.com/office/drawing/2014/main" id="{C0519778-D701-432A-8DA8-C30742BEF00E}"/>
              </a:ext>
            </a:extLst>
          </p:cNvPr>
          <p:cNvSpPr/>
          <p:nvPr/>
        </p:nvSpPr>
        <p:spPr>
          <a:xfrm>
            <a:off x="1494844" y="266513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2: Decision Tree</a:t>
            </a:r>
          </a:p>
        </p:txBody>
      </p:sp>
      <p:sp>
        <p:nvSpPr>
          <p:cNvPr id="14" name="Rectangle 13">
            <a:extLst>
              <a:ext uri="{FF2B5EF4-FFF2-40B4-BE49-F238E27FC236}">
                <a16:creationId xmlns:a16="http://schemas.microsoft.com/office/drawing/2014/main" id="{A3B24D30-BA38-48EF-B5C1-1B04E9E2EDDE}"/>
              </a:ext>
            </a:extLst>
          </p:cNvPr>
          <p:cNvSpPr/>
          <p:nvPr/>
        </p:nvSpPr>
        <p:spPr>
          <a:xfrm>
            <a:off x="1494844" y="321701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3: KNN</a:t>
            </a:r>
          </a:p>
        </p:txBody>
      </p:sp>
      <p:sp>
        <p:nvSpPr>
          <p:cNvPr id="15" name="Rectangle 14">
            <a:extLst>
              <a:ext uri="{FF2B5EF4-FFF2-40B4-BE49-F238E27FC236}">
                <a16:creationId xmlns:a16="http://schemas.microsoft.com/office/drawing/2014/main" id="{4A450780-0070-46E1-9AB8-CE7A52F3C39C}"/>
              </a:ext>
            </a:extLst>
          </p:cNvPr>
          <p:cNvSpPr/>
          <p:nvPr/>
        </p:nvSpPr>
        <p:spPr>
          <a:xfrm>
            <a:off x="1494844" y="376889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Evaluation and Comparison </a:t>
            </a:r>
          </a:p>
        </p:txBody>
      </p:sp>
    </p:spTree>
    <p:extLst>
      <p:ext uri="{BB962C8B-B14F-4D97-AF65-F5344CB8AC3E}">
        <p14:creationId xmlns:p14="http://schemas.microsoft.com/office/powerpoint/2010/main" val="2560951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DBA8-DB9C-4056-A65B-BA935337ED84}"/>
              </a:ext>
            </a:extLst>
          </p:cNvPr>
          <p:cNvSpPr>
            <a:spLocks noGrp="1"/>
          </p:cNvSpPr>
          <p:nvPr>
            <p:ph type="title"/>
          </p:nvPr>
        </p:nvSpPr>
        <p:spPr>
          <a:xfrm>
            <a:off x="718300" y="361997"/>
            <a:ext cx="6761100" cy="499063"/>
          </a:xfrm>
        </p:spPr>
        <p:txBody>
          <a:bodyPr/>
          <a:lstStyle/>
          <a:p>
            <a:r>
              <a:rPr lang="en-CA" sz="2400" dirty="0">
                <a:latin typeface="Titillium Web" panose="02010600030101010101" charset="0"/>
              </a:rPr>
              <a:t>Measuring Metric Chosen</a:t>
            </a:r>
          </a:p>
        </p:txBody>
      </p:sp>
      <p:sp>
        <p:nvSpPr>
          <p:cNvPr id="4" name="Rectangle 3">
            <a:extLst>
              <a:ext uri="{FF2B5EF4-FFF2-40B4-BE49-F238E27FC236}">
                <a16:creationId xmlns:a16="http://schemas.microsoft.com/office/drawing/2014/main" id="{92164ED5-D169-4B55-90A3-23B377D0E733}"/>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Sumithra</a:t>
            </a:r>
          </a:p>
        </p:txBody>
      </p:sp>
      <p:graphicFrame>
        <p:nvGraphicFramePr>
          <p:cNvPr id="7" name="Table 6">
            <a:extLst>
              <a:ext uri="{FF2B5EF4-FFF2-40B4-BE49-F238E27FC236}">
                <a16:creationId xmlns:a16="http://schemas.microsoft.com/office/drawing/2014/main" id="{2A08B1FF-45EC-4DB8-8134-E50023E6E7B8}"/>
              </a:ext>
            </a:extLst>
          </p:cNvPr>
          <p:cNvGraphicFramePr>
            <a:graphicFrameLocks noGrp="1"/>
          </p:cNvGraphicFramePr>
          <p:nvPr>
            <p:extLst>
              <p:ext uri="{D42A27DB-BD31-4B8C-83A1-F6EECF244321}">
                <p14:modId xmlns:p14="http://schemas.microsoft.com/office/powerpoint/2010/main" val="1402464016"/>
              </p:ext>
            </p:extLst>
          </p:nvPr>
        </p:nvGraphicFramePr>
        <p:xfrm>
          <a:off x="236220" y="685801"/>
          <a:ext cx="8359141" cy="4770119"/>
        </p:xfrm>
        <a:graphic>
          <a:graphicData uri="http://schemas.openxmlformats.org/drawingml/2006/table">
            <a:tbl>
              <a:tblPr firstRow="1" bandRow="1">
                <a:tableStyleId>{5C22544A-7EE6-4342-B048-85BDC9FD1C3A}</a:tableStyleId>
              </a:tblPr>
              <a:tblGrid>
                <a:gridCol w="1633502">
                  <a:extLst>
                    <a:ext uri="{9D8B030D-6E8A-4147-A177-3AD203B41FA5}">
                      <a16:colId xmlns:a16="http://schemas.microsoft.com/office/drawing/2014/main" val="2283129084"/>
                    </a:ext>
                  </a:extLst>
                </a:gridCol>
                <a:gridCol w="3441455">
                  <a:extLst>
                    <a:ext uri="{9D8B030D-6E8A-4147-A177-3AD203B41FA5}">
                      <a16:colId xmlns:a16="http://schemas.microsoft.com/office/drawing/2014/main" val="4240365364"/>
                    </a:ext>
                  </a:extLst>
                </a:gridCol>
                <a:gridCol w="3284184">
                  <a:extLst>
                    <a:ext uri="{9D8B030D-6E8A-4147-A177-3AD203B41FA5}">
                      <a16:colId xmlns:a16="http://schemas.microsoft.com/office/drawing/2014/main" val="902952371"/>
                    </a:ext>
                  </a:extLst>
                </a:gridCol>
              </a:tblGrid>
              <a:tr h="604576">
                <a:tc>
                  <a:txBody>
                    <a:bodyPr/>
                    <a:lstStyle/>
                    <a:p>
                      <a:pPr algn="ctr"/>
                      <a:r>
                        <a:rPr lang="en-CA" sz="1800" dirty="0"/>
                        <a:t>Metrics Chosen</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800" dirty="0"/>
                        <a:t>Description</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800" dirty="0"/>
                        <a:t>Pros / Cons</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extLst>
                  <a:ext uri="{0D108BD9-81ED-4DB2-BD59-A6C34878D82A}">
                    <a16:rowId xmlns:a16="http://schemas.microsoft.com/office/drawing/2014/main" val="1995877156"/>
                  </a:ext>
                </a:extLst>
              </a:tr>
              <a:tr h="1363979">
                <a:tc>
                  <a:txBody>
                    <a:bodyPr/>
                    <a:lstStyle/>
                    <a:p>
                      <a:pPr algn="ctr"/>
                      <a:r>
                        <a:rPr lang="en-CA" sz="1400" b="1" dirty="0"/>
                        <a:t>Classification</a:t>
                      </a:r>
                    </a:p>
                    <a:p>
                      <a:pPr algn="ctr"/>
                      <a:r>
                        <a:rPr lang="en-CA" sz="1400" b="1" dirty="0"/>
                        <a:t>Accuracy</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fontAlgn="base"/>
                      <a:r>
                        <a:rPr lang="en-US" sz="1400" b="0" i="0" u="none" strike="noStrike" cap="none" dirty="0">
                          <a:solidFill>
                            <a:schemeClr val="dk1"/>
                          </a:solidFill>
                          <a:effectLst/>
                          <a:latin typeface="+mn-lt"/>
                          <a:ea typeface="+mn-ea"/>
                          <a:cs typeface="+mn-cs"/>
                          <a:sym typeface="Arial"/>
                        </a:rPr>
                        <a:t>  It is the  percentage of correct predictions.</a:t>
                      </a:r>
                    </a:p>
                    <a:p>
                      <a:br>
                        <a:rPr lang="en-US" sz="2000" dirty="0"/>
                      </a:br>
                      <a:endParaRPr lang="en-CA" sz="20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l"/>
                      <a:r>
                        <a:rPr lang="en-US" sz="1400" b="0" i="0" u="none" strike="noStrike" cap="none" dirty="0">
                          <a:solidFill>
                            <a:schemeClr val="dk1"/>
                          </a:solidFill>
                          <a:effectLst/>
                          <a:latin typeface="+mn-lt"/>
                          <a:ea typeface="+mn-ea"/>
                          <a:cs typeface="+mn-cs"/>
                          <a:sym typeface="Arial"/>
                        </a:rPr>
                        <a:t> </a:t>
                      </a:r>
                      <a:r>
                        <a:rPr lang="en-US" sz="1400" b="1" i="0" u="none" strike="noStrike" cap="none" dirty="0">
                          <a:solidFill>
                            <a:schemeClr val="dk1"/>
                          </a:solidFill>
                          <a:effectLst/>
                          <a:latin typeface="+mn-lt"/>
                          <a:ea typeface="+mn-ea"/>
                          <a:cs typeface="+mn-cs"/>
                          <a:sym typeface="Arial"/>
                        </a:rPr>
                        <a:t>It</a:t>
                      </a:r>
                      <a:r>
                        <a:rPr lang="en-US" sz="1400" b="0" i="0" u="none" strike="noStrike" cap="none" dirty="0">
                          <a:solidFill>
                            <a:schemeClr val="dk1"/>
                          </a:solidFill>
                          <a:effectLst/>
                          <a:latin typeface="+mn-lt"/>
                          <a:ea typeface="+mn-ea"/>
                          <a:cs typeface="+mn-cs"/>
                          <a:sym typeface="Arial"/>
                        </a:rPr>
                        <a:t> works better if there is an equal number of samples in each class</a:t>
                      </a:r>
                    </a:p>
                    <a:p>
                      <a:pPr algn="l"/>
                      <a:r>
                        <a:rPr lang="en-US" sz="1400" b="0" i="0" u="none" strike="noStrike" cap="none" dirty="0">
                          <a:solidFill>
                            <a:schemeClr val="dk1"/>
                          </a:solidFill>
                          <a:effectLst/>
                          <a:latin typeface="+mn-lt"/>
                          <a:ea typeface="+mn-ea"/>
                          <a:cs typeface="+mn-cs"/>
                          <a:sym typeface="Arial"/>
                        </a:rPr>
                        <a:t> When the class distribution in the dataset is </a:t>
                      </a:r>
                      <a:r>
                        <a:rPr lang="en-US" sz="1400" b="1" i="0" u="none" strike="noStrike" cap="none" dirty="0">
                          <a:solidFill>
                            <a:schemeClr val="dk1"/>
                          </a:solidFill>
                          <a:effectLst/>
                          <a:latin typeface="+mn-lt"/>
                          <a:ea typeface="+mn-ea"/>
                          <a:cs typeface="+mn-cs"/>
                          <a:sym typeface="Arial"/>
                        </a:rPr>
                        <a:t>unbalanced</a:t>
                      </a:r>
                      <a:r>
                        <a:rPr lang="en-US" sz="1400" b="0" i="0" u="none" strike="noStrike" cap="none" dirty="0">
                          <a:solidFill>
                            <a:schemeClr val="dk1"/>
                          </a:solidFill>
                          <a:effectLst/>
                          <a:latin typeface="+mn-lt"/>
                          <a:ea typeface="+mn-ea"/>
                          <a:cs typeface="+mn-cs"/>
                          <a:sym typeface="Arial"/>
                        </a:rPr>
                        <a:t>, it can give a false sense of high accuracy.</a:t>
                      </a:r>
                      <a:endParaRPr lang="en-CA" sz="20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92537874"/>
                  </a:ext>
                </a:extLst>
              </a:tr>
              <a:tr h="1112122">
                <a:tc>
                  <a:txBody>
                    <a:bodyPr/>
                    <a:lstStyle/>
                    <a:p>
                      <a:pPr algn="ctr"/>
                      <a:r>
                        <a:rPr lang="en-CA" sz="1400" b="1" dirty="0"/>
                        <a:t>Confusion </a:t>
                      </a:r>
                    </a:p>
                    <a:p>
                      <a:pPr algn="ctr"/>
                      <a:r>
                        <a:rPr lang="en-CA" sz="1400" b="1" dirty="0"/>
                        <a:t>Matrix</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l"/>
                      <a:r>
                        <a:rPr lang="en-US" sz="1400" b="0" i="0" u="none" strike="noStrike" cap="none" dirty="0">
                          <a:solidFill>
                            <a:schemeClr val="dk1"/>
                          </a:solidFill>
                          <a:effectLst/>
                          <a:latin typeface="+mn-lt"/>
                          <a:ea typeface="+mn-ea"/>
                          <a:cs typeface="+mn-cs"/>
                          <a:sym typeface="Arial"/>
                        </a:rPr>
                        <a:t> A specific table layout in which each row of the matrix represents the instances in a predicted class while each column represents the instances in an actual class </a:t>
                      </a:r>
                      <a:endParaRPr lang="en-CA" sz="2000" b="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l"/>
                      <a:r>
                        <a:rPr lang="en-US" sz="1400" b="1" i="0" u="none" strike="noStrike" cap="none" dirty="0">
                          <a:solidFill>
                            <a:schemeClr val="dk1"/>
                          </a:solidFill>
                          <a:effectLst/>
                          <a:latin typeface="+mn-lt"/>
                          <a:ea typeface="+mn-ea"/>
                          <a:cs typeface="+mn-cs"/>
                          <a:sym typeface="Arial"/>
                        </a:rPr>
                        <a:t> </a:t>
                      </a:r>
                      <a:r>
                        <a:rPr lang="en-CA" sz="1400" b="0" i="0" u="none" strike="noStrike" cap="none" dirty="0">
                          <a:solidFill>
                            <a:schemeClr val="dk1"/>
                          </a:solidFill>
                          <a:effectLst/>
                          <a:latin typeface="+mn-lt"/>
                          <a:ea typeface="+mn-ea"/>
                          <a:cs typeface="+mn-cs"/>
                          <a:sym typeface="Arial"/>
                        </a:rPr>
                        <a:t>Highly interpretative,</a:t>
                      </a:r>
                      <a:r>
                        <a:rPr lang="en-US" sz="1400" b="0" i="0" u="none" strike="noStrike" cap="none" dirty="0">
                          <a:solidFill>
                            <a:schemeClr val="dk1"/>
                          </a:solidFill>
                          <a:effectLst/>
                          <a:latin typeface="+mn-lt"/>
                          <a:ea typeface="+mn-ea"/>
                          <a:cs typeface="+mn-cs"/>
                          <a:sym typeface="Arial"/>
                        </a:rPr>
                        <a:t> Used to estimate a number of other metrics</a:t>
                      </a:r>
                    </a:p>
                    <a:p>
                      <a:pPr algn="l"/>
                      <a:r>
                        <a:rPr lang="en-US" sz="1400" b="0" i="0" u="none" strike="noStrike" cap="none" dirty="0">
                          <a:solidFill>
                            <a:schemeClr val="dk1"/>
                          </a:solidFill>
                          <a:effectLst/>
                          <a:latin typeface="+mn-lt"/>
                          <a:ea typeface="+mn-ea"/>
                          <a:cs typeface="+mn-cs"/>
                          <a:sym typeface="Arial"/>
                        </a:rPr>
                        <a:t> It doesn’t really give us much insight.</a:t>
                      </a:r>
                      <a:endParaRPr lang="en-CA" sz="2000" b="1"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734129365"/>
                  </a:ext>
                </a:extLst>
              </a:tr>
              <a:tr h="1515078">
                <a:tc>
                  <a:txBody>
                    <a:bodyPr/>
                    <a:lstStyle/>
                    <a:p>
                      <a:pPr algn="ctr"/>
                      <a:r>
                        <a:rPr lang="en-CA" sz="1400" b="1" dirty="0"/>
                        <a:t>Classification</a:t>
                      </a:r>
                    </a:p>
                    <a:p>
                      <a:pPr algn="ctr"/>
                      <a:r>
                        <a:rPr lang="en-CA" sz="1400" b="1" dirty="0"/>
                        <a:t>report</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r>
                        <a:rPr lang="en-US" sz="1400" b="0" i="0" u="none" strike="noStrike" cap="none" dirty="0">
                          <a:solidFill>
                            <a:schemeClr val="dk1"/>
                          </a:solidFill>
                          <a:effectLst/>
                          <a:latin typeface="+mn-lt"/>
                          <a:ea typeface="+mn-ea"/>
                          <a:cs typeface="+mn-cs"/>
                          <a:sym typeface="Arial"/>
                        </a:rPr>
                        <a:t> </a:t>
                      </a:r>
                      <a:r>
                        <a:rPr lang="en-US" sz="1400" b="1" i="0" u="none" strike="noStrike" cap="none" dirty="0">
                          <a:solidFill>
                            <a:schemeClr val="dk1"/>
                          </a:solidFill>
                          <a:effectLst/>
                          <a:latin typeface="+mn-lt"/>
                          <a:ea typeface="+mn-ea"/>
                          <a:cs typeface="+mn-cs"/>
                          <a:sym typeface="Arial"/>
                        </a:rPr>
                        <a:t>Recall :</a:t>
                      </a:r>
                      <a:r>
                        <a:rPr lang="en-US" sz="1400" b="0" i="0" u="none" strike="noStrike" cap="none" dirty="0">
                          <a:solidFill>
                            <a:schemeClr val="dk1"/>
                          </a:solidFill>
                          <a:effectLst/>
                          <a:latin typeface="+mn-lt"/>
                          <a:ea typeface="+mn-ea"/>
                          <a:cs typeface="+mn-cs"/>
                          <a:sym typeface="Arial"/>
                        </a:rPr>
                        <a:t> TP/TP+FN</a:t>
                      </a:r>
                    </a:p>
                    <a:p>
                      <a:r>
                        <a:rPr lang="en-US" sz="1400" b="1" i="0" u="none" strike="noStrike" cap="none" dirty="0">
                          <a:solidFill>
                            <a:schemeClr val="dk1"/>
                          </a:solidFill>
                          <a:effectLst/>
                          <a:latin typeface="+mn-lt"/>
                          <a:ea typeface="+mn-ea"/>
                          <a:cs typeface="+mn-cs"/>
                          <a:sym typeface="Arial"/>
                        </a:rPr>
                        <a:t>Precision: </a:t>
                      </a:r>
                      <a:r>
                        <a:rPr lang="en-US" sz="1400" b="0" i="0" u="none" strike="noStrike" cap="none" dirty="0">
                          <a:solidFill>
                            <a:schemeClr val="dk1"/>
                          </a:solidFill>
                          <a:effectLst/>
                          <a:latin typeface="+mn-lt"/>
                          <a:ea typeface="+mn-ea"/>
                          <a:cs typeface="+mn-cs"/>
                          <a:sym typeface="Arial"/>
                        </a:rPr>
                        <a:t>TP/TP+FN</a:t>
                      </a:r>
                    </a:p>
                    <a:p>
                      <a:r>
                        <a:rPr lang="en-US" sz="1400" b="1" i="0" u="none" strike="noStrike" cap="none" dirty="0">
                          <a:solidFill>
                            <a:schemeClr val="dk1"/>
                          </a:solidFill>
                          <a:effectLst/>
                          <a:latin typeface="+mn-lt"/>
                          <a:ea typeface="+mn-ea"/>
                          <a:cs typeface="+mn-cs"/>
                          <a:sym typeface="Arial"/>
                        </a:rPr>
                        <a:t>F1 score:</a:t>
                      </a:r>
                      <a:r>
                        <a:rPr lang="en-US" sz="1400" b="0" i="0" u="none" strike="noStrike" cap="none" dirty="0">
                          <a:solidFill>
                            <a:schemeClr val="dk1"/>
                          </a:solidFill>
                          <a:effectLst/>
                          <a:latin typeface="+mn-lt"/>
                          <a:ea typeface="+mn-ea"/>
                          <a:cs typeface="+mn-cs"/>
                          <a:sym typeface="Arial"/>
                        </a:rPr>
                        <a:t> single metric that combines recall and precision using the harmonic mean</a:t>
                      </a:r>
                    </a:p>
                    <a:p>
                      <a:br>
                        <a:rPr lang="en-US" dirty="0"/>
                      </a:br>
                      <a:endParaRPr lang="en-CA" sz="2000" b="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l"/>
                      <a:r>
                        <a:rPr lang="en-US" sz="1400" b="0" i="0" u="none" strike="noStrike" cap="none" dirty="0">
                          <a:solidFill>
                            <a:schemeClr val="dk1"/>
                          </a:solidFill>
                          <a:effectLst/>
                          <a:latin typeface="+mn-lt"/>
                          <a:ea typeface="+mn-ea"/>
                          <a:cs typeface="+mn-cs"/>
                          <a:sym typeface="Arial"/>
                        </a:rPr>
                        <a:t>Works well for unbalanced data sets</a:t>
                      </a:r>
                      <a:endParaRPr lang="en-CA" sz="1400" b="1"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575880453"/>
                  </a:ext>
                </a:extLst>
              </a:tr>
            </a:tbl>
          </a:graphicData>
        </a:graphic>
      </p:graphicFrame>
    </p:spTree>
    <p:extLst>
      <p:ext uri="{BB962C8B-B14F-4D97-AF65-F5344CB8AC3E}">
        <p14:creationId xmlns:p14="http://schemas.microsoft.com/office/powerpoint/2010/main" val="1732503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614D75-EE4B-4B55-BD52-09D02D4EA50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29</a:t>
            </a:fld>
            <a:endParaRPr lang="en"/>
          </a:p>
        </p:txBody>
      </p:sp>
      <p:sp>
        <p:nvSpPr>
          <p:cNvPr id="3" name="Rectangle 2">
            <a:extLst>
              <a:ext uri="{FF2B5EF4-FFF2-40B4-BE49-F238E27FC236}">
                <a16:creationId xmlns:a16="http://schemas.microsoft.com/office/drawing/2014/main" id="{DFDACEDA-91DB-436E-9A30-39E4F12A9DD8}"/>
              </a:ext>
            </a:extLst>
          </p:cNvPr>
          <p:cNvSpPr/>
          <p:nvPr/>
        </p:nvSpPr>
        <p:spPr>
          <a:xfrm>
            <a:off x="971315" y="100950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Data Preparation </a:t>
            </a:r>
          </a:p>
        </p:txBody>
      </p:sp>
      <p:sp>
        <p:nvSpPr>
          <p:cNvPr id="4" name="Rectangle 3">
            <a:extLst>
              <a:ext uri="{FF2B5EF4-FFF2-40B4-BE49-F238E27FC236}">
                <a16:creationId xmlns:a16="http://schemas.microsoft.com/office/drawing/2014/main" id="{023E8345-5BB5-4E3E-8456-3CC7BBBA2D9D}"/>
              </a:ext>
            </a:extLst>
          </p:cNvPr>
          <p:cNvSpPr/>
          <p:nvPr/>
        </p:nvSpPr>
        <p:spPr>
          <a:xfrm>
            <a:off x="971315" y="156138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Modeling</a:t>
            </a:r>
          </a:p>
        </p:txBody>
      </p:sp>
      <p:sp>
        <p:nvSpPr>
          <p:cNvPr id="5" name="Rectangle 4">
            <a:extLst>
              <a:ext uri="{FF2B5EF4-FFF2-40B4-BE49-F238E27FC236}">
                <a16:creationId xmlns:a16="http://schemas.microsoft.com/office/drawing/2014/main" id="{3F4BC1DA-7D8B-4DDD-8129-3D8FAF0E0E0D}"/>
              </a:ext>
            </a:extLst>
          </p:cNvPr>
          <p:cNvSpPr/>
          <p:nvPr/>
        </p:nvSpPr>
        <p:spPr>
          <a:xfrm>
            <a:off x="971315" y="4320778"/>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r>
              <a:rPr lang="en-CA" b="1" dirty="0">
                <a:solidFill>
                  <a:schemeClr val="tx1"/>
                </a:solidFill>
                <a:latin typeface="Titillium Web" panose="02010600030101010101" charset="0"/>
              </a:rPr>
              <a:t>Conclusion</a:t>
            </a:r>
          </a:p>
        </p:txBody>
      </p:sp>
      <p:sp>
        <p:nvSpPr>
          <p:cNvPr id="7" name="Rectangle 6">
            <a:extLst>
              <a:ext uri="{FF2B5EF4-FFF2-40B4-BE49-F238E27FC236}">
                <a16:creationId xmlns:a16="http://schemas.microsoft.com/office/drawing/2014/main" id="{7C3B04BA-2ADE-42D0-B18B-743AA89BD34D}"/>
              </a:ext>
            </a:extLst>
          </p:cNvPr>
          <p:cNvSpPr/>
          <p:nvPr/>
        </p:nvSpPr>
        <p:spPr>
          <a:xfrm>
            <a:off x="971315" y="45762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Define the Issue</a:t>
            </a:r>
          </a:p>
        </p:txBody>
      </p:sp>
      <p:sp>
        <p:nvSpPr>
          <p:cNvPr id="8" name="Oval 7">
            <a:extLst>
              <a:ext uri="{FF2B5EF4-FFF2-40B4-BE49-F238E27FC236}">
                <a16:creationId xmlns:a16="http://schemas.microsoft.com/office/drawing/2014/main" id="{2D9BC704-0D9A-4BD7-879A-F6A7B0F2BA80}"/>
              </a:ext>
            </a:extLst>
          </p:cNvPr>
          <p:cNvSpPr/>
          <p:nvPr/>
        </p:nvSpPr>
        <p:spPr>
          <a:xfrm>
            <a:off x="737844" y="457924"/>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1</a:t>
            </a:r>
          </a:p>
        </p:txBody>
      </p:sp>
      <p:sp>
        <p:nvSpPr>
          <p:cNvPr id="9" name="Oval 8">
            <a:extLst>
              <a:ext uri="{FF2B5EF4-FFF2-40B4-BE49-F238E27FC236}">
                <a16:creationId xmlns:a16="http://schemas.microsoft.com/office/drawing/2014/main" id="{656FD034-5362-48AC-98B2-50382A1FDA11}"/>
              </a:ext>
            </a:extLst>
          </p:cNvPr>
          <p:cNvSpPr/>
          <p:nvPr/>
        </p:nvSpPr>
        <p:spPr>
          <a:xfrm>
            <a:off x="737844" y="1007667"/>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2</a:t>
            </a:r>
          </a:p>
        </p:txBody>
      </p:sp>
      <p:sp>
        <p:nvSpPr>
          <p:cNvPr id="10" name="Oval 9">
            <a:extLst>
              <a:ext uri="{FF2B5EF4-FFF2-40B4-BE49-F238E27FC236}">
                <a16:creationId xmlns:a16="http://schemas.microsoft.com/office/drawing/2014/main" id="{FBEF0025-6D65-4938-AB24-DE4053B725EC}"/>
              </a:ext>
            </a:extLst>
          </p:cNvPr>
          <p:cNvSpPr/>
          <p:nvPr/>
        </p:nvSpPr>
        <p:spPr>
          <a:xfrm>
            <a:off x="737844" y="1574443"/>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3</a:t>
            </a:r>
          </a:p>
        </p:txBody>
      </p:sp>
      <p:sp>
        <p:nvSpPr>
          <p:cNvPr id="11" name="Oval 10">
            <a:extLst>
              <a:ext uri="{FF2B5EF4-FFF2-40B4-BE49-F238E27FC236}">
                <a16:creationId xmlns:a16="http://schemas.microsoft.com/office/drawing/2014/main" id="{9E2B83FE-56E4-4142-A22D-002E8DF2A51F}"/>
              </a:ext>
            </a:extLst>
          </p:cNvPr>
          <p:cNvSpPr/>
          <p:nvPr/>
        </p:nvSpPr>
        <p:spPr>
          <a:xfrm>
            <a:off x="737844" y="4307429"/>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4</a:t>
            </a:r>
          </a:p>
        </p:txBody>
      </p:sp>
      <p:sp>
        <p:nvSpPr>
          <p:cNvPr id="12" name="Rectangle 11">
            <a:extLst>
              <a:ext uri="{FF2B5EF4-FFF2-40B4-BE49-F238E27FC236}">
                <a16:creationId xmlns:a16="http://schemas.microsoft.com/office/drawing/2014/main" id="{E39EE2C3-2FE1-4744-AA6A-E3BEFB5F3BD4}"/>
              </a:ext>
            </a:extLst>
          </p:cNvPr>
          <p:cNvSpPr/>
          <p:nvPr/>
        </p:nvSpPr>
        <p:spPr>
          <a:xfrm>
            <a:off x="1494844" y="2113259"/>
            <a:ext cx="4993459"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bg1"/>
                </a:solidFill>
                <a:latin typeface="Titillium Web" panose="02010600030101010101" charset="0"/>
              </a:rPr>
              <a:t>Model 1: Naïve Bayes</a:t>
            </a:r>
          </a:p>
        </p:txBody>
      </p:sp>
      <p:sp>
        <p:nvSpPr>
          <p:cNvPr id="13" name="Rectangle 12">
            <a:extLst>
              <a:ext uri="{FF2B5EF4-FFF2-40B4-BE49-F238E27FC236}">
                <a16:creationId xmlns:a16="http://schemas.microsoft.com/office/drawing/2014/main" id="{C0519778-D701-432A-8DA8-C30742BEF00E}"/>
              </a:ext>
            </a:extLst>
          </p:cNvPr>
          <p:cNvSpPr/>
          <p:nvPr/>
        </p:nvSpPr>
        <p:spPr>
          <a:xfrm>
            <a:off x="1494844" y="2665139"/>
            <a:ext cx="4993459"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bg1"/>
                </a:solidFill>
                <a:latin typeface="Titillium Web" panose="02010600030101010101" charset="0"/>
              </a:rPr>
              <a:t>Model 2: Decision Tree</a:t>
            </a:r>
          </a:p>
        </p:txBody>
      </p:sp>
      <p:sp>
        <p:nvSpPr>
          <p:cNvPr id="14" name="Rectangle 13">
            <a:extLst>
              <a:ext uri="{FF2B5EF4-FFF2-40B4-BE49-F238E27FC236}">
                <a16:creationId xmlns:a16="http://schemas.microsoft.com/office/drawing/2014/main" id="{A3B24D30-BA38-48EF-B5C1-1B04E9E2EDDE}"/>
              </a:ext>
            </a:extLst>
          </p:cNvPr>
          <p:cNvSpPr/>
          <p:nvPr/>
        </p:nvSpPr>
        <p:spPr>
          <a:xfrm>
            <a:off x="1494844" y="3217019"/>
            <a:ext cx="4993459"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bg1"/>
                </a:solidFill>
                <a:latin typeface="Titillium Web" panose="02010600030101010101" charset="0"/>
              </a:rPr>
              <a:t>Model 3: KNN</a:t>
            </a:r>
          </a:p>
        </p:txBody>
      </p:sp>
      <p:sp>
        <p:nvSpPr>
          <p:cNvPr id="15" name="Rectangle 14">
            <a:extLst>
              <a:ext uri="{FF2B5EF4-FFF2-40B4-BE49-F238E27FC236}">
                <a16:creationId xmlns:a16="http://schemas.microsoft.com/office/drawing/2014/main" id="{4A450780-0070-46E1-9AB8-CE7A52F3C39C}"/>
              </a:ext>
            </a:extLst>
          </p:cNvPr>
          <p:cNvSpPr/>
          <p:nvPr/>
        </p:nvSpPr>
        <p:spPr>
          <a:xfrm>
            <a:off x="1494844" y="376889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Evaluation and Comparison </a:t>
            </a:r>
          </a:p>
        </p:txBody>
      </p:sp>
    </p:spTree>
    <p:extLst>
      <p:ext uri="{BB962C8B-B14F-4D97-AF65-F5344CB8AC3E}">
        <p14:creationId xmlns:p14="http://schemas.microsoft.com/office/powerpoint/2010/main" val="279673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45A0-A1B5-4489-AEA8-232647D64E11}"/>
              </a:ext>
            </a:extLst>
          </p:cNvPr>
          <p:cNvSpPr>
            <a:spLocks noGrp="1"/>
          </p:cNvSpPr>
          <p:nvPr>
            <p:ph type="title"/>
          </p:nvPr>
        </p:nvSpPr>
        <p:spPr/>
        <p:txBody>
          <a:bodyPr/>
          <a:lstStyle/>
          <a:p>
            <a:r>
              <a:rPr lang="en-CA" dirty="0"/>
              <a:t>Background</a:t>
            </a:r>
          </a:p>
        </p:txBody>
      </p:sp>
      <p:sp>
        <p:nvSpPr>
          <p:cNvPr id="3" name="Slide Number Placeholder 2">
            <a:extLst>
              <a:ext uri="{FF2B5EF4-FFF2-40B4-BE49-F238E27FC236}">
                <a16:creationId xmlns:a16="http://schemas.microsoft.com/office/drawing/2014/main" id="{F9F99392-14AC-42F7-A8BC-0EB74A3DF40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a:t>
            </a:fld>
            <a:endParaRPr lang="en"/>
          </a:p>
        </p:txBody>
      </p:sp>
      <p:sp>
        <p:nvSpPr>
          <p:cNvPr id="6" name="Content Placeholder 2">
            <a:extLst>
              <a:ext uri="{FF2B5EF4-FFF2-40B4-BE49-F238E27FC236}">
                <a16:creationId xmlns:a16="http://schemas.microsoft.com/office/drawing/2014/main" id="{751EBEB9-0F03-4E64-9F9E-F0F8667905E5}"/>
              </a:ext>
            </a:extLst>
          </p:cNvPr>
          <p:cNvSpPr txBox="1">
            <a:spLocks/>
          </p:cNvSpPr>
          <p:nvPr/>
        </p:nvSpPr>
        <p:spPr>
          <a:xfrm>
            <a:off x="718300" y="1385829"/>
            <a:ext cx="6525338" cy="2052448"/>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a:buClr>
                <a:srgbClr val="0B87A1"/>
              </a:buClr>
              <a:buSzPts val="3600"/>
              <a:buFont typeface="Dosis Light"/>
              <a:buNone/>
              <a:defRPr sz="3200">
                <a:solidFill>
                  <a:srgbClr val="0B87A1"/>
                </a:solidFill>
                <a:latin typeface="Titillium Web" panose="02010600030101010101" charset="0"/>
                <a:ea typeface="Dosis Light"/>
                <a:cs typeface="Dosis Light"/>
                <a:sym typeface="Dosis Light"/>
              </a:defRPr>
            </a:lvl1pPr>
            <a:lvl2pPr>
              <a:buClr>
                <a:srgbClr val="0B87A1"/>
              </a:buClr>
              <a:buSzPts val="3600"/>
              <a:buFont typeface="Dosis Light"/>
              <a:buNone/>
              <a:defRPr sz="3600">
                <a:solidFill>
                  <a:srgbClr val="0B87A1"/>
                </a:solidFill>
                <a:latin typeface="Dosis Light"/>
                <a:ea typeface="Dosis Light"/>
                <a:cs typeface="Dosis Light"/>
                <a:sym typeface="Dosis Light"/>
              </a:defRPr>
            </a:lvl2pPr>
            <a:lvl3pPr>
              <a:buClr>
                <a:srgbClr val="0B87A1"/>
              </a:buClr>
              <a:buSzPts val="3600"/>
              <a:buFont typeface="Dosis Light"/>
              <a:buNone/>
              <a:defRPr sz="3600">
                <a:solidFill>
                  <a:srgbClr val="0B87A1"/>
                </a:solidFill>
                <a:latin typeface="Dosis Light"/>
                <a:ea typeface="Dosis Light"/>
                <a:cs typeface="Dosis Light"/>
                <a:sym typeface="Dosis Light"/>
              </a:defRPr>
            </a:lvl3pPr>
            <a:lvl4pPr>
              <a:buClr>
                <a:srgbClr val="0B87A1"/>
              </a:buClr>
              <a:buSzPts val="3600"/>
              <a:buFont typeface="Dosis Light"/>
              <a:buNone/>
              <a:defRPr sz="3600">
                <a:solidFill>
                  <a:srgbClr val="0B87A1"/>
                </a:solidFill>
                <a:latin typeface="Dosis Light"/>
                <a:ea typeface="Dosis Light"/>
                <a:cs typeface="Dosis Light"/>
                <a:sym typeface="Dosis Light"/>
              </a:defRPr>
            </a:lvl4pPr>
            <a:lvl5pPr>
              <a:buClr>
                <a:srgbClr val="0B87A1"/>
              </a:buClr>
              <a:buSzPts val="3600"/>
              <a:buFont typeface="Dosis Light"/>
              <a:buNone/>
              <a:defRPr sz="3600">
                <a:solidFill>
                  <a:srgbClr val="0B87A1"/>
                </a:solidFill>
                <a:latin typeface="Dosis Light"/>
                <a:ea typeface="Dosis Light"/>
                <a:cs typeface="Dosis Light"/>
                <a:sym typeface="Dosis Light"/>
              </a:defRPr>
            </a:lvl5pPr>
            <a:lvl6pPr>
              <a:buClr>
                <a:srgbClr val="0B87A1"/>
              </a:buClr>
              <a:buSzPts val="3600"/>
              <a:buFont typeface="Dosis Light"/>
              <a:buNone/>
              <a:defRPr sz="3600">
                <a:solidFill>
                  <a:srgbClr val="0B87A1"/>
                </a:solidFill>
                <a:latin typeface="Dosis Light"/>
                <a:ea typeface="Dosis Light"/>
                <a:cs typeface="Dosis Light"/>
                <a:sym typeface="Dosis Light"/>
              </a:defRPr>
            </a:lvl6pPr>
            <a:lvl7pPr>
              <a:buClr>
                <a:srgbClr val="0B87A1"/>
              </a:buClr>
              <a:buSzPts val="3600"/>
              <a:buFont typeface="Dosis Light"/>
              <a:buNone/>
              <a:defRPr sz="3600">
                <a:solidFill>
                  <a:srgbClr val="0B87A1"/>
                </a:solidFill>
                <a:latin typeface="Dosis Light"/>
                <a:ea typeface="Dosis Light"/>
                <a:cs typeface="Dosis Light"/>
                <a:sym typeface="Dosis Light"/>
              </a:defRPr>
            </a:lvl7pPr>
            <a:lvl8pPr>
              <a:buClr>
                <a:srgbClr val="0B87A1"/>
              </a:buClr>
              <a:buSzPts val="3600"/>
              <a:buFont typeface="Dosis Light"/>
              <a:buNone/>
              <a:defRPr sz="3600">
                <a:solidFill>
                  <a:srgbClr val="0B87A1"/>
                </a:solidFill>
                <a:latin typeface="Dosis Light"/>
                <a:ea typeface="Dosis Light"/>
                <a:cs typeface="Dosis Light"/>
                <a:sym typeface="Dosis Light"/>
              </a:defRPr>
            </a:lvl8pPr>
            <a:lvl9pPr>
              <a:buClr>
                <a:srgbClr val="0B87A1"/>
              </a:buClr>
              <a:buSzPts val="3600"/>
              <a:buFont typeface="Dosis Light"/>
              <a:buNone/>
              <a:defRPr sz="3600">
                <a:solidFill>
                  <a:srgbClr val="0B87A1"/>
                </a:solidFill>
                <a:latin typeface="Dosis Light"/>
                <a:ea typeface="Dosis Light"/>
                <a:cs typeface="Dosis Light"/>
                <a:sym typeface="Dosis Light"/>
              </a:defRPr>
            </a:lvl9pPr>
          </a:lstStyle>
          <a:p>
            <a:pPr marL="342900" indent="-342900">
              <a:buSzPct val="50000"/>
              <a:buFont typeface="Wingdings" panose="05000000000000000000" pitchFamily="2" charset="2"/>
              <a:buChar char="q"/>
            </a:pPr>
            <a:r>
              <a:rPr lang="en-CA" sz="2000" dirty="0"/>
              <a:t>the telecom company would like to know in advance which customers would churn in near future</a:t>
            </a:r>
          </a:p>
          <a:p>
            <a:pPr marL="342900" indent="-342900">
              <a:buSzPct val="50000"/>
              <a:buFont typeface="Wingdings" panose="05000000000000000000" pitchFamily="2" charset="2"/>
              <a:buChar char="q"/>
            </a:pPr>
            <a:r>
              <a:rPr lang="en-CA" sz="2000" dirty="0"/>
              <a:t>help this company in characterizing customer churn </a:t>
            </a:r>
          </a:p>
        </p:txBody>
      </p:sp>
      <p:pic>
        <p:nvPicPr>
          <p:cNvPr id="7" name="Picture 2" descr="Image result for telecom churn">
            <a:extLst>
              <a:ext uri="{FF2B5EF4-FFF2-40B4-BE49-F238E27FC236}">
                <a16:creationId xmlns:a16="http://schemas.microsoft.com/office/drawing/2014/main" id="{FAEA600C-9156-4462-AC36-A685F42CF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424" y="3101010"/>
            <a:ext cx="4240201" cy="1995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A785F5AE-BA41-4141-85B4-85B474D787BD}"/>
              </a:ext>
            </a:extLst>
          </p:cNvPr>
          <p:cNvSpPr/>
          <p:nvPr/>
        </p:nvSpPr>
        <p:spPr>
          <a:xfrm>
            <a:off x="6371965" y="485384"/>
            <a:ext cx="1107435" cy="540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Roz</a:t>
            </a:r>
          </a:p>
        </p:txBody>
      </p:sp>
    </p:spTree>
    <p:extLst>
      <p:ext uri="{BB962C8B-B14F-4D97-AF65-F5344CB8AC3E}">
        <p14:creationId xmlns:p14="http://schemas.microsoft.com/office/powerpoint/2010/main" val="2366852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pattFill prst="pct5">
          <a:fgClr>
            <a:schemeClr val="lt1"/>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94DB10-A759-4B9D-AB4A-9831FBE9548C}"/>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Sumithra</a:t>
            </a:r>
          </a:p>
        </p:txBody>
      </p:sp>
      <p:graphicFrame>
        <p:nvGraphicFramePr>
          <p:cNvPr id="23" name="Table 22">
            <a:extLst>
              <a:ext uri="{FF2B5EF4-FFF2-40B4-BE49-F238E27FC236}">
                <a16:creationId xmlns:a16="http://schemas.microsoft.com/office/drawing/2014/main" id="{55298BB6-82DB-4CD7-8816-D0DE7B284CD7}"/>
              </a:ext>
            </a:extLst>
          </p:cNvPr>
          <p:cNvGraphicFramePr>
            <a:graphicFrameLocks noGrp="1"/>
          </p:cNvGraphicFramePr>
          <p:nvPr>
            <p:extLst>
              <p:ext uri="{D42A27DB-BD31-4B8C-83A1-F6EECF244321}">
                <p14:modId xmlns:p14="http://schemas.microsoft.com/office/powerpoint/2010/main" val="2179140086"/>
              </p:ext>
            </p:extLst>
          </p:nvPr>
        </p:nvGraphicFramePr>
        <p:xfrm>
          <a:off x="457200" y="1104900"/>
          <a:ext cx="7078980" cy="1371600"/>
        </p:xfrm>
        <a:graphic>
          <a:graphicData uri="http://schemas.openxmlformats.org/drawingml/2006/table">
            <a:tbl>
              <a:tblPr firstRow="1" bandRow="1">
                <a:tableStyleId>{176873EF-0372-4EC3-AFAE-0054A866F669}</a:tableStyleId>
              </a:tblPr>
              <a:tblGrid>
                <a:gridCol w="7078980">
                  <a:extLst>
                    <a:ext uri="{9D8B030D-6E8A-4147-A177-3AD203B41FA5}">
                      <a16:colId xmlns:a16="http://schemas.microsoft.com/office/drawing/2014/main" val="1015804802"/>
                    </a:ext>
                  </a:extLst>
                </a:gridCol>
              </a:tblGrid>
              <a:tr h="1074420">
                <a:tc>
                  <a:txBody>
                    <a:bodyPr/>
                    <a:lstStyle/>
                    <a:p>
                      <a:pPr marL="285750" indent="-285750">
                        <a:buFont typeface="Wingdings" panose="05000000000000000000" pitchFamily="2" charset="2"/>
                        <a:buChar char="Ø"/>
                      </a:pPr>
                      <a:endParaRPr lang="en-CA" sz="1400" b="0" i="0" u="none" strike="noStrike" cap="none" dirty="0">
                        <a:solidFill>
                          <a:srgbClr val="000000"/>
                        </a:solidFill>
                        <a:effectLst/>
                        <a:latin typeface="Arial"/>
                        <a:ea typeface="Arial"/>
                        <a:cs typeface="Arial"/>
                        <a:sym typeface="Arial"/>
                      </a:endParaRPr>
                    </a:p>
                    <a:p>
                      <a:pPr marL="285750" indent="-285750">
                        <a:buFont typeface="Wingdings" panose="05000000000000000000" pitchFamily="2" charset="2"/>
                        <a:buChar char="Ø"/>
                      </a:pPr>
                      <a:r>
                        <a:rPr lang="en-US" sz="1400" b="0" i="0" u="none" strike="noStrike" cap="none" dirty="0">
                          <a:solidFill>
                            <a:srgbClr val="000000"/>
                          </a:solidFill>
                          <a:effectLst/>
                          <a:latin typeface="Arial"/>
                          <a:ea typeface="Arial"/>
                          <a:cs typeface="Arial"/>
                          <a:sym typeface="Arial"/>
                        </a:rPr>
                        <a:t>Naïve Bayes algorithm  is based on </a:t>
                      </a:r>
                      <a:r>
                        <a:rPr lang="en-US" sz="1400" b="1" i="0" u="none" strike="noStrike" cap="none" dirty="0">
                          <a:solidFill>
                            <a:srgbClr val="000000"/>
                          </a:solidFill>
                          <a:effectLst/>
                          <a:latin typeface="Arial"/>
                          <a:ea typeface="Arial"/>
                          <a:cs typeface="Arial"/>
                          <a:sym typeface="Arial"/>
                        </a:rPr>
                        <a:t>Bayes</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thoerom</a:t>
                      </a:r>
                      <a:r>
                        <a:rPr lang="en-US" sz="1400" b="0" i="0" u="none" strike="noStrike" cap="none" dirty="0">
                          <a:solidFill>
                            <a:srgbClr val="000000"/>
                          </a:solidFill>
                          <a:effectLst/>
                          <a:latin typeface="Arial"/>
                          <a:ea typeface="Arial"/>
                          <a:cs typeface="Arial"/>
                          <a:sym typeface="Arial"/>
                        </a:rPr>
                        <a:t> with strong (</a:t>
                      </a:r>
                      <a:r>
                        <a:rPr lang="en-US" sz="1400" b="1" i="0" u="none" strike="noStrike" cap="none" dirty="0">
                          <a:solidFill>
                            <a:srgbClr val="000000"/>
                          </a:solidFill>
                          <a:effectLst/>
                          <a:latin typeface="Arial"/>
                          <a:ea typeface="Arial"/>
                          <a:cs typeface="Arial"/>
                          <a:sym typeface="Arial"/>
                        </a:rPr>
                        <a:t>naive</a:t>
                      </a:r>
                      <a:r>
                        <a:rPr lang="en-US" sz="1400" b="0" i="0" u="none" strike="noStrike" cap="none" dirty="0">
                          <a:solidFill>
                            <a:srgbClr val="000000"/>
                          </a:solidFill>
                          <a:effectLst/>
                          <a:latin typeface="Arial"/>
                          <a:ea typeface="Arial"/>
                          <a:cs typeface="Arial"/>
                          <a:sym typeface="Arial"/>
                        </a:rPr>
                        <a:t>) </a:t>
                      </a:r>
                    </a:p>
                    <a:p>
                      <a:pPr marL="0" indent="0">
                        <a:buFont typeface="Wingdings" panose="05000000000000000000" pitchFamily="2" charset="2"/>
                        <a:buNone/>
                      </a:pPr>
                      <a:r>
                        <a:rPr lang="en-US" sz="1400" b="0" i="0" u="none" strike="noStrike" cap="none" dirty="0">
                          <a:solidFill>
                            <a:srgbClr val="000000"/>
                          </a:solidFill>
                          <a:effectLst/>
                          <a:latin typeface="Arial"/>
                          <a:ea typeface="Arial"/>
                          <a:cs typeface="Arial"/>
                          <a:sym typeface="Arial"/>
                        </a:rPr>
                        <a:t>       independence assumptions between the features</a:t>
                      </a:r>
                      <a:endParaRPr lang="en-CA" dirty="0"/>
                    </a:p>
                    <a:p>
                      <a:pPr marL="285750" indent="-285750">
                        <a:buFont typeface="Wingdings" panose="05000000000000000000" pitchFamily="2" charset="2"/>
                        <a:buChar char="Ø"/>
                      </a:pPr>
                      <a:r>
                        <a:rPr lang="en-CA" dirty="0"/>
                        <a:t>Pros :  It is simple, fast and easy to implement.  </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CA" dirty="0"/>
                        <a:t>Cons: </a:t>
                      </a:r>
                      <a:r>
                        <a:rPr lang="en-US" sz="1400" b="0" i="0" u="none" strike="noStrike" cap="none" dirty="0">
                          <a:solidFill>
                            <a:srgbClr val="000000"/>
                          </a:solidFill>
                          <a:effectLst/>
                          <a:latin typeface="Arial"/>
                          <a:ea typeface="Arial"/>
                          <a:cs typeface="Arial"/>
                          <a:sym typeface="Arial"/>
                        </a:rPr>
                        <a:t>The assumption of independent features.</a:t>
                      </a:r>
                      <a:r>
                        <a:rPr lang="en-CA" dirty="0"/>
                        <a:t>      </a:t>
                      </a:r>
                    </a:p>
                    <a:p>
                      <a:pPr marL="285750" indent="-285750">
                        <a:buFont typeface="Wingdings" panose="05000000000000000000" pitchFamily="2" charset="2"/>
                        <a:buChar char="Ø"/>
                      </a:pPr>
                      <a:endParaRPr lang="en-CA"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349309517"/>
                  </a:ext>
                </a:extLst>
              </a:tr>
            </a:tbl>
          </a:graphicData>
        </a:graphic>
      </p:graphicFrame>
      <p:graphicFrame>
        <p:nvGraphicFramePr>
          <p:cNvPr id="27" name="Table 26">
            <a:extLst>
              <a:ext uri="{FF2B5EF4-FFF2-40B4-BE49-F238E27FC236}">
                <a16:creationId xmlns:a16="http://schemas.microsoft.com/office/drawing/2014/main" id="{A5B48B5C-7C8F-4D16-9DAF-CAA40B3403B8}"/>
              </a:ext>
            </a:extLst>
          </p:cNvPr>
          <p:cNvGraphicFramePr>
            <a:graphicFrameLocks noGrp="1"/>
          </p:cNvGraphicFramePr>
          <p:nvPr>
            <p:extLst>
              <p:ext uri="{D42A27DB-BD31-4B8C-83A1-F6EECF244321}">
                <p14:modId xmlns:p14="http://schemas.microsoft.com/office/powerpoint/2010/main" val="1139145100"/>
              </p:ext>
            </p:extLst>
          </p:nvPr>
        </p:nvGraphicFramePr>
        <p:xfrm>
          <a:off x="716280" y="2333625"/>
          <a:ext cx="5372100" cy="767715"/>
        </p:xfrm>
        <a:graphic>
          <a:graphicData uri="http://schemas.openxmlformats.org/drawingml/2006/table">
            <a:tbl>
              <a:tblPr firstRow="1" bandRow="1">
                <a:effectLst>
                  <a:outerShdw blurRad="50800" dist="50800" dir="5400000" algn="ctr" rotWithShape="0">
                    <a:schemeClr val="bg1"/>
                  </a:outerShdw>
                </a:effectLst>
                <a:tableStyleId>{176873EF-0372-4EC3-AFAE-0054A866F669}</a:tableStyleId>
              </a:tblPr>
              <a:tblGrid>
                <a:gridCol w="2668102">
                  <a:extLst>
                    <a:ext uri="{9D8B030D-6E8A-4147-A177-3AD203B41FA5}">
                      <a16:colId xmlns:a16="http://schemas.microsoft.com/office/drawing/2014/main" val="2975413569"/>
                    </a:ext>
                  </a:extLst>
                </a:gridCol>
                <a:gridCol w="2703998">
                  <a:extLst>
                    <a:ext uri="{9D8B030D-6E8A-4147-A177-3AD203B41FA5}">
                      <a16:colId xmlns:a16="http://schemas.microsoft.com/office/drawing/2014/main" val="3179780818"/>
                    </a:ext>
                  </a:extLst>
                </a:gridCol>
              </a:tblGrid>
              <a:tr h="767715">
                <a:tc>
                  <a:txBody>
                    <a:bodyPr/>
                    <a:lstStyle/>
                    <a:p>
                      <a:pPr algn="l"/>
                      <a:r>
                        <a:rPr lang="en-CA" b="1" dirty="0"/>
                        <a:t>Evaluation Accuracy</a:t>
                      </a:r>
                      <a:r>
                        <a:rPr lang="en-CA" dirty="0"/>
                        <a:t>:0.849</a:t>
                      </a:r>
                    </a:p>
                    <a:p>
                      <a:pPr algn="l"/>
                      <a:r>
                        <a:rPr lang="en-CA" b="1" dirty="0"/>
                        <a:t>Test Accuracy</a:t>
                      </a:r>
                      <a:r>
                        <a:rPr lang="en-CA" dirty="0"/>
                        <a:t>:0.845</a:t>
                      </a:r>
                    </a:p>
                    <a:p>
                      <a:pPr algn="ctr"/>
                      <a:endParaRPr lang="en-CA"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l"/>
                      <a:endParaRPr lang="en-CA" dirty="0"/>
                    </a:p>
                    <a:p>
                      <a:pPr algn="ctr"/>
                      <a:endParaRPr lang="en-CA" dirty="0">
                        <a:ln>
                          <a:noFill/>
                        </a:ln>
                        <a:no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669457312"/>
                  </a:ext>
                </a:extLst>
              </a:tr>
            </a:tbl>
          </a:graphicData>
        </a:graphic>
      </p:graphicFrame>
      <p:graphicFrame>
        <p:nvGraphicFramePr>
          <p:cNvPr id="28" name="Table 27">
            <a:extLst>
              <a:ext uri="{FF2B5EF4-FFF2-40B4-BE49-F238E27FC236}">
                <a16:creationId xmlns:a16="http://schemas.microsoft.com/office/drawing/2014/main" id="{49FE17F0-9212-4C30-8B34-9D99C7049FD0}"/>
              </a:ext>
            </a:extLst>
          </p:cNvPr>
          <p:cNvGraphicFramePr>
            <a:graphicFrameLocks noGrp="1"/>
          </p:cNvGraphicFramePr>
          <p:nvPr>
            <p:extLst>
              <p:ext uri="{D42A27DB-BD31-4B8C-83A1-F6EECF244321}">
                <p14:modId xmlns:p14="http://schemas.microsoft.com/office/powerpoint/2010/main" val="477768255"/>
              </p:ext>
            </p:extLst>
          </p:nvPr>
        </p:nvGraphicFramePr>
        <p:xfrm>
          <a:off x="716280" y="629920"/>
          <a:ext cx="4320540" cy="581660"/>
        </p:xfrm>
        <a:graphic>
          <a:graphicData uri="http://schemas.openxmlformats.org/drawingml/2006/table">
            <a:tbl>
              <a:tblPr firstRow="1" bandRow="1">
                <a:tableStyleId>{176873EF-0372-4EC3-AFAE-0054A866F669}</a:tableStyleId>
              </a:tblPr>
              <a:tblGrid>
                <a:gridCol w="4320540">
                  <a:extLst>
                    <a:ext uri="{9D8B030D-6E8A-4147-A177-3AD203B41FA5}">
                      <a16:colId xmlns:a16="http://schemas.microsoft.com/office/drawing/2014/main" val="3217773428"/>
                    </a:ext>
                  </a:extLst>
                </a:gridCol>
              </a:tblGrid>
              <a:tr h="581660">
                <a:tc>
                  <a:txBody>
                    <a:bodyPr/>
                    <a:lstStyle/>
                    <a:p>
                      <a:r>
                        <a:rPr lang="en-CA" sz="3200" dirty="0">
                          <a:solidFill>
                            <a:schemeClr val="accent4"/>
                          </a:solidFill>
                        </a:rPr>
                        <a:t>Model</a:t>
                      </a:r>
                      <a:r>
                        <a:rPr lang="en-CA" dirty="0">
                          <a:solidFill>
                            <a:schemeClr val="accent4"/>
                          </a:solidFill>
                        </a:rPr>
                        <a:t> </a:t>
                      </a:r>
                      <a:r>
                        <a:rPr lang="en-CA" sz="3200" dirty="0">
                          <a:solidFill>
                            <a:schemeClr val="accent4"/>
                          </a:solidFill>
                          <a:latin typeface="Titillium Web" panose="020B0604020202020204" charset="0"/>
                        </a:rPr>
                        <a:t>3</a:t>
                      </a:r>
                      <a:r>
                        <a:rPr lang="en-CA" dirty="0">
                          <a:solidFill>
                            <a:schemeClr val="accent4"/>
                          </a:solidFill>
                        </a:rPr>
                        <a:t>: </a:t>
                      </a:r>
                      <a:r>
                        <a:rPr lang="en-CA" sz="3200" dirty="0">
                          <a:solidFill>
                            <a:schemeClr val="accent4"/>
                          </a:solidFill>
                        </a:rPr>
                        <a:t>Naïve</a:t>
                      </a:r>
                      <a:r>
                        <a:rPr lang="en-CA" dirty="0">
                          <a:solidFill>
                            <a:schemeClr val="accent4"/>
                          </a:solidFill>
                        </a:rPr>
                        <a:t> </a:t>
                      </a:r>
                      <a:r>
                        <a:rPr lang="en-CA" sz="3200" dirty="0">
                          <a:solidFill>
                            <a:schemeClr val="accent4"/>
                          </a:solidFill>
                        </a:rPr>
                        <a:t>Bayes</a:t>
                      </a:r>
                    </a:p>
                  </a:txBody>
                  <a:tcPr/>
                </a:tc>
                <a:extLst>
                  <a:ext uri="{0D108BD9-81ED-4DB2-BD59-A6C34878D82A}">
                    <a16:rowId xmlns:a16="http://schemas.microsoft.com/office/drawing/2014/main" val="3902344908"/>
                  </a:ext>
                </a:extLst>
              </a:tr>
            </a:tbl>
          </a:graphicData>
        </a:graphic>
      </p:graphicFrame>
      <p:graphicFrame>
        <p:nvGraphicFramePr>
          <p:cNvPr id="30" name="Table 29">
            <a:extLst>
              <a:ext uri="{FF2B5EF4-FFF2-40B4-BE49-F238E27FC236}">
                <a16:creationId xmlns:a16="http://schemas.microsoft.com/office/drawing/2014/main" id="{5337B678-4967-4D5A-B4DD-AF0549394843}"/>
              </a:ext>
            </a:extLst>
          </p:cNvPr>
          <p:cNvGraphicFramePr>
            <a:graphicFrameLocks noGrp="1"/>
          </p:cNvGraphicFramePr>
          <p:nvPr>
            <p:extLst>
              <p:ext uri="{D42A27DB-BD31-4B8C-83A1-F6EECF244321}">
                <p14:modId xmlns:p14="http://schemas.microsoft.com/office/powerpoint/2010/main" val="2719018715"/>
              </p:ext>
            </p:extLst>
          </p:nvPr>
        </p:nvGraphicFramePr>
        <p:xfrm>
          <a:off x="716280" y="3227070"/>
          <a:ext cx="5996940" cy="1483360"/>
        </p:xfrm>
        <a:graphic>
          <a:graphicData uri="http://schemas.openxmlformats.org/drawingml/2006/table">
            <a:tbl>
              <a:tblPr firstRow="1" bandRow="1">
                <a:tableStyleId>{176873EF-0372-4EC3-AFAE-0054A866F669}</a:tableStyleId>
              </a:tblPr>
              <a:tblGrid>
                <a:gridCol w="1219200">
                  <a:extLst>
                    <a:ext uri="{9D8B030D-6E8A-4147-A177-3AD203B41FA5}">
                      <a16:colId xmlns:a16="http://schemas.microsoft.com/office/drawing/2014/main" val="3560264338"/>
                    </a:ext>
                  </a:extLst>
                </a:gridCol>
                <a:gridCol w="1219200">
                  <a:extLst>
                    <a:ext uri="{9D8B030D-6E8A-4147-A177-3AD203B41FA5}">
                      <a16:colId xmlns:a16="http://schemas.microsoft.com/office/drawing/2014/main" val="3492510848"/>
                    </a:ext>
                  </a:extLst>
                </a:gridCol>
                <a:gridCol w="1219200">
                  <a:extLst>
                    <a:ext uri="{9D8B030D-6E8A-4147-A177-3AD203B41FA5}">
                      <a16:colId xmlns:a16="http://schemas.microsoft.com/office/drawing/2014/main" val="424348080"/>
                    </a:ext>
                  </a:extLst>
                </a:gridCol>
                <a:gridCol w="1219200">
                  <a:extLst>
                    <a:ext uri="{9D8B030D-6E8A-4147-A177-3AD203B41FA5}">
                      <a16:colId xmlns:a16="http://schemas.microsoft.com/office/drawing/2014/main" val="3944078343"/>
                    </a:ext>
                  </a:extLst>
                </a:gridCol>
                <a:gridCol w="1120140">
                  <a:extLst>
                    <a:ext uri="{9D8B030D-6E8A-4147-A177-3AD203B41FA5}">
                      <a16:colId xmlns:a16="http://schemas.microsoft.com/office/drawing/2014/main" val="3512941153"/>
                    </a:ext>
                  </a:extLst>
                </a:gridCol>
              </a:tblGrid>
              <a:tr h="370840">
                <a:tc>
                  <a:txBody>
                    <a:bodyPr/>
                    <a:lstStyle/>
                    <a:p>
                      <a:pPr algn="l"/>
                      <a:endParaRPr lang="en-CA" b="1" dirty="0"/>
                    </a:p>
                  </a:txBody>
                  <a:tcPr/>
                </a:tc>
                <a:tc>
                  <a:txBody>
                    <a:bodyPr/>
                    <a:lstStyle/>
                    <a:p>
                      <a:pPr algn="ctr"/>
                      <a:r>
                        <a:rPr lang="en-CA" b="1" dirty="0"/>
                        <a:t>Precision</a:t>
                      </a:r>
                    </a:p>
                  </a:txBody>
                  <a:tcPr/>
                </a:tc>
                <a:tc>
                  <a:txBody>
                    <a:bodyPr/>
                    <a:lstStyle/>
                    <a:p>
                      <a:pPr algn="ctr"/>
                      <a:r>
                        <a:rPr lang="en-CA" b="1" dirty="0"/>
                        <a:t>Recall</a:t>
                      </a:r>
                    </a:p>
                  </a:txBody>
                  <a:tcPr/>
                </a:tc>
                <a:tc>
                  <a:txBody>
                    <a:bodyPr/>
                    <a:lstStyle/>
                    <a:p>
                      <a:pPr algn="ctr"/>
                      <a:r>
                        <a:rPr lang="en-CA" b="1" dirty="0"/>
                        <a:t>F1-Score</a:t>
                      </a:r>
                    </a:p>
                  </a:txBody>
                  <a:tcPr/>
                </a:tc>
                <a:tc>
                  <a:txBody>
                    <a:bodyPr/>
                    <a:lstStyle/>
                    <a:p>
                      <a:pPr algn="ctr"/>
                      <a:r>
                        <a:rPr lang="en-CA" b="1" dirty="0"/>
                        <a:t>support</a:t>
                      </a:r>
                    </a:p>
                  </a:txBody>
                  <a:tcPr/>
                </a:tc>
                <a:extLst>
                  <a:ext uri="{0D108BD9-81ED-4DB2-BD59-A6C34878D82A}">
                    <a16:rowId xmlns:a16="http://schemas.microsoft.com/office/drawing/2014/main" val="73510854"/>
                  </a:ext>
                </a:extLst>
              </a:tr>
              <a:tr h="370840">
                <a:tc>
                  <a:txBody>
                    <a:bodyPr/>
                    <a:lstStyle/>
                    <a:p>
                      <a:pPr algn="l"/>
                      <a:r>
                        <a:rPr lang="en-CA" b="1" dirty="0"/>
                        <a:t>No Churn</a:t>
                      </a:r>
                    </a:p>
                  </a:txBody>
                  <a:tcPr/>
                </a:tc>
                <a:tc>
                  <a:txBody>
                    <a:bodyPr/>
                    <a:lstStyle/>
                    <a:p>
                      <a:pPr algn="ctr"/>
                      <a:r>
                        <a:rPr lang="en-CA" dirty="0"/>
                        <a:t>0.89</a:t>
                      </a:r>
                    </a:p>
                  </a:txBody>
                  <a:tcPr/>
                </a:tc>
                <a:tc>
                  <a:txBody>
                    <a:bodyPr/>
                    <a:lstStyle/>
                    <a:p>
                      <a:pPr algn="ctr"/>
                      <a:r>
                        <a:rPr lang="en-CA" dirty="0"/>
                        <a:t>0.93</a:t>
                      </a:r>
                    </a:p>
                  </a:txBody>
                  <a:tcPr/>
                </a:tc>
                <a:tc>
                  <a:txBody>
                    <a:bodyPr/>
                    <a:lstStyle/>
                    <a:p>
                      <a:pPr algn="ctr"/>
                      <a:r>
                        <a:rPr lang="en-CA" dirty="0"/>
                        <a:t>0.91</a:t>
                      </a:r>
                    </a:p>
                  </a:txBody>
                  <a:tcPr/>
                </a:tc>
                <a:tc>
                  <a:txBody>
                    <a:bodyPr/>
                    <a:lstStyle/>
                    <a:p>
                      <a:pPr algn="ctr"/>
                      <a:r>
                        <a:rPr lang="en-CA" dirty="0"/>
                        <a:t>847</a:t>
                      </a:r>
                    </a:p>
                  </a:txBody>
                  <a:tcPr/>
                </a:tc>
                <a:extLst>
                  <a:ext uri="{0D108BD9-81ED-4DB2-BD59-A6C34878D82A}">
                    <a16:rowId xmlns:a16="http://schemas.microsoft.com/office/drawing/2014/main" val="997738116"/>
                  </a:ext>
                </a:extLst>
              </a:tr>
              <a:tr h="370840">
                <a:tc>
                  <a:txBody>
                    <a:bodyPr/>
                    <a:lstStyle/>
                    <a:p>
                      <a:pPr algn="l"/>
                      <a:r>
                        <a:rPr lang="en-CA" b="1" dirty="0"/>
                        <a:t>Churn</a:t>
                      </a:r>
                    </a:p>
                  </a:txBody>
                  <a:tcPr/>
                </a:tc>
                <a:tc>
                  <a:txBody>
                    <a:bodyPr/>
                    <a:lstStyle/>
                    <a:p>
                      <a:pPr algn="ctr"/>
                      <a:r>
                        <a:rPr lang="en-CA" dirty="0"/>
                        <a:t>0.49</a:t>
                      </a:r>
                    </a:p>
                  </a:txBody>
                  <a:tcPr/>
                </a:tc>
                <a:tc>
                  <a:txBody>
                    <a:bodyPr/>
                    <a:lstStyle/>
                    <a:p>
                      <a:pPr algn="ctr"/>
                      <a:r>
                        <a:rPr lang="en-CA" dirty="0"/>
                        <a:t>0.38</a:t>
                      </a:r>
                    </a:p>
                  </a:txBody>
                  <a:tcPr/>
                </a:tc>
                <a:tc>
                  <a:txBody>
                    <a:bodyPr/>
                    <a:lstStyle/>
                    <a:p>
                      <a:pPr algn="ctr"/>
                      <a:r>
                        <a:rPr lang="en-CA" dirty="0"/>
                        <a:t>0.43</a:t>
                      </a:r>
                    </a:p>
                  </a:txBody>
                  <a:tcPr/>
                </a:tc>
                <a:tc>
                  <a:txBody>
                    <a:bodyPr/>
                    <a:lstStyle/>
                    <a:p>
                      <a:pPr algn="ctr"/>
                      <a:r>
                        <a:rPr lang="en-CA" dirty="0"/>
                        <a:t>153</a:t>
                      </a:r>
                    </a:p>
                  </a:txBody>
                  <a:tcPr/>
                </a:tc>
                <a:extLst>
                  <a:ext uri="{0D108BD9-81ED-4DB2-BD59-A6C34878D82A}">
                    <a16:rowId xmlns:a16="http://schemas.microsoft.com/office/drawing/2014/main" val="3764701705"/>
                  </a:ext>
                </a:extLst>
              </a:tr>
              <a:tr h="370840">
                <a:tc>
                  <a:txBody>
                    <a:bodyPr/>
                    <a:lstStyle/>
                    <a:p>
                      <a:pPr algn="l"/>
                      <a:r>
                        <a:rPr lang="en-CA" b="1" dirty="0"/>
                        <a:t>Avg/total</a:t>
                      </a:r>
                    </a:p>
                  </a:txBody>
                  <a:tcPr/>
                </a:tc>
                <a:tc>
                  <a:txBody>
                    <a:bodyPr/>
                    <a:lstStyle/>
                    <a:p>
                      <a:pPr algn="ctr"/>
                      <a:r>
                        <a:rPr lang="en-CA" dirty="0"/>
                        <a:t>0.83</a:t>
                      </a:r>
                    </a:p>
                  </a:txBody>
                  <a:tcPr/>
                </a:tc>
                <a:tc>
                  <a:txBody>
                    <a:bodyPr/>
                    <a:lstStyle/>
                    <a:p>
                      <a:pPr algn="ctr"/>
                      <a:r>
                        <a:rPr lang="en-CA" dirty="0"/>
                        <a:t>0.84</a:t>
                      </a:r>
                    </a:p>
                  </a:txBody>
                  <a:tcPr/>
                </a:tc>
                <a:tc>
                  <a:txBody>
                    <a:bodyPr/>
                    <a:lstStyle/>
                    <a:p>
                      <a:pPr algn="ctr"/>
                      <a:r>
                        <a:rPr lang="en-CA" dirty="0"/>
                        <a:t>0.84</a:t>
                      </a:r>
                    </a:p>
                  </a:txBody>
                  <a:tcPr/>
                </a:tc>
                <a:tc>
                  <a:txBody>
                    <a:bodyPr/>
                    <a:lstStyle/>
                    <a:p>
                      <a:pPr algn="ctr"/>
                      <a:r>
                        <a:rPr lang="en-CA" dirty="0"/>
                        <a:t>1000</a:t>
                      </a:r>
                    </a:p>
                  </a:txBody>
                  <a:tcPr/>
                </a:tc>
                <a:extLst>
                  <a:ext uri="{0D108BD9-81ED-4DB2-BD59-A6C34878D82A}">
                    <a16:rowId xmlns:a16="http://schemas.microsoft.com/office/drawing/2014/main" val="192760472"/>
                  </a:ext>
                </a:extLst>
              </a:tr>
            </a:tbl>
          </a:graphicData>
        </a:graphic>
      </p:graphicFrame>
    </p:spTree>
    <p:extLst>
      <p:ext uri="{BB962C8B-B14F-4D97-AF65-F5344CB8AC3E}">
        <p14:creationId xmlns:p14="http://schemas.microsoft.com/office/powerpoint/2010/main" val="4253819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8665-DF47-4D1B-ABAA-FCF1B2715989}"/>
              </a:ext>
            </a:extLst>
          </p:cNvPr>
          <p:cNvSpPr>
            <a:spLocks noGrp="1"/>
          </p:cNvSpPr>
          <p:nvPr>
            <p:ph type="title"/>
          </p:nvPr>
        </p:nvSpPr>
        <p:spPr/>
        <p:txBody>
          <a:bodyPr/>
          <a:lstStyle/>
          <a:p>
            <a:r>
              <a:rPr lang="en-CA" dirty="0"/>
              <a:t>Model 2: Random Forrest</a:t>
            </a:r>
          </a:p>
        </p:txBody>
      </p:sp>
      <p:sp>
        <p:nvSpPr>
          <p:cNvPr id="4" name="Rectangle 3">
            <a:extLst>
              <a:ext uri="{FF2B5EF4-FFF2-40B4-BE49-F238E27FC236}">
                <a16:creationId xmlns:a16="http://schemas.microsoft.com/office/drawing/2014/main" id="{D5A0C09E-C677-4E8D-BBE9-875B1DED2B9B}"/>
              </a:ext>
            </a:extLst>
          </p:cNvPr>
          <p:cNvSpPr/>
          <p:nvPr/>
        </p:nvSpPr>
        <p:spPr>
          <a:xfrm>
            <a:off x="802386" y="1181100"/>
            <a:ext cx="3472434" cy="8153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Method :xxx</a:t>
            </a:r>
          </a:p>
        </p:txBody>
      </p:sp>
      <p:sp>
        <p:nvSpPr>
          <p:cNvPr id="5" name="Rectangle 4">
            <a:extLst>
              <a:ext uri="{FF2B5EF4-FFF2-40B4-BE49-F238E27FC236}">
                <a16:creationId xmlns:a16="http://schemas.microsoft.com/office/drawing/2014/main" id="{4F296DBC-58C9-4283-BEF1-65AFDEEACC16}"/>
              </a:ext>
            </a:extLst>
          </p:cNvPr>
          <p:cNvSpPr/>
          <p:nvPr/>
        </p:nvSpPr>
        <p:spPr>
          <a:xfrm>
            <a:off x="4452366" y="1181100"/>
            <a:ext cx="3889248" cy="33985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Results: xxx</a:t>
            </a:r>
          </a:p>
        </p:txBody>
      </p:sp>
      <p:sp>
        <p:nvSpPr>
          <p:cNvPr id="6" name="Rectangle 5">
            <a:extLst>
              <a:ext uri="{FF2B5EF4-FFF2-40B4-BE49-F238E27FC236}">
                <a16:creationId xmlns:a16="http://schemas.microsoft.com/office/drawing/2014/main" id="{33E2906E-B265-4A76-AFE3-C6530DAB9229}"/>
              </a:ext>
            </a:extLst>
          </p:cNvPr>
          <p:cNvSpPr/>
          <p:nvPr/>
        </p:nvSpPr>
        <p:spPr>
          <a:xfrm>
            <a:off x="802386" y="2164080"/>
            <a:ext cx="3472434" cy="24155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Model Comparison</a:t>
            </a:r>
          </a:p>
        </p:txBody>
      </p:sp>
      <p:sp>
        <p:nvSpPr>
          <p:cNvPr id="7" name="Rectangle 6">
            <a:extLst>
              <a:ext uri="{FF2B5EF4-FFF2-40B4-BE49-F238E27FC236}">
                <a16:creationId xmlns:a16="http://schemas.microsoft.com/office/drawing/2014/main" id="{D3439401-C387-4DA7-9878-4EE872E455BF}"/>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err="1"/>
              <a:t>Shub</a:t>
            </a:r>
            <a:endParaRPr lang="en-CA" sz="1050" dirty="0"/>
          </a:p>
        </p:txBody>
      </p:sp>
    </p:spTree>
    <p:extLst>
      <p:ext uri="{BB962C8B-B14F-4D97-AF65-F5344CB8AC3E}">
        <p14:creationId xmlns:p14="http://schemas.microsoft.com/office/powerpoint/2010/main" val="4080134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8665-DF47-4D1B-ABAA-FCF1B2715989}"/>
              </a:ext>
            </a:extLst>
          </p:cNvPr>
          <p:cNvSpPr>
            <a:spLocks noGrp="1"/>
          </p:cNvSpPr>
          <p:nvPr>
            <p:ph type="title"/>
          </p:nvPr>
        </p:nvSpPr>
        <p:spPr/>
        <p:txBody>
          <a:bodyPr/>
          <a:lstStyle/>
          <a:p>
            <a:r>
              <a:rPr lang="en-CA" dirty="0"/>
              <a:t>Model 3: KNN</a:t>
            </a:r>
          </a:p>
        </p:txBody>
      </p:sp>
      <p:sp>
        <p:nvSpPr>
          <p:cNvPr id="4" name="Rectangle 3">
            <a:extLst>
              <a:ext uri="{FF2B5EF4-FFF2-40B4-BE49-F238E27FC236}">
                <a16:creationId xmlns:a16="http://schemas.microsoft.com/office/drawing/2014/main" id="{D5A0C09E-C677-4E8D-BBE9-875B1DED2B9B}"/>
              </a:ext>
            </a:extLst>
          </p:cNvPr>
          <p:cNvSpPr/>
          <p:nvPr/>
        </p:nvSpPr>
        <p:spPr>
          <a:xfrm>
            <a:off x="718299" y="1169504"/>
            <a:ext cx="6676414" cy="1172486"/>
          </a:xfrm>
          <a:prstGeom prst="rect">
            <a:avLst/>
          </a:prstGeom>
          <a:noFill/>
          <a:ln>
            <a:noFill/>
          </a:ln>
        </p:spPr>
        <p:txBody>
          <a:bodyPr spcFirstLastPara="1" wrap="square" lIns="91425" tIns="91425" rIns="91425" bIns="91425" anchor="t" anchorCtr="0"/>
          <a:lstStyle/>
          <a:p>
            <a:pPr marL="182563" indent="-182563">
              <a:buClr>
                <a:srgbClr val="0B87A1"/>
              </a:buClr>
              <a:buSzPct val="50000"/>
              <a:buFont typeface="Wingdings" panose="05000000000000000000" pitchFamily="2" charset="2"/>
              <a:buChar char="q"/>
            </a:pPr>
            <a:r>
              <a:rPr lang="en-CA" dirty="0">
                <a:solidFill>
                  <a:srgbClr val="0B87A1"/>
                </a:solidFill>
                <a:latin typeface="Titillium Web" panose="02010600030101010101" charset="0"/>
              </a:rPr>
              <a:t>k-NN is non-parametric  lazy learning algorithm</a:t>
            </a:r>
          </a:p>
          <a:p>
            <a:pPr marL="182563" indent="-182563">
              <a:buClr>
                <a:srgbClr val="0B87A1"/>
              </a:buClr>
              <a:buSzPct val="50000"/>
              <a:buFont typeface="Wingdings" panose="05000000000000000000" pitchFamily="2" charset="2"/>
              <a:buChar char="q"/>
            </a:pPr>
            <a:r>
              <a:rPr lang="en-CA" dirty="0">
                <a:solidFill>
                  <a:srgbClr val="0B87A1"/>
                </a:solidFill>
                <a:latin typeface="Titillium Web" panose="02010600030101010101" charset="0"/>
              </a:rPr>
              <a:t>Pro: Does not assume any probability distributions on the input data</a:t>
            </a:r>
          </a:p>
          <a:p>
            <a:pPr marL="182563" indent="-182563">
              <a:buClr>
                <a:srgbClr val="0B87A1"/>
              </a:buClr>
              <a:buSzPct val="50000"/>
              <a:buFont typeface="Wingdings" panose="05000000000000000000" pitchFamily="2" charset="2"/>
              <a:buChar char="q"/>
            </a:pPr>
            <a:r>
              <a:rPr lang="en-CA" dirty="0">
                <a:solidFill>
                  <a:srgbClr val="0B87A1"/>
                </a:solidFill>
                <a:latin typeface="Titillium Web" panose="02010600030101010101" charset="0"/>
              </a:rPr>
              <a:t>Con: If one type of category occurs much more than another, classifying an input will be more biased towards that one category</a:t>
            </a:r>
          </a:p>
        </p:txBody>
      </p:sp>
      <p:sp>
        <p:nvSpPr>
          <p:cNvPr id="7" name="Rectangle 6">
            <a:extLst>
              <a:ext uri="{FF2B5EF4-FFF2-40B4-BE49-F238E27FC236}">
                <a16:creationId xmlns:a16="http://schemas.microsoft.com/office/drawing/2014/main" id="{6757C7F8-CC2F-446A-9AD7-0EED4E59782B}"/>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Grace</a:t>
            </a:r>
          </a:p>
        </p:txBody>
      </p:sp>
      <p:graphicFrame>
        <p:nvGraphicFramePr>
          <p:cNvPr id="8" name="Table 7">
            <a:extLst>
              <a:ext uri="{FF2B5EF4-FFF2-40B4-BE49-F238E27FC236}">
                <a16:creationId xmlns:a16="http://schemas.microsoft.com/office/drawing/2014/main" id="{C5F346F4-D080-4857-B05F-FD27DB86FF6E}"/>
              </a:ext>
            </a:extLst>
          </p:cNvPr>
          <p:cNvGraphicFramePr>
            <a:graphicFrameLocks noGrp="1"/>
          </p:cNvGraphicFramePr>
          <p:nvPr>
            <p:extLst>
              <p:ext uri="{D42A27DB-BD31-4B8C-83A1-F6EECF244321}">
                <p14:modId xmlns:p14="http://schemas.microsoft.com/office/powerpoint/2010/main" val="3210907932"/>
              </p:ext>
            </p:extLst>
          </p:nvPr>
        </p:nvGraphicFramePr>
        <p:xfrm>
          <a:off x="1049571" y="2373628"/>
          <a:ext cx="5701086" cy="2039344"/>
        </p:xfrm>
        <a:graphic>
          <a:graphicData uri="http://schemas.openxmlformats.org/drawingml/2006/table">
            <a:tbl>
              <a:tblPr firstRow="1" bandRow="1">
                <a:tableStyleId>{5C22544A-7EE6-4342-B048-85BDC9FD1C3A}</a:tableStyleId>
              </a:tblPr>
              <a:tblGrid>
                <a:gridCol w="1900362">
                  <a:extLst>
                    <a:ext uri="{9D8B030D-6E8A-4147-A177-3AD203B41FA5}">
                      <a16:colId xmlns:a16="http://schemas.microsoft.com/office/drawing/2014/main" val="2283129084"/>
                    </a:ext>
                  </a:extLst>
                </a:gridCol>
                <a:gridCol w="1900362">
                  <a:extLst>
                    <a:ext uri="{9D8B030D-6E8A-4147-A177-3AD203B41FA5}">
                      <a16:colId xmlns:a16="http://schemas.microsoft.com/office/drawing/2014/main" val="4240365364"/>
                    </a:ext>
                  </a:extLst>
                </a:gridCol>
                <a:gridCol w="1900362">
                  <a:extLst>
                    <a:ext uri="{9D8B030D-6E8A-4147-A177-3AD203B41FA5}">
                      <a16:colId xmlns:a16="http://schemas.microsoft.com/office/drawing/2014/main" val="902952371"/>
                    </a:ext>
                  </a:extLst>
                </a:gridCol>
              </a:tblGrid>
              <a:tr h="509836">
                <a:tc>
                  <a:txBody>
                    <a:bodyPr/>
                    <a:lstStyle/>
                    <a:p>
                      <a:pPr algn="ctr"/>
                      <a:r>
                        <a:rPr lang="en-CA" sz="1400" dirty="0">
                          <a:latin typeface="Titillium Web" panose="02010600030101010101" charset="0"/>
                        </a:rPr>
                        <a:t>Parameter</a:t>
                      </a:r>
                    </a:p>
                  </a:txBody>
                  <a:tcPr marL="68580" marR="68580" marT="34290" marB="34290" anchor="ctr">
                    <a:lnB w="12700" cap="flat" cmpd="sng" algn="ctr">
                      <a:solidFill>
                        <a:schemeClr val="bg1">
                          <a:lumMod val="75000"/>
                        </a:schemeClr>
                      </a:solidFill>
                      <a:prstDash val="sysDash"/>
                      <a:round/>
                      <a:headEnd type="none" w="med" len="med"/>
                      <a:tailEnd type="none" w="med" len="med"/>
                    </a:lnB>
                  </a:tcPr>
                </a:tc>
                <a:tc>
                  <a:txBody>
                    <a:bodyPr/>
                    <a:lstStyle/>
                    <a:p>
                      <a:pPr algn="ctr"/>
                      <a:r>
                        <a:rPr lang="en-CA" sz="1400" dirty="0">
                          <a:latin typeface="Titillium Web" panose="02010600030101010101" charset="0"/>
                        </a:rPr>
                        <a:t>Evaluation  Accuracy</a:t>
                      </a:r>
                    </a:p>
                  </a:txBody>
                  <a:tcPr marL="68580" marR="68580" marT="34290" marB="34290" anchor="ctr">
                    <a:lnB w="12700" cap="flat" cmpd="sng" algn="ctr">
                      <a:solidFill>
                        <a:schemeClr val="bg1">
                          <a:lumMod val="75000"/>
                        </a:schemeClr>
                      </a:solidFill>
                      <a:prstDash val="sysDash"/>
                      <a:round/>
                      <a:headEnd type="none" w="med" len="med"/>
                      <a:tailEnd type="none" w="med" len="med"/>
                    </a:lnB>
                  </a:tcPr>
                </a:tc>
                <a:tc>
                  <a:txBody>
                    <a:bodyPr/>
                    <a:lstStyle/>
                    <a:p>
                      <a:pPr algn="ctr"/>
                      <a:r>
                        <a:rPr lang="en-CA" sz="1400" dirty="0">
                          <a:latin typeface="Titillium Web" panose="02010600030101010101" charset="0"/>
                        </a:rPr>
                        <a:t>Test </a:t>
                      </a:r>
                    </a:p>
                    <a:p>
                      <a:pPr algn="ctr"/>
                      <a:r>
                        <a:rPr lang="en-CA" sz="1400" dirty="0">
                          <a:latin typeface="Titillium Web" panose="02010600030101010101" charset="0"/>
                        </a:rPr>
                        <a:t>Accuracy</a:t>
                      </a:r>
                    </a:p>
                  </a:txBody>
                  <a:tcPr marL="68580" marR="68580" marT="34290" marB="34290" anchor="ctr">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1995877156"/>
                  </a:ext>
                </a:extLst>
              </a:tr>
              <a:tr h="509836">
                <a:tc>
                  <a:txBody>
                    <a:bodyPr/>
                    <a:lstStyle/>
                    <a:p>
                      <a:pPr algn="ctr"/>
                      <a:r>
                        <a:rPr lang="en-CA" sz="1400" dirty="0">
                          <a:latin typeface="Titillium Web" panose="02010600030101010101" charset="0"/>
                        </a:rPr>
                        <a:t>N = 3</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dirty="0"/>
                        <a:t>0.867</a:t>
                      </a: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400" dirty="0">
                          <a:latin typeface="Titillium Web" panose="02010600030101010101" charset="0"/>
                        </a:rPr>
                        <a:t>0.859</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92537874"/>
                  </a:ext>
                </a:extLst>
              </a:tr>
              <a:tr h="509836">
                <a:tc>
                  <a:txBody>
                    <a:bodyPr/>
                    <a:lstStyle/>
                    <a:p>
                      <a:pPr algn="ctr"/>
                      <a:r>
                        <a:rPr lang="en-CA" sz="1400" b="1" dirty="0">
                          <a:solidFill>
                            <a:schemeClr val="tx1"/>
                          </a:solidFill>
                          <a:latin typeface="Titillium Web" panose="02010600030101010101" charset="0"/>
                        </a:rPr>
                        <a:t>N = 5</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b="1" dirty="0">
                          <a:solidFill>
                            <a:schemeClr val="tx1"/>
                          </a:solidFill>
                        </a:rPr>
                        <a:t>0.885</a:t>
                      </a:r>
                      <a:endParaRPr lang="en-CA" sz="1400" b="1" dirty="0">
                        <a:solidFill>
                          <a:schemeClr val="tx1"/>
                        </a:solidFill>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400" b="1" dirty="0">
                          <a:solidFill>
                            <a:schemeClr val="tx1"/>
                          </a:solidFill>
                          <a:latin typeface="Titillium Web" panose="02010600030101010101" charset="0"/>
                        </a:rPr>
                        <a:t>0.874</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734129365"/>
                  </a:ext>
                </a:extLst>
              </a:tr>
              <a:tr h="509836">
                <a:tc>
                  <a:txBody>
                    <a:bodyPr/>
                    <a:lstStyle/>
                    <a:p>
                      <a:pPr algn="ctr"/>
                      <a:r>
                        <a:rPr lang="en-CA" sz="1400" dirty="0">
                          <a:latin typeface="Titillium Web" panose="02010600030101010101" charset="0"/>
                        </a:rPr>
                        <a:t>N = 7</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dirty="0"/>
                        <a:t>0.887</a:t>
                      </a: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400" dirty="0">
                          <a:latin typeface="Titillium Web" panose="02010600030101010101" charset="0"/>
                        </a:rPr>
                        <a:t>0.874</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575880453"/>
                  </a:ext>
                </a:extLst>
              </a:tr>
            </a:tbl>
          </a:graphicData>
        </a:graphic>
      </p:graphicFrame>
      <p:grpSp>
        <p:nvGrpSpPr>
          <p:cNvPr id="9" name="Google Shape;4194;p39">
            <a:extLst>
              <a:ext uri="{FF2B5EF4-FFF2-40B4-BE49-F238E27FC236}">
                <a16:creationId xmlns:a16="http://schemas.microsoft.com/office/drawing/2014/main" id="{16CEFF4F-932A-4022-8A62-43B987F4ED6F}"/>
              </a:ext>
            </a:extLst>
          </p:cNvPr>
          <p:cNvGrpSpPr/>
          <p:nvPr/>
        </p:nvGrpSpPr>
        <p:grpSpPr>
          <a:xfrm>
            <a:off x="542697" y="3472583"/>
            <a:ext cx="351204" cy="324661"/>
            <a:chOff x="5975075" y="2327500"/>
            <a:chExt cx="420100" cy="388350"/>
          </a:xfrm>
          <a:solidFill>
            <a:srgbClr val="FFC000"/>
          </a:solidFill>
        </p:grpSpPr>
        <p:sp>
          <p:nvSpPr>
            <p:cNvPr id="10" name="Google Shape;4195;p39">
              <a:extLst>
                <a:ext uri="{FF2B5EF4-FFF2-40B4-BE49-F238E27FC236}">
                  <a16:creationId xmlns:a16="http://schemas.microsoft.com/office/drawing/2014/main" id="{518FF254-E68F-4B97-976F-9B7974DDDEC4}"/>
                </a:ext>
              </a:extLst>
            </p:cNvPr>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96;p39">
              <a:extLst>
                <a:ext uri="{FF2B5EF4-FFF2-40B4-BE49-F238E27FC236}">
                  <a16:creationId xmlns:a16="http://schemas.microsoft.com/office/drawing/2014/main" id="{333B5A1B-C0CB-4D6B-AF67-B627408787B1}"/>
                </a:ext>
              </a:extLst>
            </p:cNvPr>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02769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614D75-EE4B-4B55-BD52-09D02D4EA50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33</a:t>
            </a:fld>
            <a:endParaRPr lang="en"/>
          </a:p>
        </p:txBody>
      </p:sp>
      <p:sp>
        <p:nvSpPr>
          <p:cNvPr id="3" name="Rectangle 2">
            <a:extLst>
              <a:ext uri="{FF2B5EF4-FFF2-40B4-BE49-F238E27FC236}">
                <a16:creationId xmlns:a16="http://schemas.microsoft.com/office/drawing/2014/main" id="{DFDACEDA-91DB-436E-9A30-39E4F12A9DD8}"/>
              </a:ext>
            </a:extLst>
          </p:cNvPr>
          <p:cNvSpPr/>
          <p:nvPr/>
        </p:nvSpPr>
        <p:spPr>
          <a:xfrm>
            <a:off x="971315" y="100950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Data Preparation </a:t>
            </a:r>
          </a:p>
        </p:txBody>
      </p:sp>
      <p:sp>
        <p:nvSpPr>
          <p:cNvPr id="4" name="Rectangle 3">
            <a:extLst>
              <a:ext uri="{FF2B5EF4-FFF2-40B4-BE49-F238E27FC236}">
                <a16:creationId xmlns:a16="http://schemas.microsoft.com/office/drawing/2014/main" id="{023E8345-5BB5-4E3E-8456-3CC7BBBA2D9D}"/>
              </a:ext>
            </a:extLst>
          </p:cNvPr>
          <p:cNvSpPr/>
          <p:nvPr/>
        </p:nvSpPr>
        <p:spPr>
          <a:xfrm>
            <a:off x="971315" y="156138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Modeling</a:t>
            </a:r>
          </a:p>
        </p:txBody>
      </p:sp>
      <p:sp>
        <p:nvSpPr>
          <p:cNvPr id="5" name="Rectangle 4">
            <a:extLst>
              <a:ext uri="{FF2B5EF4-FFF2-40B4-BE49-F238E27FC236}">
                <a16:creationId xmlns:a16="http://schemas.microsoft.com/office/drawing/2014/main" id="{3F4BC1DA-7D8B-4DDD-8129-3D8FAF0E0E0D}"/>
              </a:ext>
            </a:extLst>
          </p:cNvPr>
          <p:cNvSpPr/>
          <p:nvPr/>
        </p:nvSpPr>
        <p:spPr>
          <a:xfrm>
            <a:off x="971315" y="4320778"/>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r>
              <a:rPr lang="en-CA" b="1" dirty="0">
                <a:solidFill>
                  <a:schemeClr val="tx1"/>
                </a:solidFill>
                <a:latin typeface="Titillium Web" panose="02010600030101010101" charset="0"/>
              </a:rPr>
              <a:t>Conclusion</a:t>
            </a:r>
          </a:p>
        </p:txBody>
      </p:sp>
      <p:sp>
        <p:nvSpPr>
          <p:cNvPr id="7" name="Rectangle 6">
            <a:extLst>
              <a:ext uri="{FF2B5EF4-FFF2-40B4-BE49-F238E27FC236}">
                <a16:creationId xmlns:a16="http://schemas.microsoft.com/office/drawing/2014/main" id="{7C3B04BA-2ADE-42D0-B18B-743AA89BD34D}"/>
              </a:ext>
            </a:extLst>
          </p:cNvPr>
          <p:cNvSpPr/>
          <p:nvPr/>
        </p:nvSpPr>
        <p:spPr>
          <a:xfrm>
            <a:off x="971315" y="45762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Define the Issue</a:t>
            </a:r>
          </a:p>
        </p:txBody>
      </p:sp>
      <p:sp>
        <p:nvSpPr>
          <p:cNvPr id="8" name="Oval 7">
            <a:extLst>
              <a:ext uri="{FF2B5EF4-FFF2-40B4-BE49-F238E27FC236}">
                <a16:creationId xmlns:a16="http://schemas.microsoft.com/office/drawing/2014/main" id="{2D9BC704-0D9A-4BD7-879A-F6A7B0F2BA80}"/>
              </a:ext>
            </a:extLst>
          </p:cNvPr>
          <p:cNvSpPr/>
          <p:nvPr/>
        </p:nvSpPr>
        <p:spPr>
          <a:xfrm>
            <a:off x="737844" y="457924"/>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1</a:t>
            </a:r>
          </a:p>
        </p:txBody>
      </p:sp>
      <p:sp>
        <p:nvSpPr>
          <p:cNvPr id="9" name="Oval 8">
            <a:extLst>
              <a:ext uri="{FF2B5EF4-FFF2-40B4-BE49-F238E27FC236}">
                <a16:creationId xmlns:a16="http://schemas.microsoft.com/office/drawing/2014/main" id="{656FD034-5362-48AC-98B2-50382A1FDA11}"/>
              </a:ext>
            </a:extLst>
          </p:cNvPr>
          <p:cNvSpPr/>
          <p:nvPr/>
        </p:nvSpPr>
        <p:spPr>
          <a:xfrm>
            <a:off x="737844" y="1007667"/>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2</a:t>
            </a:r>
          </a:p>
        </p:txBody>
      </p:sp>
      <p:sp>
        <p:nvSpPr>
          <p:cNvPr id="10" name="Oval 9">
            <a:extLst>
              <a:ext uri="{FF2B5EF4-FFF2-40B4-BE49-F238E27FC236}">
                <a16:creationId xmlns:a16="http://schemas.microsoft.com/office/drawing/2014/main" id="{FBEF0025-6D65-4938-AB24-DE4053B725EC}"/>
              </a:ext>
            </a:extLst>
          </p:cNvPr>
          <p:cNvSpPr/>
          <p:nvPr/>
        </p:nvSpPr>
        <p:spPr>
          <a:xfrm>
            <a:off x="737844" y="1574443"/>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3</a:t>
            </a:r>
          </a:p>
        </p:txBody>
      </p:sp>
      <p:sp>
        <p:nvSpPr>
          <p:cNvPr id="11" name="Oval 10">
            <a:extLst>
              <a:ext uri="{FF2B5EF4-FFF2-40B4-BE49-F238E27FC236}">
                <a16:creationId xmlns:a16="http://schemas.microsoft.com/office/drawing/2014/main" id="{9E2B83FE-56E4-4142-A22D-002E8DF2A51F}"/>
              </a:ext>
            </a:extLst>
          </p:cNvPr>
          <p:cNvSpPr/>
          <p:nvPr/>
        </p:nvSpPr>
        <p:spPr>
          <a:xfrm>
            <a:off x="737844" y="4307429"/>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4</a:t>
            </a:r>
          </a:p>
        </p:txBody>
      </p:sp>
      <p:sp>
        <p:nvSpPr>
          <p:cNvPr id="12" name="Rectangle 11">
            <a:extLst>
              <a:ext uri="{FF2B5EF4-FFF2-40B4-BE49-F238E27FC236}">
                <a16:creationId xmlns:a16="http://schemas.microsoft.com/office/drawing/2014/main" id="{E39EE2C3-2FE1-4744-AA6A-E3BEFB5F3BD4}"/>
              </a:ext>
            </a:extLst>
          </p:cNvPr>
          <p:cNvSpPr/>
          <p:nvPr/>
        </p:nvSpPr>
        <p:spPr>
          <a:xfrm>
            <a:off x="1494844" y="211325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1: Naïve Bayes</a:t>
            </a:r>
          </a:p>
        </p:txBody>
      </p:sp>
      <p:sp>
        <p:nvSpPr>
          <p:cNvPr id="13" name="Rectangle 12">
            <a:extLst>
              <a:ext uri="{FF2B5EF4-FFF2-40B4-BE49-F238E27FC236}">
                <a16:creationId xmlns:a16="http://schemas.microsoft.com/office/drawing/2014/main" id="{C0519778-D701-432A-8DA8-C30742BEF00E}"/>
              </a:ext>
            </a:extLst>
          </p:cNvPr>
          <p:cNvSpPr/>
          <p:nvPr/>
        </p:nvSpPr>
        <p:spPr>
          <a:xfrm>
            <a:off x="1494844" y="266513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2: Decision Tree</a:t>
            </a:r>
          </a:p>
        </p:txBody>
      </p:sp>
      <p:sp>
        <p:nvSpPr>
          <p:cNvPr id="14" name="Rectangle 13">
            <a:extLst>
              <a:ext uri="{FF2B5EF4-FFF2-40B4-BE49-F238E27FC236}">
                <a16:creationId xmlns:a16="http://schemas.microsoft.com/office/drawing/2014/main" id="{A3B24D30-BA38-48EF-B5C1-1B04E9E2EDDE}"/>
              </a:ext>
            </a:extLst>
          </p:cNvPr>
          <p:cNvSpPr/>
          <p:nvPr/>
        </p:nvSpPr>
        <p:spPr>
          <a:xfrm>
            <a:off x="1494844" y="321701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3: KNN</a:t>
            </a:r>
          </a:p>
        </p:txBody>
      </p:sp>
      <p:sp>
        <p:nvSpPr>
          <p:cNvPr id="15" name="Rectangle 14">
            <a:extLst>
              <a:ext uri="{FF2B5EF4-FFF2-40B4-BE49-F238E27FC236}">
                <a16:creationId xmlns:a16="http://schemas.microsoft.com/office/drawing/2014/main" id="{4A450780-0070-46E1-9AB8-CE7A52F3C39C}"/>
              </a:ext>
            </a:extLst>
          </p:cNvPr>
          <p:cNvSpPr/>
          <p:nvPr/>
        </p:nvSpPr>
        <p:spPr>
          <a:xfrm>
            <a:off x="1494844" y="3768899"/>
            <a:ext cx="4993459"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bg1"/>
                </a:solidFill>
                <a:latin typeface="Titillium Web" panose="02010600030101010101" charset="0"/>
              </a:rPr>
              <a:t>Model Evaluation and Comparison </a:t>
            </a:r>
          </a:p>
        </p:txBody>
      </p:sp>
    </p:spTree>
    <p:extLst>
      <p:ext uri="{BB962C8B-B14F-4D97-AF65-F5344CB8AC3E}">
        <p14:creationId xmlns:p14="http://schemas.microsoft.com/office/powerpoint/2010/main" val="1826023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6AB10-87E1-4BC3-9D27-A33DA7A39CEB}"/>
              </a:ext>
            </a:extLst>
          </p:cNvPr>
          <p:cNvSpPr>
            <a:spLocks noGrp="1"/>
          </p:cNvSpPr>
          <p:nvPr>
            <p:ph type="title"/>
          </p:nvPr>
        </p:nvSpPr>
        <p:spPr/>
        <p:txBody>
          <a:bodyPr/>
          <a:lstStyle/>
          <a:p>
            <a:r>
              <a:rPr lang="en-CA" dirty="0"/>
              <a:t>Model Comparison</a:t>
            </a:r>
          </a:p>
        </p:txBody>
      </p:sp>
      <p:graphicFrame>
        <p:nvGraphicFramePr>
          <p:cNvPr id="4" name="Table 3">
            <a:extLst>
              <a:ext uri="{FF2B5EF4-FFF2-40B4-BE49-F238E27FC236}">
                <a16:creationId xmlns:a16="http://schemas.microsoft.com/office/drawing/2014/main" id="{92636158-CDFB-4127-B022-D580E6AB576C}"/>
              </a:ext>
            </a:extLst>
          </p:cNvPr>
          <p:cNvGraphicFramePr>
            <a:graphicFrameLocks noGrp="1"/>
          </p:cNvGraphicFramePr>
          <p:nvPr>
            <p:extLst>
              <p:ext uri="{D42A27DB-BD31-4B8C-83A1-F6EECF244321}">
                <p14:modId xmlns:p14="http://schemas.microsoft.com/office/powerpoint/2010/main" val="3223823443"/>
              </p:ext>
            </p:extLst>
          </p:nvPr>
        </p:nvGraphicFramePr>
        <p:xfrm>
          <a:off x="803082" y="1240790"/>
          <a:ext cx="6733098" cy="3657213"/>
        </p:xfrm>
        <a:graphic>
          <a:graphicData uri="http://schemas.openxmlformats.org/drawingml/2006/table">
            <a:tbl>
              <a:tblPr firstRow="1" bandRow="1">
                <a:tableStyleId>{5C22544A-7EE6-4342-B048-85BDC9FD1C3A}</a:tableStyleId>
              </a:tblPr>
              <a:tblGrid>
                <a:gridCol w="1410230">
                  <a:extLst>
                    <a:ext uri="{9D8B030D-6E8A-4147-A177-3AD203B41FA5}">
                      <a16:colId xmlns:a16="http://schemas.microsoft.com/office/drawing/2014/main" val="2283129084"/>
                    </a:ext>
                  </a:extLst>
                </a:gridCol>
                <a:gridCol w="1330717">
                  <a:extLst>
                    <a:ext uri="{9D8B030D-6E8A-4147-A177-3AD203B41FA5}">
                      <a16:colId xmlns:a16="http://schemas.microsoft.com/office/drawing/2014/main" val="4240365364"/>
                    </a:ext>
                  </a:extLst>
                </a:gridCol>
                <a:gridCol w="1330717">
                  <a:extLst>
                    <a:ext uri="{9D8B030D-6E8A-4147-A177-3AD203B41FA5}">
                      <a16:colId xmlns:a16="http://schemas.microsoft.com/office/drawing/2014/main" val="902952371"/>
                    </a:ext>
                  </a:extLst>
                </a:gridCol>
                <a:gridCol w="1330717">
                  <a:extLst>
                    <a:ext uri="{9D8B030D-6E8A-4147-A177-3AD203B41FA5}">
                      <a16:colId xmlns:a16="http://schemas.microsoft.com/office/drawing/2014/main" val="2524688625"/>
                    </a:ext>
                  </a:extLst>
                </a:gridCol>
                <a:gridCol w="1330717">
                  <a:extLst>
                    <a:ext uri="{9D8B030D-6E8A-4147-A177-3AD203B41FA5}">
                      <a16:colId xmlns:a16="http://schemas.microsoft.com/office/drawing/2014/main" val="1864658215"/>
                    </a:ext>
                  </a:extLst>
                </a:gridCol>
              </a:tblGrid>
              <a:tr h="731133">
                <a:tc>
                  <a:txBody>
                    <a:bodyPr/>
                    <a:lstStyle/>
                    <a:p>
                      <a:pPr algn="ctr"/>
                      <a:r>
                        <a:rPr lang="en-CA" sz="1300" dirty="0">
                          <a:latin typeface="Titillium Web" panose="02010600030101010101" charset="0"/>
                        </a:rPr>
                        <a:t>Model</a:t>
                      </a:r>
                    </a:p>
                  </a:txBody>
                  <a:tcPr marL="68580" marR="68580" marT="34290" marB="34290" anchor="ctr">
                    <a:lnB w="12700" cap="flat" cmpd="sng" algn="ctr">
                      <a:solidFill>
                        <a:schemeClr val="bg1">
                          <a:lumMod val="75000"/>
                        </a:schemeClr>
                      </a:solidFill>
                      <a:prstDash val="sysDash"/>
                      <a:round/>
                      <a:headEnd type="none" w="med" len="med"/>
                      <a:tailEnd type="none" w="med" len="med"/>
                    </a:lnB>
                  </a:tcPr>
                </a:tc>
                <a:tc>
                  <a:txBody>
                    <a:bodyPr/>
                    <a:lstStyle/>
                    <a:p>
                      <a:pPr algn="ctr"/>
                      <a:r>
                        <a:rPr lang="en-CA" sz="1300" dirty="0">
                          <a:latin typeface="Titillium Web" panose="02010600030101010101" charset="0"/>
                        </a:rPr>
                        <a:t>Evaluation  Accuracy</a:t>
                      </a:r>
                    </a:p>
                  </a:txBody>
                  <a:tcPr marL="68580" marR="68580" marT="34290" marB="34290" anchor="ctr">
                    <a:lnB w="12700" cap="flat" cmpd="sng" algn="ctr">
                      <a:solidFill>
                        <a:schemeClr val="bg1">
                          <a:lumMod val="75000"/>
                        </a:schemeClr>
                      </a:solidFill>
                      <a:prstDash val="sysDash"/>
                      <a:round/>
                      <a:headEnd type="none" w="med" len="med"/>
                      <a:tailEnd type="none" w="med" len="med"/>
                    </a:lnB>
                  </a:tcPr>
                </a:tc>
                <a:tc>
                  <a:txBody>
                    <a:bodyPr/>
                    <a:lstStyle/>
                    <a:p>
                      <a:pPr algn="ctr"/>
                      <a:r>
                        <a:rPr lang="en-CA" sz="1300" dirty="0">
                          <a:latin typeface="Titillium Web" panose="02010600030101010101" charset="0"/>
                        </a:rPr>
                        <a:t>Test </a:t>
                      </a:r>
                    </a:p>
                    <a:p>
                      <a:pPr algn="ctr"/>
                      <a:r>
                        <a:rPr lang="en-CA" sz="1300" dirty="0">
                          <a:latin typeface="Titillium Web" panose="02010600030101010101" charset="0"/>
                        </a:rPr>
                        <a:t>Accuracy</a:t>
                      </a:r>
                    </a:p>
                  </a:txBody>
                  <a:tcPr marL="68580" marR="68580" marT="34290" marB="34290" anchor="ctr">
                    <a:lnB w="12700" cap="flat" cmpd="sng" algn="ctr">
                      <a:solidFill>
                        <a:schemeClr val="bg1">
                          <a:lumMod val="75000"/>
                        </a:schemeClr>
                      </a:solidFill>
                      <a:prstDash val="sysDash"/>
                      <a:round/>
                      <a:headEnd type="none" w="med" len="med"/>
                      <a:tailEnd type="none" w="med" len="med"/>
                    </a:lnB>
                  </a:tcPr>
                </a:tc>
                <a:tc>
                  <a:txBody>
                    <a:bodyPr/>
                    <a:lstStyle/>
                    <a:p>
                      <a:pPr algn="ctr"/>
                      <a:r>
                        <a:rPr lang="en-CA" sz="1300" dirty="0">
                          <a:latin typeface="Titillium Web" panose="02010600030101010101" charset="0"/>
                        </a:rPr>
                        <a:t>Diff </a:t>
                      </a:r>
                    </a:p>
                    <a:p>
                      <a:pPr algn="ctr"/>
                      <a:r>
                        <a:rPr lang="en-CA" sz="1300" dirty="0">
                          <a:latin typeface="Titillium Web" panose="02010600030101010101" charset="0"/>
                        </a:rPr>
                        <a:t>(Evaluation – Test)</a:t>
                      </a:r>
                    </a:p>
                  </a:txBody>
                  <a:tcPr marL="68580" marR="68580" marT="34290" marB="34290" anchor="ctr">
                    <a:lnB w="12700" cap="flat" cmpd="sng" algn="ctr">
                      <a:solidFill>
                        <a:schemeClr val="bg1">
                          <a:lumMod val="75000"/>
                        </a:schemeClr>
                      </a:solidFill>
                      <a:prstDash val="sysDash"/>
                      <a:round/>
                      <a:headEnd type="none" w="med" len="med"/>
                      <a:tailEnd type="none" w="med" len="med"/>
                    </a:lnB>
                  </a:tcPr>
                </a:tc>
                <a:tc>
                  <a:txBody>
                    <a:bodyPr/>
                    <a:lstStyle/>
                    <a:p>
                      <a:pPr algn="ctr"/>
                      <a:r>
                        <a:rPr lang="en-CA" sz="1300" dirty="0">
                          <a:latin typeface="Titillium Web" panose="02010600030101010101" charset="0"/>
                        </a:rPr>
                        <a:t>Confusion Matrix Results</a:t>
                      </a:r>
                    </a:p>
                  </a:txBody>
                  <a:tcPr marL="68580" marR="68580" marT="34290" marB="34290" anchor="ctr">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1995877156"/>
                  </a:ext>
                </a:extLst>
              </a:tr>
              <a:tr h="975360">
                <a:tc>
                  <a:txBody>
                    <a:bodyPr/>
                    <a:lstStyle/>
                    <a:p>
                      <a:pPr algn="l"/>
                      <a:r>
                        <a:rPr lang="en-CA" sz="1300" dirty="0">
                          <a:latin typeface="Titillium Web" panose="02010600030101010101" charset="0"/>
                        </a:rPr>
                        <a:t>Model 1: Naive Bayes (Gaussian )</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dirty="0">
                          <a:latin typeface="Titillium Web" panose="02010600030101010101" charset="0"/>
                        </a:rPr>
                        <a:t>0.850</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dirty="0">
                          <a:latin typeface="Titillium Web" panose="02010600030101010101" charset="0"/>
                        </a:rPr>
                        <a:t>0.845</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algn="ctr" defTabSz="914400" rtl="0" eaLnBrk="1" fontAlgn="b" latinLnBrk="0" hangingPunct="1"/>
                      <a:r>
                        <a:rPr lang="en-CA" sz="1300" kern="1200" dirty="0">
                          <a:solidFill>
                            <a:schemeClr val="dk1"/>
                          </a:solidFill>
                          <a:latin typeface="Titillium Web" panose="02010600030101010101" charset="0"/>
                          <a:ea typeface="+mn-ea"/>
                          <a:cs typeface="+mn-cs"/>
                        </a:rPr>
                        <a:t>0.005</a:t>
                      </a:r>
                    </a:p>
                  </a:txBody>
                  <a:tcPr marL="4763" marR="4763" marT="4763"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algn="ctr" defTabSz="914400" rtl="0" eaLnBrk="1" fontAlgn="b" latinLnBrk="0" hangingPunct="1"/>
                      <a:endParaRPr lang="en-CA" sz="1300" kern="1200" dirty="0">
                        <a:solidFill>
                          <a:schemeClr val="dk1"/>
                        </a:solidFill>
                        <a:latin typeface="Titillium Web" panose="02010600030101010101" charset="0"/>
                        <a:ea typeface="+mn-ea"/>
                        <a:cs typeface="+mn-cs"/>
                      </a:endParaRPr>
                    </a:p>
                  </a:txBody>
                  <a:tcPr marL="4763" marR="4763" marT="4763"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92537874"/>
                  </a:ext>
                </a:extLst>
              </a:tr>
              <a:tr h="975360">
                <a:tc>
                  <a:txBody>
                    <a:bodyPr/>
                    <a:lstStyle/>
                    <a:p>
                      <a:pPr algn="l"/>
                      <a:r>
                        <a:rPr lang="en-CA" sz="1300" b="1" dirty="0">
                          <a:latin typeface="Titillium Web" panose="02010600030101010101" charset="0"/>
                        </a:rPr>
                        <a:t>Model 2: Decision Tree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b="1" dirty="0">
                          <a:latin typeface="Titillium Web" panose="02010600030101010101" charset="0"/>
                        </a:rPr>
                        <a:t>0.889</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b="1" dirty="0">
                          <a:latin typeface="Titillium Web" panose="02010600030101010101" charset="0"/>
                        </a:rPr>
                        <a:t>0.896</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algn="ctr" defTabSz="914400" rtl="0" eaLnBrk="1" fontAlgn="b" latinLnBrk="0" hangingPunct="1"/>
                      <a:r>
                        <a:rPr lang="en-CA" sz="1300" b="1" kern="1200" dirty="0">
                          <a:solidFill>
                            <a:schemeClr val="dk1"/>
                          </a:solidFill>
                          <a:latin typeface="Titillium Web" panose="02010600030101010101" charset="0"/>
                          <a:ea typeface="+mn-ea"/>
                          <a:cs typeface="+mn-cs"/>
                        </a:rPr>
                        <a:t>-0.007</a:t>
                      </a:r>
                    </a:p>
                  </a:txBody>
                  <a:tcPr marL="4763" marR="4763" marT="4763"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algn="ctr" defTabSz="914400" rtl="0" eaLnBrk="1" fontAlgn="b" latinLnBrk="0" hangingPunct="1"/>
                      <a:endParaRPr lang="en-CA" sz="1300" b="1" kern="1200" dirty="0">
                        <a:solidFill>
                          <a:schemeClr val="dk1"/>
                        </a:solidFill>
                        <a:latin typeface="Titillium Web" panose="02010600030101010101" charset="0"/>
                        <a:ea typeface="+mn-ea"/>
                        <a:cs typeface="+mn-cs"/>
                      </a:endParaRPr>
                    </a:p>
                  </a:txBody>
                  <a:tcPr marL="4763" marR="4763" marT="4763"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734129365"/>
                  </a:ext>
                </a:extLst>
              </a:tr>
              <a:tr h="975360">
                <a:tc>
                  <a:txBody>
                    <a:bodyPr/>
                    <a:lstStyle/>
                    <a:p>
                      <a:pPr algn="l"/>
                      <a:r>
                        <a:rPr lang="en-CA" sz="1300" dirty="0">
                          <a:latin typeface="Titillium Web" panose="02010600030101010101" charset="0"/>
                        </a:rPr>
                        <a:t>Model 3: KNN</a:t>
                      </a:r>
                    </a:p>
                    <a:p>
                      <a:pPr algn="l"/>
                      <a:r>
                        <a:rPr lang="en-CA" sz="1300" dirty="0">
                          <a:latin typeface="Titillium Web" panose="02010600030101010101" charset="0"/>
                        </a:rPr>
                        <a:t> (N = 5)</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dirty="0">
                          <a:latin typeface="Titillium Web" panose="02010600030101010101" charset="0"/>
                        </a:rPr>
                        <a:t>0.885</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dirty="0">
                          <a:latin typeface="Titillium Web" panose="02010600030101010101" charset="0"/>
                        </a:rPr>
                        <a:t>0.874</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algn="ctr" defTabSz="914400" rtl="0" eaLnBrk="1" fontAlgn="b" latinLnBrk="0" hangingPunct="1"/>
                      <a:r>
                        <a:rPr lang="en-CA" sz="1300" kern="1200" dirty="0">
                          <a:solidFill>
                            <a:schemeClr val="dk1"/>
                          </a:solidFill>
                          <a:latin typeface="Titillium Web" panose="02010600030101010101" charset="0"/>
                          <a:ea typeface="+mn-ea"/>
                          <a:cs typeface="+mn-cs"/>
                        </a:rPr>
                        <a:t>0.011</a:t>
                      </a:r>
                    </a:p>
                  </a:txBody>
                  <a:tcPr marL="4763" marR="4763" marT="4763"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algn="ctr" defTabSz="914400" rtl="0" eaLnBrk="1" fontAlgn="b" latinLnBrk="0" hangingPunct="1"/>
                      <a:endParaRPr lang="en-CA" sz="1300" kern="1200" dirty="0">
                        <a:solidFill>
                          <a:schemeClr val="dk1"/>
                        </a:solidFill>
                        <a:latin typeface="Titillium Web" panose="02010600030101010101" charset="0"/>
                        <a:ea typeface="+mn-ea"/>
                        <a:cs typeface="+mn-cs"/>
                      </a:endParaRPr>
                    </a:p>
                  </a:txBody>
                  <a:tcPr marL="4763" marR="4763" marT="4763"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575880453"/>
                  </a:ext>
                </a:extLst>
              </a:tr>
            </a:tbl>
          </a:graphicData>
        </a:graphic>
      </p:graphicFrame>
      <p:sp>
        <p:nvSpPr>
          <p:cNvPr id="7" name="Rectangle 6">
            <a:extLst>
              <a:ext uri="{FF2B5EF4-FFF2-40B4-BE49-F238E27FC236}">
                <a16:creationId xmlns:a16="http://schemas.microsoft.com/office/drawing/2014/main" id="{1F30D610-FA95-41F6-8CF7-209163601995}"/>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Grace</a:t>
            </a:r>
          </a:p>
        </p:txBody>
      </p:sp>
      <p:grpSp>
        <p:nvGrpSpPr>
          <p:cNvPr id="10" name="Google Shape;4194;p39">
            <a:extLst>
              <a:ext uri="{FF2B5EF4-FFF2-40B4-BE49-F238E27FC236}">
                <a16:creationId xmlns:a16="http://schemas.microsoft.com/office/drawing/2014/main" id="{9525060E-C5A5-4D5C-B376-5288A992A304}"/>
              </a:ext>
            </a:extLst>
          </p:cNvPr>
          <p:cNvGrpSpPr/>
          <p:nvPr/>
        </p:nvGrpSpPr>
        <p:grpSpPr>
          <a:xfrm>
            <a:off x="403386" y="3228526"/>
            <a:ext cx="351204" cy="324661"/>
            <a:chOff x="5975075" y="2327500"/>
            <a:chExt cx="420100" cy="388350"/>
          </a:xfrm>
          <a:solidFill>
            <a:srgbClr val="FFC000"/>
          </a:solidFill>
        </p:grpSpPr>
        <p:sp>
          <p:nvSpPr>
            <p:cNvPr id="11" name="Google Shape;4195;p39">
              <a:extLst>
                <a:ext uri="{FF2B5EF4-FFF2-40B4-BE49-F238E27FC236}">
                  <a16:creationId xmlns:a16="http://schemas.microsoft.com/office/drawing/2014/main" id="{3555989B-8175-48A7-823D-D1B30D9D735D}"/>
                </a:ext>
              </a:extLst>
            </p:cNvPr>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96;p39">
              <a:extLst>
                <a:ext uri="{FF2B5EF4-FFF2-40B4-BE49-F238E27FC236}">
                  <a16:creationId xmlns:a16="http://schemas.microsoft.com/office/drawing/2014/main" id="{3DF453D8-778A-41D4-8D37-D9E53091BD5F}"/>
                </a:ext>
              </a:extLst>
            </p:cNvPr>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8B23EAC6-D180-4506-B6DE-B8AB452EDB89}"/>
              </a:ext>
            </a:extLst>
          </p:cNvPr>
          <p:cNvPicPr>
            <a:picLocks noChangeAspect="1"/>
          </p:cNvPicPr>
          <p:nvPr/>
        </p:nvPicPr>
        <p:blipFill>
          <a:blip r:embed="rId3"/>
          <a:stretch>
            <a:fillRect/>
          </a:stretch>
        </p:blipFill>
        <p:spPr>
          <a:xfrm>
            <a:off x="6234397" y="2051453"/>
            <a:ext cx="1245003" cy="891780"/>
          </a:xfrm>
          <a:prstGeom prst="rect">
            <a:avLst/>
          </a:prstGeom>
        </p:spPr>
      </p:pic>
      <p:pic>
        <p:nvPicPr>
          <p:cNvPr id="14" name="Picture 13">
            <a:extLst>
              <a:ext uri="{FF2B5EF4-FFF2-40B4-BE49-F238E27FC236}">
                <a16:creationId xmlns:a16="http://schemas.microsoft.com/office/drawing/2014/main" id="{40392F8E-AECC-4E72-AD17-803B2B806296}"/>
              </a:ext>
            </a:extLst>
          </p:cNvPr>
          <p:cNvPicPr>
            <a:picLocks noChangeAspect="1"/>
          </p:cNvPicPr>
          <p:nvPr/>
        </p:nvPicPr>
        <p:blipFill>
          <a:blip r:embed="rId4"/>
          <a:stretch>
            <a:fillRect/>
          </a:stretch>
        </p:blipFill>
        <p:spPr>
          <a:xfrm>
            <a:off x="6270009" y="3034561"/>
            <a:ext cx="1173778" cy="840179"/>
          </a:xfrm>
          <a:prstGeom prst="rect">
            <a:avLst/>
          </a:prstGeom>
        </p:spPr>
      </p:pic>
      <p:pic>
        <p:nvPicPr>
          <p:cNvPr id="15" name="Picture 14">
            <a:extLst>
              <a:ext uri="{FF2B5EF4-FFF2-40B4-BE49-F238E27FC236}">
                <a16:creationId xmlns:a16="http://schemas.microsoft.com/office/drawing/2014/main" id="{24028C49-EA0C-4F2A-831C-85CE79DD5A39}"/>
              </a:ext>
            </a:extLst>
          </p:cNvPr>
          <p:cNvPicPr>
            <a:picLocks noChangeAspect="1"/>
          </p:cNvPicPr>
          <p:nvPr/>
        </p:nvPicPr>
        <p:blipFill>
          <a:blip r:embed="rId5"/>
          <a:stretch>
            <a:fillRect/>
          </a:stretch>
        </p:blipFill>
        <p:spPr>
          <a:xfrm>
            <a:off x="6234397" y="3996250"/>
            <a:ext cx="1173778" cy="882089"/>
          </a:xfrm>
          <a:prstGeom prst="rect">
            <a:avLst/>
          </a:prstGeom>
        </p:spPr>
      </p:pic>
    </p:spTree>
    <p:extLst>
      <p:ext uri="{BB962C8B-B14F-4D97-AF65-F5344CB8AC3E}">
        <p14:creationId xmlns:p14="http://schemas.microsoft.com/office/powerpoint/2010/main" val="2648683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614D75-EE4B-4B55-BD52-09D02D4EA50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35</a:t>
            </a:fld>
            <a:endParaRPr lang="en"/>
          </a:p>
        </p:txBody>
      </p:sp>
      <p:sp>
        <p:nvSpPr>
          <p:cNvPr id="3" name="Rectangle 2">
            <a:extLst>
              <a:ext uri="{FF2B5EF4-FFF2-40B4-BE49-F238E27FC236}">
                <a16:creationId xmlns:a16="http://schemas.microsoft.com/office/drawing/2014/main" id="{DFDACEDA-91DB-436E-9A30-39E4F12A9DD8}"/>
              </a:ext>
            </a:extLst>
          </p:cNvPr>
          <p:cNvSpPr/>
          <p:nvPr/>
        </p:nvSpPr>
        <p:spPr>
          <a:xfrm>
            <a:off x="971315" y="100950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Data Preparation </a:t>
            </a:r>
          </a:p>
        </p:txBody>
      </p:sp>
      <p:sp>
        <p:nvSpPr>
          <p:cNvPr id="4" name="Rectangle 3">
            <a:extLst>
              <a:ext uri="{FF2B5EF4-FFF2-40B4-BE49-F238E27FC236}">
                <a16:creationId xmlns:a16="http://schemas.microsoft.com/office/drawing/2014/main" id="{023E8345-5BB5-4E3E-8456-3CC7BBBA2D9D}"/>
              </a:ext>
            </a:extLst>
          </p:cNvPr>
          <p:cNvSpPr/>
          <p:nvPr/>
        </p:nvSpPr>
        <p:spPr>
          <a:xfrm>
            <a:off x="971315" y="156138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Modeling</a:t>
            </a:r>
          </a:p>
        </p:txBody>
      </p:sp>
      <p:sp>
        <p:nvSpPr>
          <p:cNvPr id="5" name="Rectangle 4">
            <a:extLst>
              <a:ext uri="{FF2B5EF4-FFF2-40B4-BE49-F238E27FC236}">
                <a16:creationId xmlns:a16="http://schemas.microsoft.com/office/drawing/2014/main" id="{3F4BC1DA-7D8B-4DDD-8129-3D8FAF0E0E0D}"/>
              </a:ext>
            </a:extLst>
          </p:cNvPr>
          <p:cNvSpPr/>
          <p:nvPr/>
        </p:nvSpPr>
        <p:spPr>
          <a:xfrm>
            <a:off x="971315" y="4320778"/>
            <a:ext cx="5516988"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latin typeface="Titillium Web" panose="02010600030101010101" charset="0"/>
              </a:rPr>
              <a:t>Conclusion</a:t>
            </a:r>
          </a:p>
        </p:txBody>
      </p:sp>
      <p:sp>
        <p:nvSpPr>
          <p:cNvPr id="7" name="Rectangle 6">
            <a:extLst>
              <a:ext uri="{FF2B5EF4-FFF2-40B4-BE49-F238E27FC236}">
                <a16:creationId xmlns:a16="http://schemas.microsoft.com/office/drawing/2014/main" id="{7C3B04BA-2ADE-42D0-B18B-743AA89BD34D}"/>
              </a:ext>
            </a:extLst>
          </p:cNvPr>
          <p:cNvSpPr/>
          <p:nvPr/>
        </p:nvSpPr>
        <p:spPr>
          <a:xfrm>
            <a:off x="971315" y="45762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Define the Issue</a:t>
            </a:r>
          </a:p>
        </p:txBody>
      </p:sp>
      <p:sp>
        <p:nvSpPr>
          <p:cNvPr id="8" name="Oval 7">
            <a:extLst>
              <a:ext uri="{FF2B5EF4-FFF2-40B4-BE49-F238E27FC236}">
                <a16:creationId xmlns:a16="http://schemas.microsoft.com/office/drawing/2014/main" id="{2D9BC704-0D9A-4BD7-879A-F6A7B0F2BA80}"/>
              </a:ext>
            </a:extLst>
          </p:cNvPr>
          <p:cNvSpPr/>
          <p:nvPr/>
        </p:nvSpPr>
        <p:spPr>
          <a:xfrm>
            <a:off x="737844" y="457924"/>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1</a:t>
            </a:r>
          </a:p>
        </p:txBody>
      </p:sp>
      <p:sp>
        <p:nvSpPr>
          <p:cNvPr id="9" name="Oval 8">
            <a:extLst>
              <a:ext uri="{FF2B5EF4-FFF2-40B4-BE49-F238E27FC236}">
                <a16:creationId xmlns:a16="http://schemas.microsoft.com/office/drawing/2014/main" id="{656FD034-5362-48AC-98B2-50382A1FDA11}"/>
              </a:ext>
            </a:extLst>
          </p:cNvPr>
          <p:cNvSpPr/>
          <p:nvPr/>
        </p:nvSpPr>
        <p:spPr>
          <a:xfrm>
            <a:off x="737844" y="1007667"/>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2</a:t>
            </a:r>
          </a:p>
        </p:txBody>
      </p:sp>
      <p:sp>
        <p:nvSpPr>
          <p:cNvPr id="10" name="Oval 9">
            <a:extLst>
              <a:ext uri="{FF2B5EF4-FFF2-40B4-BE49-F238E27FC236}">
                <a16:creationId xmlns:a16="http://schemas.microsoft.com/office/drawing/2014/main" id="{FBEF0025-6D65-4938-AB24-DE4053B725EC}"/>
              </a:ext>
            </a:extLst>
          </p:cNvPr>
          <p:cNvSpPr/>
          <p:nvPr/>
        </p:nvSpPr>
        <p:spPr>
          <a:xfrm>
            <a:off x="737844" y="1574443"/>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3</a:t>
            </a:r>
          </a:p>
        </p:txBody>
      </p:sp>
      <p:sp>
        <p:nvSpPr>
          <p:cNvPr id="11" name="Oval 10">
            <a:extLst>
              <a:ext uri="{FF2B5EF4-FFF2-40B4-BE49-F238E27FC236}">
                <a16:creationId xmlns:a16="http://schemas.microsoft.com/office/drawing/2014/main" id="{9E2B83FE-56E4-4142-A22D-002E8DF2A51F}"/>
              </a:ext>
            </a:extLst>
          </p:cNvPr>
          <p:cNvSpPr/>
          <p:nvPr/>
        </p:nvSpPr>
        <p:spPr>
          <a:xfrm>
            <a:off x="737844" y="4307429"/>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4</a:t>
            </a:r>
          </a:p>
        </p:txBody>
      </p:sp>
      <p:sp>
        <p:nvSpPr>
          <p:cNvPr id="12" name="Rectangle 11">
            <a:extLst>
              <a:ext uri="{FF2B5EF4-FFF2-40B4-BE49-F238E27FC236}">
                <a16:creationId xmlns:a16="http://schemas.microsoft.com/office/drawing/2014/main" id="{E39EE2C3-2FE1-4744-AA6A-E3BEFB5F3BD4}"/>
              </a:ext>
            </a:extLst>
          </p:cNvPr>
          <p:cNvSpPr/>
          <p:nvPr/>
        </p:nvSpPr>
        <p:spPr>
          <a:xfrm>
            <a:off x="1494844" y="211325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1: Naïve Bayes</a:t>
            </a:r>
          </a:p>
        </p:txBody>
      </p:sp>
      <p:sp>
        <p:nvSpPr>
          <p:cNvPr id="13" name="Rectangle 12">
            <a:extLst>
              <a:ext uri="{FF2B5EF4-FFF2-40B4-BE49-F238E27FC236}">
                <a16:creationId xmlns:a16="http://schemas.microsoft.com/office/drawing/2014/main" id="{C0519778-D701-432A-8DA8-C30742BEF00E}"/>
              </a:ext>
            </a:extLst>
          </p:cNvPr>
          <p:cNvSpPr/>
          <p:nvPr/>
        </p:nvSpPr>
        <p:spPr>
          <a:xfrm>
            <a:off x="1494844" y="266513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2: Decision Tree</a:t>
            </a:r>
          </a:p>
        </p:txBody>
      </p:sp>
      <p:sp>
        <p:nvSpPr>
          <p:cNvPr id="14" name="Rectangle 13">
            <a:extLst>
              <a:ext uri="{FF2B5EF4-FFF2-40B4-BE49-F238E27FC236}">
                <a16:creationId xmlns:a16="http://schemas.microsoft.com/office/drawing/2014/main" id="{A3B24D30-BA38-48EF-B5C1-1B04E9E2EDDE}"/>
              </a:ext>
            </a:extLst>
          </p:cNvPr>
          <p:cNvSpPr/>
          <p:nvPr/>
        </p:nvSpPr>
        <p:spPr>
          <a:xfrm>
            <a:off x="1494844" y="321701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3: KNN</a:t>
            </a:r>
          </a:p>
        </p:txBody>
      </p:sp>
      <p:sp>
        <p:nvSpPr>
          <p:cNvPr id="15" name="Rectangle 14">
            <a:extLst>
              <a:ext uri="{FF2B5EF4-FFF2-40B4-BE49-F238E27FC236}">
                <a16:creationId xmlns:a16="http://schemas.microsoft.com/office/drawing/2014/main" id="{4A450780-0070-46E1-9AB8-CE7A52F3C39C}"/>
              </a:ext>
            </a:extLst>
          </p:cNvPr>
          <p:cNvSpPr/>
          <p:nvPr/>
        </p:nvSpPr>
        <p:spPr>
          <a:xfrm>
            <a:off x="1494844" y="376889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Evaluation and Comparison </a:t>
            </a:r>
          </a:p>
        </p:txBody>
      </p:sp>
    </p:spTree>
    <p:extLst>
      <p:ext uri="{BB962C8B-B14F-4D97-AF65-F5344CB8AC3E}">
        <p14:creationId xmlns:p14="http://schemas.microsoft.com/office/powerpoint/2010/main" val="2412499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3529E-2639-4D99-954E-934740EF730E}"/>
              </a:ext>
            </a:extLst>
          </p:cNvPr>
          <p:cNvSpPr>
            <a:spLocks noGrp="1"/>
          </p:cNvSpPr>
          <p:nvPr>
            <p:ph type="title"/>
          </p:nvPr>
        </p:nvSpPr>
        <p:spPr/>
        <p:txBody>
          <a:bodyPr/>
          <a:lstStyle/>
          <a:p>
            <a:r>
              <a:rPr lang="en-CA" dirty="0"/>
              <a:t>Feature Importance</a:t>
            </a:r>
          </a:p>
        </p:txBody>
      </p:sp>
      <p:sp>
        <p:nvSpPr>
          <p:cNvPr id="4" name="Rectangle 3">
            <a:extLst>
              <a:ext uri="{FF2B5EF4-FFF2-40B4-BE49-F238E27FC236}">
                <a16:creationId xmlns:a16="http://schemas.microsoft.com/office/drawing/2014/main" id="{27BBDC44-1991-4987-BA28-8710D5BBE2F9}"/>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Sumithra</a:t>
            </a:r>
          </a:p>
        </p:txBody>
      </p:sp>
    </p:spTree>
    <p:extLst>
      <p:ext uri="{BB962C8B-B14F-4D97-AF65-F5344CB8AC3E}">
        <p14:creationId xmlns:p14="http://schemas.microsoft.com/office/powerpoint/2010/main" val="1780841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9DCE-B464-43A5-A8B6-4CF8831E04DD}"/>
              </a:ext>
            </a:extLst>
          </p:cNvPr>
          <p:cNvSpPr>
            <a:spLocks noGrp="1"/>
          </p:cNvSpPr>
          <p:nvPr>
            <p:ph type="title"/>
          </p:nvPr>
        </p:nvSpPr>
        <p:spPr/>
        <p:txBody>
          <a:bodyPr/>
          <a:lstStyle/>
          <a:p>
            <a:r>
              <a:rPr lang="en-CA" dirty="0"/>
              <a:t>Conclusion</a:t>
            </a:r>
          </a:p>
        </p:txBody>
      </p:sp>
      <p:sp>
        <p:nvSpPr>
          <p:cNvPr id="4" name="Rectangle 3">
            <a:extLst>
              <a:ext uri="{FF2B5EF4-FFF2-40B4-BE49-F238E27FC236}">
                <a16:creationId xmlns:a16="http://schemas.microsoft.com/office/drawing/2014/main" id="{7878BAC1-1CA1-49B5-B3E8-F5DA89AA829B}"/>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Roz</a:t>
            </a:r>
          </a:p>
        </p:txBody>
      </p:sp>
    </p:spTree>
    <p:extLst>
      <p:ext uri="{BB962C8B-B14F-4D97-AF65-F5344CB8AC3E}">
        <p14:creationId xmlns:p14="http://schemas.microsoft.com/office/powerpoint/2010/main" val="3855003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6" name="Rectangle 5">
            <a:extLst>
              <a:ext uri="{FF2B5EF4-FFF2-40B4-BE49-F238E27FC236}">
                <a16:creationId xmlns:a16="http://schemas.microsoft.com/office/drawing/2014/main" id="{A8A0CCA0-D8F1-4891-9231-596BC4AEC6C4}"/>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7506A9FD-6ACE-4D28-84E5-FB2C9B250ADE}"/>
              </a:ext>
            </a:extLst>
          </p:cNvPr>
          <p:cNvSpPr/>
          <p:nvPr/>
        </p:nvSpPr>
        <p:spPr>
          <a:xfrm>
            <a:off x="0" y="0"/>
            <a:ext cx="9144000" cy="5143500"/>
          </a:xfrm>
          <a:prstGeom prst="rect">
            <a:avLst/>
          </a:prstGeom>
          <a:blipFill dpi="0" rotWithShape="1">
            <a:blip r:embed="rId3">
              <a:alphaModFix amt="77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Google Shape;3836;p13">
            <a:extLst>
              <a:ext uri="{FF2B5EF4-FFF2-40B4-BE49-F238E27FC236}">
                <a16:creationId xmlns:a16="http://schemas.microsoft.com/office/drawing/2014/main" id="{9F572797-AC29-406D-BAC9-2680C4833193}"/>
              </a:ext>
            </a:extLst>
          </p:cNvPr>
          <p:cNvSpPr txBox="1">
            <a:spLocks/>
          </p:cNvSpPr>
          <p:nvPr/>
        </p:nvSpPr>
        <p:spPr>
          <a:xfrm>
            <a:off x="741459" y="3712711"/>
            <a:ext cx="4371231" cy="875509"/>
          </a:xfrm>
          <a:prstGeom prst="rect">
            <a:avLst/>
          </a:prstGeom>
          <a:solidFill>
            <a:schemeClr val="lt1">
              <a:alpha val="6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9pPr>
          </a:lstStyle>
          <a:p>
            <a:r>
              <a:rPr lang="en-CA" b="1" dirty="0">
                <a:solidFill>
                  <a:srgbClr val="002060"/>
                </a:solidFill>
                <a:latin typeface="Titillium Web" panose="02010600030101010101" charset="0"/>
                <a:cs typeface="Dubai Medium" panose="020B0604020202020204" pitchFamily="34" charset="-78"/>
              </a:rPr>
              <a:t>Thank you!</a:t>
            </a:r>
          </a:p>
        </p:txBody>
      </p:sp>
    </p:spTree>
    <p:extLst>
      <p:ext uri="{BB962C8B-B14F-4D97-AF65-F5344CB8AC3E}">
        <p14:creationId xmlns:p14="http://schemas.microsoft.com/office/powerpoint/2010/main" val="10957962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4C69-8094-4A41-A828-821545C66450}"/>
              </a:ext>
            </a:extLst>
          </p:cNvPr>
          <p:cNvSpPr>
            <a:spLocks noGrp="1"/>
          </p:cNvSpPr>
          <p:nvPr>
            <p:ph type="ctrTitle"/>
          </p:nvPr>
        </p:nvSpPr>
        <p:spPr/>
        <p:txBody>
          <a:bodyPr/>
          <a:lstStyle/>
          <a:p>
            <a:r>
              <a:rPr lang="en-CA" dirty="0">
                <a:latin typeface="Titillium Web" panose="02010600030101010101" charset="0"/>
              </a:rPr>
              <a:t>Appendix</a:t>
            </a:r>
          </a:p>
        </p:txBody>
      </p:sp>
    </p:spTree>
    <p:extLst>
      <p:ext uri="{BB962C8B-B14F-4D97-AF65-F5344CB8AC3E}">
        <p14:creationId xmlns:p14="http://schemas.microsoft.com/office/powerpoint/2010/main" val="141313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614D75-EE4B-4B55-BD52-09D02D4EA50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sp>
        <p:nvSpPr>
          <p:cNvPr id="3" name="Rectangle 2">
            <a:extLst>
              <a:ext uri="{FF2B5EF4-FFF2-40B4-BE49-F238E27FC236}">
                <a16:creationId xmlns:a16="http://schemas.microsoft.com/office/drawing/2014/main" id="{DFDACEDA-91DB-436E-9A30-39E4F12A9DD8}"/>
              </a:ext>
            </a:extLst>
          </p:cNvPr>
          <p:cNvSpPr/>
          <p:nvPr/>
        </p:nvSpPr>
        <p:spPr>
          <a:xfrm>
            <a:off x="971315" y="1009501"/>
            <a:ext cx="5516988"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latin typeface="Titillium Web" panose="02010600030101010101" charset="0"/>
              </a:rPr>
              <a:t>Data Preparation </a:t>
            </a:r>
          </a:p>
        </p:txBody>
      </p:sp>
      <p:sp>
        <p:nvSpPr>
          <p:cNvPr id="4" name="Rectangle 3">
            <a:extLst>
              <a:ext uri="{FF2B5EF4-FFF2-40B4-BE49-F238E27FC236}">
                <a16:creationId xmlns:a16="http://schemas.microsoft.com/office/drawing/2014/main" id="{023E8345-5BB5-4E3E-8456-3CC7BBBA2D9D}"/>
              </a:ext>
            </a:extLst>
          </p:cNvPr>
          <p:cNvSpPr/>
          <p:nvPr/>
        </p:nvSpPr>
        <p:spPr>
          <a:xfrm>
            <a:off x="971315" y="156138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Modeling</a:t>
            </a:r>
          </a:p>
        </p:txBody>
      </p:sp>
      <p:sp>
        <p:nvSpPr>
          <p:cNvPr id="5" name="Rectangle 4">
            <a:extLst>
              <a:ext uri="{FF2B5EF4-FFF2-40B4-BE49-F238E27FC236}">
                <a16:creationId xmlns:a16="http://schemas.microsoft.com/office/drawing/2014/main" id="{3F4BC1DA-7D8B-4DDD-8129-3D8FAF0E0E0D}"/>
              </a:ext>
            </a:extLst>
          </p:cNvPr>
          <p:cNvSpPr/>
          <p:nvPr/>
        </p:nvSpPr>
        <p:spPr>
          <a:xfrm>
            <a:off x="971315" y="4320778"/>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r>
              <a:rPr lang="en-CA" b="1" dirty="0">
                <a:solidFill>
                  <a:schemeClr val="tx1"/>
                </a:solidFill>
                <a:latin typeface="Titillium Web" panose="02010600030101010101" charset="0"/>
              </a:rPr>
              <a:t>Conclusion</a:t>
            </a:r>
          </a:p>
        </p:txBody>
      </p:sp>
      <p:sp>
        <p:nvSpPr>
          <p:cNvPr id="7" name="Rectangle 6">
            <a:extLst>
              <a:ext uri="{FF2B5EF4-FFF2-40B4-BE49-F238E27FC236}">
                <a16:creationId xmlns:a16="http://schemas.microsoft.com/office/drawing/2014/main" id="{7C3B04BA-2ADE-42D0-B18B-743AA89BD34D}"/>
              </a:ext>
            </a:extLst>
          </p:cNvPr>
          <p:cNvSpPr/>
          <p:nvPr/>
        </p:nvSpPr>
        <p:spPr>
          <a:xfrm>
            <a:off x="971315" y="45762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Define the Issue</a:t>
            </a:r>
          </a:p>
        </p:txBody>
      </p:sp>
      <p:sp>
        <p:nvSpPr>
          <p:cNvPr id="8" name="Oval 7">
            <a:extLst>
              <a:ext uri="{FF2B5EF4-FFF2-40B4-BE49-F238E27FC236}">
                <a16:creationId xmlns:a16="http://schemas.microsoft.com/office/drawing/2014/main" id="{2D9BC704-0D9A-4BD7-879A-F6A7B0F2BA80}"/>
              </a:ext>
            </a:extLst>
          </p:cNvPr>
          <p:cNvSpPr/>
          <p:nvPr/>
        </p:nvSpPr>
        <p:spPr>
          <a:xfrm>
            <a:off x="737844" y="457924"/>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1</a:t>
            </a:r>
          </a:p>
        </p:txBody>
      </p:sp>
      <p:sp>
        <p:nvSpPr>
          <p:cNvPr id="9" name="Oval 8">
            <a:extLst>
              <a:ext uri="{FF2B5EF4-FFF2-40B4-BE49-F238E27FC236}">
                <a16:creationId xmlns:a16="http://schemas.microsoft.com/office/drawing/2014/main" id="{656FD034-5362-48AC-98B2-50382A1FDA11}"/>
              </a:ext>
            </a:extLst>
          </p:cNvPr>
          <p:cNvSpPr/>
          <p:nvPr/>
        </p:nvSpPr>
        <p:spPr>
          <a:xfrm>
            <a:off x="737844" y="1007667"/>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2</a:t>
            </a:r>
          </a:p>
        </p:txBody>
      </p:sp>
      <p:sp>
        <p:nvSpPr>
          <p:cNvPr id="10" name="Oval 9">
            <a:extLst>
              <a:ext uri="{FF2B5EF4-FFF2-40B4-BE49-F238E27FC236}">
                <a16:creationId xmlns:a16="http://schemas.microsoft.com/office/drawing/2014/main" id="{FBEF0025-6D65-4938-AB24-DE4053B725EC}"/>
              </a:ext>
            </a:extLst>
          </p:cNvPr>
          <p:cNvSpPr/>
          <p:nvPr/>
        </p:nvSpPr>
        <p:spPr>
          <a:xfrm>
            <a:off x="737844" y="1574443"/>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3</a:t>
            </a:r>
          </a:p>
        </p:txBody>
      </p:sp>
      <p:sp>
        <p:nvSpPr>
          <p:cNvPr id="11" name="Oval 10">
            <a:extLst>
              <a:ext uri="{FF2B5EF4-FFF2-40B4-BE49-F238E27FC236}">
                <a16:creationId xmlns:a16="http://schemas.microsoft.com/office/drawing/2014/main" id="{9E2B83FE-56E4-4142-A22D-002E8DF2A51F}"/>
              </a:ext>
            </a:extLst>
          </p:cNvPr>
          <p:cNvSpPr/>
          <p:nvPr/>
        </p:nvSpPr>
        <p:spPr>
          <a:xfrm>
            <a:off x="737844" y="4307429"/>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4</a:t>
            </a:r>
          </a:p>
        </p:txBody>
      </p:sp>
      <p:sp>
        <p:nvSpPr>
          <p:cNvPr id="12" name="Rectangle 11">
            <a:extLst>
              <a:ext uri="{FF2B5EF4-FFF2-40B4-BE49-F238E27FC236}">
                <a16:creationId xmlns:a16="http://schemas.microsoft.com/office/drawing/2014/main" id="{E39EE2C3-2FE1-4744-AA6A-E3BEFB5F3BD4}"/>
              </a:ext>
            </a:extLst>
          </p:cNvPr>
          <p:cNvSpPr/>
          <p:nvPr/>
        </p:nvSpPr>
        <p:spPr>
          <a:xfrm>
            <a:off x="1494844" y="211325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1: Naïve Bayes</a:t>
            </a:r>
          </a:p>
        </p:txBody>
      </p:sp>
      <p:sp>
        <p:nvSpPr>
          <p:cNvPr id="13" name="Rectangle 12">
            <a:extLst>
              <a:ext uri="{FF2B5EF4-FFF2-40B4-BE49-F238E27FC236}">
                <a16:creationId xmlns:a16="http://schemas.microsoft.com/office/drawing/2014/main" id="{C0519778-D701-432A-8DA8-C30742BEF00E}"/>
              </a:ext>
            </a:extLst>
          </p:cNvPr>
          <p:cNvSpPr/>
          <p:nvPr/>
        </p:nvSpPr>
        <p:spPr>
          <a:xfrm>
            <a:off x="1494844" y="266513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2: Decision Tree</a:t>
            </a:r>
          </a:p>
        </p:txBody>
      </p:sp>
      <p:sp>
        <p:nvSpPr>
          <p:cNvPr id="14" name="Rectangle 13">
            <a:extLst>
              <a:ext uri="{FF2B5EF4-FFF2-40B4-BE49-F238E27FC236}">
                <a16:creationId xmlns:a16="http://schemas.microsoft.com/office/drawing/2014/main" id="{A3B24D30-BA38-48EF-B5C1-1B04E9E2EDDE}"/>
              </a:ext>
            </a:extLst>
          </p:cNvPr>
          <p:cNvSpPr/>
          <p:nvPr/>
        </p:nvSpPr>
        <p:spPr>
          <a:xfrm>
            <a:off x="1494844" y="321701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3: KNN</a:t>
            </a:r>
          </a:p>
        </p:txBody>
      </p:sp>
      <p:sp>
        <p:nvSpPr>
          <p:cNvPr id="15" name="Rectangle 14">
            <a:extLst>
              <a:ext uri="{FF2B5EF4-FFF2-40B4-BE49-F238E27FC236}">
                <a16:creationId xmlns:a16="http://schemas.microsoft.com/office/drawing/2014/main" id="{4A450780-0070-46E1-9AB8-CE7A52F3C39C}"/>
              </a:ext>
            </a:extLst>
          </p:cNvPr>
          <p:cNvSpPr/>
          <p:nvPr/>
        </p:nvSpPr>
        <p:spPr>
          <a:xfrm>
            <a:off x="1494844" y="376889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Evaluation and Comparison </a:t>
            </a:r>
          </a:p>
        </p:txBody>
      </p:sp>
    </p:spTree>
    <p:extLst>
      <p:ext uri="{BB962C8B-B14F-4D97-AF65-F5344CB8AC3E}">
        <p14:creationId xmlns:p14="http://schemas.microsoft.com/office/powerpoint/2010/main" val="4010460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CE670-09A4-4C63-A69A-5AF8087C2D4D}"/>
              </a:ext>
            </a:extLst>
          </p:cNvPr>
          <p:cNvSpPr>
            <a:spLocks noGrp="1"/>
          </p:cNvSpPr>
          <p:nvPr>
            <p:ph type="title"/>
          </p:nvPr>
        </p:nvSpPr>
        <p:spPr/>
        <p:txBody>
          <a:bodyPr/>
          <a:lstStyle/>
          <a:p>
            <a:r>
              <a:rPr lang="en-CA" dirty="0"/>
              <a:t>Other Results</a:t>
            </a:r>
          </a:p>
        </p:txBody>
      </p:sp>
      <p:graphicFrame>
        <p:nvGraphicFramePr>
          <p:cNvPr id="4" name="Table 3">
            <a:extLst>
              <a:ext uri="{FF2B5EF4-FFF2-40B4-BE49-F238E27FC236}">
                <a16:creationId xmlns:a16="http://schemas.microsoft.com/office/drawing/2014/main" id="{6C68ED02-9F9C-42C9-94F2-3A57C8A6135A}"/>
              </a:ext>
            </a:extLst>
          </p:cNvPr>
          <p:cNvGraphicFramePr>
            <a:graphicFrameLocks noGrp="1"/>
          </p:cNvGraphicFramePr>
          <p:nvPr>
            <p:extLst>
              <p:ext uri="{D42A27DB-BD31-4B8C-83A1-F6EECF244321}">
                <p14:modId xmlns:p14="http://schemas.microsoft.com/office/powerpoint/2010/main" val="4263063627"/>
              </p:ext>
            </p:extLst>
          </p:nvPr>
        </p:nvGraphicFramePr>
        <p:xfrm>
          <a:off x="463674" y="1114065"/>
          <a:ext cx="7026093" cy="3865439"/>
        </p:xfrm>
        <a:graphic>
          <a:graphicData uri="http://schemas.openxmlformats.org/drawingml/2006/table">
            <a:tbl>
              <a:tblPr firstRow="1" bandRow="1">
                <a:tableStyleId>{5C22544A-7EE6-4342-B048-85BDC9FD1C3A}</a:tableStyleId>
              </a:tblPr>
              <a:tblGrid>
                <a:gridCol w="903539">
                  <a:extLst>
                    <a:ext uri="{9D8B030D-6E8A-4147-A177-3AD203B41FA5}">
                      <a16:colId xmlns:a16="http://schemas.microsoft.com/office/drawing/2014/main" val="2283129084"/>
                    </a:ext>
                  </a:extLst>
                </a:gridCol>
                <a:gridCol w="4246273">
                  <a:extLst>
                    <a:ext uri="{9D8B030D-6E8A-4147-A177-3AD203B41FA5}">
                      <a16:colId xmlns:a16="http://schemas.microsoft.com/office/drawing/2014/main" val="4240365364"/>
                    </a:ext>
                  </a:extLst>
                </a:gridCol>
                <a:gridCol w="1876281">
                  <a:extLst>
                    <a:ext uri="{9D8B030D-6E8A-4147-A177-3AD203B41FA5}">
                      <a16:colId xmlns:a16="http://schemas.microsoft.com/office/drawing/2014/main" val="3206443962"/>
                    </a:ext>
                  </a:extLst>
                </a:gridCol>
              </a:tblGrid>
              <a:tr h="299912">
                <a:tc>
                  <a:txBody>
                    <a:bodyPr/>
                    <a:lstStyle/>
                    <a:p>
                      <a:pPr algn="ctr"/>
                      <a:endParaRPr lang="en-CA" sz="1100" dirty="0"/>
                    </a:p>
                  </a:txBody>
                  <a:tcPr marL="68580" marR="68580" marT="34290" marB="34290" anchor="ctr">
                    <a:lnB w="12700" cap="flat" cmpd="sng" algn="ctr">
                      <a:solidFill>
                        <a:schemeClr val="bg1">
                          <a:lumMod val="75000"/>
                        </a:schemeClr>
                      </a:solidFill>
                      <a:prstDash val="sysDash"/>
                      <a:round/>
                      <a:headEnd type="none" w="med" len="med"/>
                      <a:tailEnd type="none" w="med" len="med"/>
                    </a:lnB>
                  </a:tcPr>
                </a:tc>
                <a:tc>
                  <a:txBody>
                    <a:bodyPr/>
                    <a:lstStyle/>
                    <a:p>
                      <a:pPr algn="ctr"/>
                      <a:r>
                        <a:rPr lang="en-CA" sz="1100" dirty="0"/>
                        <a:t>Other Scoring Metrics</a:t>
                      </a:r>
                    </a:p>
                  </a:txBody>
                  <a:tcPr marL="68580" marR="68580" marT="34290" marB="34290" anchor="ctr">
                    <a:lnB w="12700" cap="flat" cmpd="sng" algn="ctr">
                      <a:solidFill>
                        <a:schemeClr val="bg1">
                          <a:lumMod val="75000"/>
                        </a:schemeClr>
                      </a:solidFill>
                      <a:prstDash val="sysDash"/>
                      <a:round/>
                      <a:headEnd type="none" w="med" len="med"/>
                      <a:tailEnd type="none" w="med" len="med"/>
                    </a:lnB>
                  </a:tcPr>
                </a:tc>
                <a:tc>
                  <a:txBody>
                    <a:bodyPr/>
                    <a:lstStyle/>
                    <a:p>
                      <a:pPr algn="ctr"/>
                      <a:r>
                        <a:rPr lang="en-CA" sz="1100" dirty="0"/>
                        <a:t>Confusion Matrix Results</a:t>
                      </a:r>
                    </a:p>
                  </a:txBody>
                  <a:tcPr marL="68580" marR="68580" marT="34290" marB="34290" anchor="ctr">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1995877156"/>
                  </a:ext>
                </a:extLst>
              </a:tr>
              <a:tr h="1188509">
                <a:tc>
                  <a:txBody>
                    <a:bodyPr/>
                    <a:lstStyle/>
                    <a:p>
                      <a:pPr algn="l"/>
                      <a:r>
                        <a:rPr lang="en-CA" sz="1100" dirty="0"/>
                        <a:t>Model 1: Gaussian Naive Bayes</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92537874"/>
                  </a:ext>
                </a:extLst>
              </a:tr>
              <a:tr h="1188509">
                <a:tc>
                  <a:txBody>
                    <a:bodyPr/>
                    <a:lstStyle/>
                    <a:p>
                      <a:pPr algn="l"/>
                      <a:r>
                        <a:rPr lang="en-CA" sz="1100" b="1" dirty="0"/>
                        <a:t>Model 2: Decision Tree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b="1"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b="1"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734129365"/>
                  </a:ext>
                </a:extLst>
              </a:tr>
              <a:tr h="1188509">
                <a:tc>
                  <a:txBody>
                    <a:bodyPr/>
                    <a:lstStyle/>
                    <a:p>
                      <a:pPr algn="l"/>
                      <a:r>
                        <a:rPr lang="en-CA" sz="1100" dirty="0"/>
                        <a:t>Model 3: KNN</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575880453"/>
                  </a:ext>
                </a:extLst>
              </a:tr>
            </a:tbl>
          </a:graphicData>
        </a:graphic>
      </p:graphicFrame>
      <p:pic>
        <p:nvPicPr>
          <p:cNvPr id="5" name="Picture 4">
            <a:extLst>
              <a:ext uri="{FF2B5EF4-FFF2-40B4-BE49-F238E27FC236}">
                <a16:creationId xmlns:a16="http://schemas.microsoft.com/office/drawing/2014/main" id="{4C5C2699-E581-4904-8261-45B75C1E9E55}"/>
              </a:ext>
            </a:extLst>
          </p:cNvPr>
          <p:cNvPicPr>
            <a:picLocks noChangeAspect="1"/>
          </p:cNvPicPr>
          <p:nvPr/>
        </p:nvPicPr>
        <p:blipFill>
          <a:blip r:embed="rId2"/>
          <a:stretch>
            <a:fillRect/>
          </a:stretch>
        </p:blipFill>
        <p:spPr>
          <a:xfrm>
            <a:off x="1781797" y="1467723"/>
            <a:ext cx="3317340" cy="1104028"/>
          </a:xfrm>
          <a:prstGeom prst="rect">
            <a:avLst/>
          </a:prstGeom>
        </p:spPr>
      </p:pic>
      <p:pic>
        <p:nvPicPr>
          <p:cNvPr id="6" name="Picture 5">
            <a:extLst>
              <a:ext uri="{FF2B5EF4-FFF2-40B4-BE49-F238E27FC236}">
                <a16:creationId xmlns:a16="http://schemas.microsoft.com/office/drawing/2014/main" id="{4943185E-6CFE-4E18-AFB8-8CECB382B1A5}"/>
              </a:ext>
            </a:extLst>
          </p:cNvPr>
          <p:cNvPicPr>
            <a:picLocks noChangeAspect="1"/>
          </p:cNvPicPr>
          <p:nvPr/>
        </p:nvPicPr>
        <p:blipFill>
          <a:blip r:embed="rId3"/>
          <a:stretch>
            <a:fillRect/>
          </a:stretch>
        </p:blipFill>
        <p:spPr>
          <a:xfrm>
            <a:off x="5762178" y="1467721"/>
            <a:ext cx="1541321" cy="1104029"/>
          </a:xfrm>
          <a:prstGeom prst="rect">
            <a:avLst/>
          </a:prstGeom>
        </p:spPr>
      </p:pic>
      <p:pic>
        <p:nvPicPr>
          <p:cNvPr id="7" name="Picture 6">
            <a:extLst>
              <a:ext uri="{FF2B5EF4-FFF2-40B4-BE49-F238E27FC236}">
                <a16:creationId xmlns:a16="http://schemas.microsoft.com/office/drawing/2014/main" id="{F311E341-613E-4E7B-A4F8-D5FD5F9B57E4}"/>
              </a:ext>
            </a:extLst>
          </p:cNvPr>
          <p:cNvPicPr>
            <a:picLocks noChangeAspect="1"/>
          </p:cNvPicPr>
          <p:nvPr/>
        </p:nvPicPr>
        <p:blipFill>
          <a:blip r:embed="rId4"/>
          <a:stretch>
            <a:fillRect/>
          </a:stretch>
        </p:blipFill>
        <p:spPr>
          <a:xfrm>
            <a:off x="1853656" y="2663752"/>
            <a:ext cx="3245481" cy="1089513"/>
          </a:xfrm>
          <a:prstGeom prst="rect">
            <a:avLst/>
          </a:prstGeom>
        </p:spPr>
      </p:pic>
      <p:pic>
        <p:nvPicPr>
          <p:cNvPr id="8" name="Picture 7">
            <a:extLst>
              <a:ext uri="{FF2B5EF4-FFF2-40B4-BE49-F238E27FC236}">
                <a16:creationId xmlns:a16="http://schemas.microsoft.com/office/drawing/2014/main" id="{A59483F6-3095-467E-B708-AF5F050AA2AF}"/>
              </a:ext>
            </a:extLst>
          </p:cNvPr>
          <p:cNvPicPr>
            <a:picLocks noChangeAspect="1"/>
          </p:cNvPicPr>
          <p:nvPr/>
        </p:nvPicPr>
        <p:blipFill>
          <a:blip r:embed="rId5"/>
          <a:stretch>
            <a:fillRect/>
          </a:stretch>
        </p:blipFill>
        <p:spPr>
          <a:xfrm>
            <a:off x="5762178" y="2713118"/>
            <a:ext cx="1453145" cy="1040147"/>
          </a:xfrm>
          <a:prstGeom prst="rect">
            <a:avLst/>
          </a:prstGeom>
        </p:spPr>
      </p:pic>
      <p:pic>
        <p:nvPicPr>
          <p:cNvPr id="9" name="Picture 8">
            <a:extLst>
              <a:ext uri="{FF2B5EF4-FFF2-40B4-BE49-F238E27FC236}">
                <a16:creationId xmlns:a16="http://schemas.microsoft.com/office/drawing/2014/main" id="{1EF89A1D-3CC9-49E5-A466-770BBC459FC2}"/>
              </a:ext>
            </a:extLst>
          </p:cNvPr>
          <p:cNvPicPr>
            <a:picLocks noChangeAspect="1"/>
          </p:cNvPicPr>
          <p:nvPr/>
        </p:nvPicPr>
        <p:blipFill>
          <a:blip r:embed="rId6"/>
          <a:stretch>
            <a:fillRect/>
          </a:stretch>
        </p:blipFill>
        <p:spPr>
          <a:xfrm>
            <a:off x="1912714" y="3869543"/>
            <a:ext cx="3186423" cy="1028600"/>
          </a:xfrm>
          <a:prstGeom prst="rect">
            <a:avLst/>
          </a:prstGeom>
        </p:spPr>
      </p:pic>
      <p:pic>
        <p:nvPicPr>
          <p:cNvPr id="3" name="Picture 2">
            <a:extLst>
              <a:ext uri="{FF2B5EF4-FFF2-40B4-BE49-F238E27FC236}">
                <a16:creationId xmlns:a16="http://schemas.microsoft.com/office/drawing/2014/main" id="{00138B5C-812A-4205-A77C-410B87A4C256}"/>
              </a:ext>
            </a:extLst>
          </p:cNvPr>
          <p:cNvPicPr>
            <a:picLocks noChangeAspect="1"/>
          </p:cNvPicPr>
          <p:nvPr/>
        </p:nvPicPr>
        <p:blipFill>
          <a:blip r:embed="rId7"/>
          <a:stretch>
            <a:fillRect/>
          </a:stretch>
        </p:blipFill>
        <p:spPr>
          <a:xfrm>
            <a:off x="5762178" y="3838999"/>
            <a:ext cx="1469108" cy="1104029"/>
          </a:xfrm>
          <a:prstGeom prst="rect">
            <a:avLst/>
          </a:prstGeom>
        </p:spPr>
      </p:pic>
    </p:spTree>
    <p:extLst>
      <p:ext uri="{BB962C8B-B14F-4D97-AF65-F5344CB8AC3E}">
        <p14:creationId xmlns:p14="http://schemas.microsoft.com/office/powerpoint/2010/main" val="1313465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60"/>
        <p:cNvGrpSpPr/>
        <p:nvPr/>
      </p:nvGrpSpPr>
      <p:grpSpPr>
        <a:xfrm>
          <a:off x="0" y="0"/>
          <a:ext cx="0" cy="0"/>
          <a:chOff x="0" y="0"/>
          <a:chExt cx="0" cy="0"/>
        </a:xfrm>
      </p:grpSpPr>
      <p:grpSp>
        <p:nvGrpSpPr>
          <p:cNvPr id="4061" name="Google Shape;4061;p39"/>
          <p:cNvGrpSpPr/>
          <p:nvPr/>
        </p:nvGrpSpPr>
        <p:grpSpPr>
          <a:xfrm>
            <a:off x="282768" y="342338"/>
            <a:ext cx="347107" cy="438984"/>
            <a:chOff x="584925" y="238125"/>
            <a:chExt cx="415200" cy="525100"/>
          </a:xfrm>
        </p:grpSpPr>
        <p:sp>
          <p:nvSpPr>
            <p:cNvPr id="4062" name="Google Shape;4062;p3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3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3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3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3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3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8" name="Google Shape;4068;p39"/>
          <p:cNvGrpSpPr/>
          <p:nvPr/>
        </p:nvGrpSpPr>
        <p:grpSpPr>
          <a:xfrm>
            <a:off x="834027" y="406125"/>
            <a:ext cx="371623" cy="309362"/>
            <a:chOff x="1244325" y="314425"/>
            <a:chExt cx="444525" cy="370050"/>
          </a:xfrm>
        </p:grpSpPr>
        <p:sp>
          <p:nvSpPr>
            <p:cNvPr id="4069" name="Google Shape;4069;p39"/>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39"/>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1" name="Google Shape;4071;p39"/>
          <p:cNvGrpSpPr/>
          <p:nvPr/>
        </p:nvGrpSpPr>
        <p:grpSpPr>
          <a:xfrm>
            <a:off x="1405725" y="404599"/>
            <a:ext cx="355300" cy="312413"/>
            <a:chOff x="1928175" y="312600"/>
            <a:chExt cx="425000" cy="373700"/>
          </a:xfrm>
        </p:grpSpPr>
        <p:sp>
          <p:nvSpPr>
            <p:cNvPr id="4072" name="Google Shape;4072;p39"/>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39"/>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4" name="Google Shape;4074;p39"/>
          <p:cNvSpPr/>
          <p:nvPr/>
        </p:nvSpPr>
        <p:spPr>
          <a:xfrm>
            <a:off x="20015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39"/>
          <p:cNvSpPr/>
          <p:nvPr/>
        </p:nvSpPr>
        <p:spPr>
          <a:xfrm>
            <a:off x="25849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6" name="Google Shape;4076;p39"/>
          <p:cNvGrpSpPr/>
          <p:nvPr/>
        </p:nvGrpSpPr>
        <p:grpSpPr>
          <a:xfrm>
            <a:off x="3069763" y="388276"/>
            <a:ext cx="408386" cy="345080"/>
            <a:chOff x="3918650" y="293075"/>
            <a:chExt cx="488500" cy="412775"/>
          </a:xfrm>
        </p:grpSpPr>
        <p:sp>
          <p:nvSpPr>
            <p:cNvPr id="4077" name="Google Shape;4077;p39"/>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39"/>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39"/>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0" name="Google Shape;4080;p39"/>
          <p:cNvGrpSpPr/>
          <p:nvPr/>
        </p:nvGrpSpPr>
        <p:grpSpPr>
          <a:xfrm>
            <a:off x="3669530" y="362235"/>
            <a:ext cx="335905" cy="397142"/>
            <a:chOff x="4636075" y="261925"/>
            <a:chExt cx="401800" cy="475050"/>
          </a:xfrm>
        </p:grpSpPr>
        <p:sp>
          <p:nvSpPr>
            <p:cNvPr id="4081" name="Google Shape;4081;p39"/>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39"/>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39"/>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39"/>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5" name="Google Shape;4085;p39"/>
          <p:cNvSpPr/>
          <p:nvPr/>
        </p:nvSpPr>
        <p:spPr>
          <a:xfrm>
            <a:off x="42087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6" name="Google Shape;4086;p39"/>
          <p:cNvGrpSpPr/>
          <p:nvPr/>
        </p:nvGrpSpPr>
        <p:grpSpPr>
          <a:xfrm>
            <a:off x="4796082" y="395424"/>
            <a:ext cx="336908" cy="330262"/>
            <a:chOff x="5983625" y="301625"/>
            <a:chExt cx="403000" cy="395050"/>
          </a:xfrm>
        </p:grpSpPr>
        <p:sp>
          <p:nvSpPr>
            <p:cNvPr id="4087" name="Google Shape;4087;p39"/>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39"/>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39"/>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39"/>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39"/>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39"/>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39"/>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39"/>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39"/>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39"/>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39"/>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39"/>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39"/>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39"/>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39"/>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39"/>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39"/>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39"/>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39"/>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39"/>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7" name="Google Shape;4107;p39"/>
          <p:cNvGrpSpPr/>
          <p:nvPr/>
        </p:nvGrpSpPr>
        <p:grpSpPr>
          <a:xfrm>
            <a:off x="5362158" y="392853"/>
            <a:ext cx="331808" cy="331307"/>
            <a:chOff x="6660750" y="298550"/>
            <a:chExt cx="396900" cy="396300"/>
          </a:xfrm>
        </p:grpSpPr>
        <p:sp>
          <p:nvSpPr>
            <p:cNvPr id="4108" name="Google Shape;4108;p39"/>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39"/>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0" name="Google Shape;4110;p39"/>
          <p:cNvGrpSpPr/>
          <p:nvPr/>
        </p:nvGrpSpPr>
        <p:grpSpPr>
          <a:xfrm>
            <a:off x="282768" y="914538"/>
            <a:ext cx="347107" cy="420111"/>
            <a:chOff x="584925" y="922575"/>
            <a:chExt cx="415200" cy="502525"/>
          </a:xfrm>
        </p:grpSpPr>
        <p:sp>
          <p:nvSpPr>
            <p:cNvPr id="4111" name="Google Shape;4111;p39"/>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39"/>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39"/>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4" name="Google Shape;4114;p39"/>
          <p:cNvGrpSpPr/>
          <p:nvPr/>
        </p:nvGrpSpPr>
        <p:grpSpPr>
          <a:xfrm>
            <a:off x="836075" y="904841"/>
            <a:ext cx="367547" cy="437980"/>
            <a:chOff x="1246775" y="910975"/>
            <a:chExt cx="439650" cy="523900"/>
          </a:xfrm>
        </p:grpSpPr>
        <p:sp>
          <p:nvSpPr>
            <p:cNvPr id="4115" name="Google Shape;4115;p39"/>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39"/>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39"/>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8" name="Google Shape;4118;p39"/>
          <p:cNvGrpSpPr/>
          <p:nvPr/>
        </p:nvGrpSpPr>
        <p:grpSpPr>
          <a:xfrm>
            <a:off x="1404200" y="975274"/>
            <a:ext cx="358351" cy="298118"/>
            <a:chOff x="1926350" y="995225"/>
            <a:chExt cx="428650" cy="356600"/>
          </a:xfrm>
        </p:grpSpPr>
        <p:sp>
          <p:nvSpPr>
            <p:cNvPr id="4119" name="Google Shape;4119;p39"/>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39"/>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39"/>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39"/>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3" name="Google Shape;4123;p39"/>
          <p:cNvSpPr/>
          <p:nvPr/>
        </p:nvSpPr>
        <p:spPr>
          <a:xfrm>
            <a:off x="19718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39"/>
          <p:cNvSpPr/>
          <p:nvPr/>
        </p:nvSpPr>
        <p:spPr>
          <a:xfrm>
            <a:off x="25359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39"/>
          <p:cNvSpPr/>
          <p:nvPr/>
        </p:nvSpPr>
        <p:spPr>
          <a:xfrm>
            <a:off x="31046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39"/>
          <p:cNvSpPr/>
          <p:nvPr/>
        </p:nvSpPr>
        <p:spPr>
          <a:xfrm>
            <a:off x="36793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7" name="Google Shape;4127;p39"/>
          <p:cNvGrpSpPr/>
          <p:nvPr/>
        </p:nvGrpSpPr>
        <p:grpSpPr>
          <a:xfrm>
            <a:off x="4226431" y="952827"/>
            <a:ext cx="349155" cy="349657"/>
            <a:chOff x="5302225" y="968375"/>
            <a:chExt cx="417650" cy="418250"/>
          </a:xfrm>
        </p:grpSpPr>
        <p:sp>
          <p:nvSpPr>
            <p:cNvPr id="4128" name="Google Shape;4128;p39"/>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39"/>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0" name="Google Shape;4130;p39"/>
          <p:cNvGrpSpPr/>
          <p:nvPr/>
        </p:nvGrpSpPr>
        <p:grpSpPr>
          <a:xfrm>
            <a:off x="4748095" y="913514"/>
            <a:ext cx="432881" cy="421637"/>
            <a:chOff x="5926225" y="921350"/>
            <a:chExt cx="517800" cy="504350"/>
          </a:xfrm>
        </p:grpSpPr>
        <p:sp>
          <p:nvSpPr>
            <p:cNvPr id="4131" name="Google Shape;4131;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3" name="Google Shape;4133;p39"/>
          <p:cNvGrpSpPr/>
          <p:nvPr/>
        </p:nvGrpSpPr>
        <p:grpSpPr>
          <a:xfrm>
            <a:off x="5325918" y="921686"/>
            <a:ext cx="404290" cy="405314"/>
            <a:chOff x="6617400" y="931125"/>
            <a:chExt cx="483600" cy="484825"/>
          </a:xfrm>
        </p:grpSpPr>
        <p:sp>
          <p:nvSpPr>
            <p:cNvPr id="4134" name="Google Shape;4134;p39"/>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39"/>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6" name="Google Shape;4136;p39"/>
          <p:cNvGrpSpPr/>
          <p:nvPr/>
        </p:nvGrpSpPr>
        <p:grpSpPr>
          <a:xfrm>
            <a:off x="261325" y="1551048"/>
            <a:ext cx="389994" cy="273623"/>
            <a:chOff x="559275" y="1683950"/>
            <a:chExt cx="466500" cy="327300"/>
          </a:xfrm>
        </p:grpSpPr>
        <p:sp>
          <p:nvSpPr>
            <p:cNvPr id="4137" name="Google Shape;4137;p39"/>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39"/>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9" name="Google Shape;4139;p39"/>
          <p:cNvGrpSpPr/>
          <p:nvPr/>
        </p:nvGrpSpPr>
        <p:grpSpPr>
          <a:xfrm>
            <a:off x="824852" y="1496958"/>
            <a:ext cx="389994" cy="381822"/>
            <a:chOff x="1233350" y="1619250"/>
            <a:chExt cx="466500" cy="456725"/>
          </a:xfrm>
        </p:grpSpPr>
        <p:sp>
          <p:nvSpPr>
            <p:cNvPr id="4140" name="Google Shape;4140;p39"/>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39"/>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39"/>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39"/>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4" name="Google Shape;4144;p39"/>
          <p:cNvGrpSpPr/>
          <p:nvPr/>
        </p:nvGrpSpPr>
        <p:grpSpPr>
          <a:xfrm>
            <a:off x="1400626" y="1505109"/>
            <a:ext cx="365499" cy="365499"/>
            <a:chOff x="1922075" y="1629000"/>
            <a:chExt cx="437200" cy="437200"/>
          </a:xfrm>
        </p:grpSpPr>
        <p:sp>
          <p:nvSpPr>
            <p:cNvPr id="4145" name="Google Shape;4145;p39"/>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39"/>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7" name="Google Shape;4147;p39"/>
          <p:cNvGrpSpPr/>
          <p:nvPr/>
        </p:nvGrpSpPr>
        <p:grpSpPr>
          <a:xfrm>
            <a:off x="1962627" y="1503584"/>
            <a:ext cx="368551" cy="368551"/>
            <a:chOff x="2594325" y="1627175"/>
            <a:chExt cx="440850" cy="440850"/>
          </a:xfrm>
        </p:grpSpPr>
        <p:sp>
          <p:nvSpPr>
            <p:cNvPr id="4148" name="Google Shape;4148;p3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3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3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1" name="Google Shape;4151;p39"/>
          <p:cNvSpPr/>
          <p:nvPr/>
        </p:nvSpPr>
        <p:spPr>
          <a:xfrm>
            <a:off x="25425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2" name="Google Shape;4152;p39"/>
          <p:cNvGrpSpPr/>
          <p:nvPr/>
        </p:nvGrpSpPr>
        <p:grpSpPr>
          <a:xfrm>
            <a:off x="3124395" y="1476017"/>
            <a:ext cx="299121" cy="423685"/>
            <a:chOff x="3984000" y="1594200"/>
            <a:chExt cx="357800" cy="506800"/>
          </a:xfrm>
        </p:grpSpPr>
        <p:sp>
          <p:nvSpPr>
            <p:cNvPr id="4153" name="Google Shape;4153;p39"/>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39"/>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5" name="Google Shape;4155;p39"/>
          <p:cNvGrpSpPr/>
          <p:nvPr/>
        </p:nvGrpSpPr>
        <p:grpSpPr>
          <a:xfrm>
            <a:off x="3640437" y="1566869"/>
            <a:ext cx="394090" cy="241980"/>
            <a:chOff x="4601275" y="1702875"/>
            <a:chExt cx="471400" cy="289450"/>
          </a:xfrm>
        </p:grpSpPr>
        <p:sp>
          <p:nvSpPr>
            <p:cNvPr id="4156" name="Google Shape;4156;p39"/>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39"/>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39"/>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39"/>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39"/>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1" name="Google Shape;4161;p39"/>
          <p:cNvGrpSpPr/>
          <p:nvPr/>
        </p:nvGrpSpPr>
        <p:grpSpPr>
          <a:xfrm>
            <a:off x="4222857" y="1507659"/>
            <a:ext cx="356303" cy="360400"/>
            <a:chOff x="5297950" y="1632050"/>
            <a:chExt cx="426200" cy="431100"/>
          </a:xfrm>
        </p:grpSpPr>
        <p:sp>
          <p:nvSpPr>
            <p:cNvPr id="4162" name="Google Shape;4162;p39"/>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39"/>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4" name="Google Shape;4164;p39"/>
          <p:cNvGrpSpPr/>
          <p:nvPr/>
        </p:nvGrpSpPr>
        <p:grpSpPr>
          <a:xfrm>
            <a:off x="4785360" y="1496958"/>
            <a:ext cx="358351" cy="381822"/>
            <a:chOff x="5970800" y="1619250"/>
            <a:chExt cx="428650" cy="456725"/>
          </a:xfrm>
        </p:grpSpPr>
        <p:sp>
          <p:nvSpPr>
            <p:cNvPr id="4165" name="Google Shape;4165;p3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3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3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3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3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0" name="Google Shape;4170;p39"/>
          <p:cNvGrpSpPr/>
          <p:nvPr/>
        </p:nvGrpSpPr>
        <p:grpSpPr>
          <a:xfrm>
            <a:off x="5332564" y="1492360"/>
            <a:ext cx="401719" cy="366502"/>
            <a:chOff x="6625350" y="1613750"/>
            <a:chExt cx="480525" cy="438400"/>
          </a:xfrm>
        </p:grpSpPr>
        <p:sp>
          <p:nvSpPr>
            <p:cNvPr id="4171" name="Google Shape;4171;p39"/>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39"/>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39"/>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39"/>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39"/>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6" name="Google Shape;4176;p39"/>
          <p:cNvGrpSpPr/>
          <p:nvPr/>
        </p:nvGrpSpPr>
        <p:grpSpPr>
          <a:xfrm>
            <a:off x="304713" y="2088554"/>
            <a:ext cx="303217" cy="325685"/>
            <a:chOff x="611175" y="2326900"/>
            <a:chExt cx="362700" cy="389575"/>
          </a:xfrm>
        </p:grpSpPr>
        <p:sp>
          <p:nvSpPr>
            <p:cNvPr id="4177" name="Google Shape;4177;p39"/>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39"/>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39"/>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39"/>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1" name="Google Shape;4181;p39"/>
          <p:cNvSpPr/>
          <p:nvPr/>
        </p:nvSpPr>
        <p:spPr>
          <a:xfrm>
            <a:off x="8601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39"/>
          <p:cNvSpPr/>
          <p:nvPr/>
        </p:nvSpPr>
        <p:spPr>
          <a:xfrm>
            <a:off x="14236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39"/>
          <p:cNvSpPr/>
          <p:nvPr/>
        </p:nvSpPr>
        <p:spPr>
          <a:xfrm>
            <a:off x="19872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4" name="Google Shape;4184;p39"/>
          <p:cNvGrpSpPr/>
          <p:nvPr/>
        </p:nvGrpSpPr>
        <p:grpSpPr>
          <a:xfrm>
            <a:off x="2625178" y="2036492"/>
            <a:ext cx="170502" cy="425733"/>
            <a:chOff x="3386850" y="2264625"/>
            <a:chExt cx="203950" cy="509250"/>
          </a:xfrm>
        </p:grpSpPr>
        <p:sp>
          <p:nvSpPr>
            <p:cNvPr id="4185" name="Google Shape;4185;p39"/>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39"/>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7" name="Google Shape;4187;p39"/>
          <p:cNvGrpSpPr/>
          <p:nvPr/>
        </p:nvGrpSpPr>
        <p:grpSpPr>
          <a:xfrm>
            <a:off x="3767551" y="2090602"/>
            <a:ext cx="139863" cy="317513"/>
            <a:chOff x="4753325" y="2329350"/>
            <a:chExt cx="167300" cy="379800"/>
          </a:xfrm>
        </p:grpSpPr>
        <p:sp>
          <p:nvSpPr>
            <p:cNvPr id="4188" name="Google Shape;4188;p39"/>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39"/>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0" name="Google Shape;4190;p39"/>
          <p:cNvGrpSpPr/>
          <p:nvPr/>
        </p:nvGrpSpPr>
        <p:grpSpPr>
          <a:xfrm>
            <a:off x="3201453" y="2038519"/>
            <a:ext cx="145004" cy="421657"/>
            <a:chOff x="4076175" y="2267050"/>
            <a:chExt cx="173450" cy="504375"/>
          </a:xfrm>
        </p:grpSpPr>
        <p:sp>
          <p:nvSpPr>
            <p:cNvPr id="4191" name="Google Shape;4191;p39"/>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39"/>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3" name="Google Shape;4193;p39"/>
          <p:cNvSpPr/>
          <p:nvPr/>
        </p:nvSpPr>
        <p:spPr>
          <a:xfrm>
            <a:off x="42413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4" name="Google Shape;4194;p39"/>
          <p:cNvGrpSpPr/>
          <p:nvPr/>
        </p:nvGrpSpPr>
        <p:grpSpPr>
          <a:xfrm>
            <a:off x="4788934" y="2089055"/>
            <a:ext cx="351204" cy="324661"/>
            <a:chOff x="5975075" y="2327500"/>
            <a:chExt cx="420100" cy="388350"/>
          </a:xfrm>
        </p:grpSpPr>
        <p:sp>
          <p:nvSpPr>
            <p:cNvPr id="4195" name="Google Shape;4195;p3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3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7" name="Google Shape;4197;p39"/>
          <p:cNvGrpSpPr/>
          <p:nvPr/>
        </p:nvGrpSpPr>
        <p:grpSpPr>
          <a:xfrm>
            <a:off x="5420344" y="2079358"/>
            <a:ext cx="215437" cy="351204"/>
            <a:chOff x="6730350" y="2315900"/>
            <a:chExt cx="257700" cy="420100"/>
          </a:xfrm>
        </p:grpSpPr>
        <p:sp>
          <p:nvSpPr>
            <p:cNvPr id="4198" name="Google Shape;4198;p3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3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3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3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3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3" name="Google Shape;4203;p39"/>
          <p:cNvGrpSpPr/>
          <p:nvPr/>
        </p:nvGrpSpPr>
        <p:grpSpPr>
          <a:xfrm>
            <a:off x="401689" y="2615840"/>
            <a:ext cx="109265" cy="398166"/>
            <a:chOff x="727175" y="2957625"/>
            <a:chExt cx="130700" cy="476275"/>
          </a:xfrm>
        </p:grpSpPr>
        <p:sp>
          <p:nvSpPr>
            <p:cNvPr id="4204" name="Google Shape;4204;p39"/>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39"/>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6" name="Google Shape;4206;p39"/>
          <p:cNvSpPr/>
          <p:nvPr/>
        </p:nvSpPr>
        <p:spPr>
          <a:xfrm>
            <a:off x="1416008" y="2600114"/>
            <a:ext cx="334860" cy="429808"/>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39"/>
          <p:cNvSpPr/>
          <p:nvPr/>
        </p:nvSpPr>
        <p:spPr>
          <a:xfrm>
            <a:off x="895849" y="2600114"/>
            <a:ext cx="248083" cy="429808"/>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8" name="Google Shape;4208;p39"/>
          <p:cNvGrpSpPr/>
          <p:nvPr/>
        </p:nvGrpSpPr>
        <p:grpSpPr>
          <a:xfrm>
            <a:off x="1953431" y="2628589"/>
            <a:ext cx="386943" cy="372647"/>
            <a:chOff x="2583325" y="2972875"/>
            <a:chExt cx="462850" cy="445750"/>
          </a:xfrm>
        </p:grpSpPr>
        <p:sp>
          <p:nvSpPr>
            <p:cNvPr id="4209" name="Google Shape;4209;p39"/>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39"/>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1" name="Google Shape;4211;p39"/>
          <p:cNvGrpSpPr/>
          <p:nvPr/>
        </p:nvGrpSpPr>
        <p:grpSpPr>
          <a:xfrm>
            <a:off x="2503686" y="2684246"/>
            <a:ext cx="413486" cy="261354"/>
            <a:chOff x="3241525" y="3039450"/>
            <a:chExt cx="494600" cy="312625"/>
          </a:xfrm>
        </p:grpSpPr>
        <p:sp>
          <p:nvSpPr>
            <p:cNvPr id="4212" name="Google Shape;4212;p39"/>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39"/>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4" name="Google Shape;4214;p39"/>
          <p:cNvSpPr/>
          <p:nvPr/>
        </p:nvSpPr>
        <p:spPr>
          <a:xfrm>
            <a:off x="36599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5" name="Google Shape;4215;p39"/>
          <p:cNvGrpSpPr/>
          <p:nvPr/>
        </p:nvGrpSpPr>
        <p:grpSpPr>
          <a:xfrm>
            <a:off x="4187118" y="2656679"/>
            <a:ext cx="427781" cy="316489"/>
            <a:chOff x="5255200" y="3006475"/>
            <a:chExt cx="511700" cy="378575"/>
          </a:xfrm>
        </p:grpSpPr>
        <p:sp>
          <p:nvSpPr>
            <p:cNvPr id="4216" name="Google Shape;4216;p3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3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8" name="Google Shape;4218;p39"/>
          <p:cNvGrpSpPr/>
          <p:nvPr/>
        </p:nvGrpSpPr>
        <p:grpSpPr>
          <a:xfrm>
            <a:off x="3100904" y="2638307"/>
            <a:ext cx="346104" cy="353231"/>
            <a:chOff x="3955900" y="2984500"/>
            <a:chExt cx="414000" cy="422525"/>
          </a:xfrm>
        </p:grpSpPr>
        <p:sp>
          <p:nvSpPr>
            <p:cNvPr id="4219" name="Google Shape;4219;p39"/>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39"/>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39"/>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2" name="Google Shape;4222;p39"/>
          <p:cNvSpPr/>
          <p:nvPr/>
        </p:nvSpPr>
        <p:spPr>
          <a:xfrm>
            <a:off x="2649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39"/>
          <p:cNvSpPr/>
          <p:nvPr/>
        </p:nvSpPr>
        <p:spPr>
          <a:xfrm>
            <a:off x="48299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4" name="Google Shape;4224;p39"/>
          <p:cNvGrpSpPr/>
          <p:nvPr/>
        </p:nvGrpSpPr>
        <p:grpSpPr>
          <a:xfrm>
            <a:off x="5395849" y="2633187"/>
            <a:ext cx="264427" cy="375719"/>
            <a:chOff x="6701050" y="2978375"/>
            <a:chExt cx="316300" cy="449425"/>
          </a:xfrm>
        </p:grpSpPr>
        <p:sp>
          <p:nvSpPr>
            <p:cNvPr id="4225" name="Google Shape;4225;p39"/>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39"/>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7" name="Google Shape;4227;p39"/>
          <p:cNvGrpSpPr/>
          <p:nvPr/>
        </p:nvGrpSpPr>
        <p:grpSpPr>
          <a:xfrm>
            <a:off x="831477" y="3251848"/>
            <a:ext cx="376743" cy="253203"/>
            <a:chOff x="1241275" y="3718400"/>
            <a:chExt cx="450650" cy="302875"/>
          </a:xfrm>
        </p:grpSpPr>
        <p:sp>
          <p:nvSpPr>
            <p:cNvPr id="4228" name="Google Shape;4228;p39"/>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39"/>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39"/>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39"/>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2" name="Google Shape;4232;p39"/>
          <p:cNvGrpSpPr/>
          <p:nvPr/>
        </p:nvGrpSpPr>
        <p:grpSpPr>
          <a:xfrm>
            <a:off x="1400124" y="3232453"/>
            <a:ext cx="366502" cy="292495"/>
            <a:chOff x="1921475" y="3695200"/>
            <a:chExt cx="438400" cy="349875"/>
          </a:xfrm>
        </p:grpSpPr>
        <p:sp>
          <p:nvSpPr>
            <p:cNvPr id="4233" name="Google Shape;4233;p39"/>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39"/>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39"/>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6" name="Google Shape;4236;p39"/>
          <p:cNvGrpSpPr/>
          <p:nvPr/>
        </p:nvGrpSpPr>
        <p:grpSpPr>
          <a:xfrm>
            <a:off x="1967225" y="3227855"/>
            <a:ext cx="359355" cy="301190"/>
            <a:chOff x="2599825" y="3689700"/>
            <a:chExt cx="429850" cy="360275"/>
          </a:xfrm>
        </p:grpSpPr>
        <p:sp>
          <p:nvSpPr>
            <p:cNvPr id="4237" name="Google Shape;4237;p39"/>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39"/>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9" name="Google Shape;4239;p39"/>
          <p:cNvGrpSpPr/>
          <p:nvPr/>
        </p:nvGrpSpPr>
        <p:grpSpPr>
          <a:xfrm>
            <a:off x="2548099" y="3196714"/>
            <a:ext cx="324661" cy="338956"/>
            <a:chOff x="3294650" y="3652450"/>
            <a:chExt cx="388350" cy="405450"/>
          </a:xfrm>
        </p:grpSpPr>
        <p:sp>
          <p:nvSpPr>
            <p:cNvPr id="4240" name="Google Shape;4240;p39"/>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39"/>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39"/>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3" name="Google Shape;4243;p39"/>
          <p:cNvGrpSpPr/>
          <p:nvPr/>
        </p:nvGrpSpPr>
        <p:grpSpPr>
          <a:xfrm>
            <a:off x="3084581" y="3239600"/>
            <a:ext cx="378750" cy="277698"/>
            <a:chOff x="3936375" y="3703750"/>
            <a:chExt cx="453050" cy="332175"/>
          </a:xfrm>
        </p:grpSpPr>
        <p:sp>
          <p:nvSpPr>
            <p:cNvPr id="4244" name="Google Shape;4244;p39"/>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39"/>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39"/>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39"/>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39"/>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9" name="Google Shape;4249;p39"/>
          <p:cNvGrpSpPr/>
          <p:nvPr/>
        </p:nvGrpSpPr>
        <p:grpSpPr>
          <a:xfrm>
            <a:off x="3648107" y="3239600"/>
            <a:ext cx="378750" cy="277698"/>
            <a:chOff x="4610450" y="3703750"/>
            <a:chExt cx="453050" cy="332175"/>
          </a:xfrm>
        </p:grpSpPr>
        <p:sp>
          <p:nvSpPr>
            <p:cNvPr id="4250" name="Google Shape;4250;p39"/>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39"/>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2" name="Google Shape;4252;p39"/>
          <p:cNvGrpSpPr/>
          <p:nvPr/>
        </p:nvGrpSpPr>
        <p:grpSpPr>
          <a:xfrm>
            <a:off x="4224906" y="3211532"/>
            <a:ext cx="352207" cy="333836"/>
            <a:chOff x="5300400" y="3670175"/>
            <a:chExt cx="421300" cy="399325"/>
          </a:xfrm>
        </p:grpSpPr>
        <p:sp>
          <p:nvSpPr>
            <p:cNvPr id="4253" name="Google Shape;4253;p3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3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3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3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3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58" name="Google Shape;4258;p39"/>
          <p:cNvSpPr/>
          <p:nvPr/>
        </p:nvSpPr>
        <p:spPr>
          <a:xfrm>
            <a:off x="47687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9" name="Google Shape;4259;p39"/>
          <p:cNvGrpSpPr/>
          <p:nvPr/>
        </p:nvGrpSpPr>
        <p:grpSpPr>
          <a:xfrm>
            <a:off x="5357059" y="3207435"/>
            <a:ext cx="342008" cy="342028"/>
            <a:chOff x="6654650" y="3665275"/>
            <a:chExt cx="409100" cy="409125"/>
          </a:xfrm>
        </p:grpSpPr>
        <p:sp>
          <p:nvSpPr>
            <p:cNvPr id="4260" name="Google Shape;4260;p3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3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2" name="Google Shape;4262;p39"/>
          <p:cNvGrpSpPr/>
          <p:nvPr/>
        </p:nvGrpSpPr>
        <p:grpSpPr>
          <a:xfrm>
            <a:off x="271023" y="3756666"/>
            <a:ext cx="370599" cy="370620"/>
            <a:chOff x="570875" y="4322250"/>
            <a:chExt cx="443300" cy="443325"/>
          </a:xfrm>
        </p:grpSpPr>
        <p:sp>
          <p:nvSpPr>
            <p:cNvPr id="4263" name="Google Shape;4263;p3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3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3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3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7" name="Google Shape;4267;p39"/>
          <p:cNvSpPr/>
          <p:nvPr/>
        </p:nvSpPr>
        <p:spPr>
          <a:xfrm>
            <a:off x="8192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8" name="Google Shape;4268;p39"/>
          <p:cNvGrpSpPr/>
          <p:nvPr/>
        </p:nvGrpSpPr>
        <p:grpSpPr>
          <a:xfrm>
            <a:off x="1448612" y="3729120"/>
            <a:ext cx="269526" cy="425712"/>
            <a:chOff x="1979475" y="4289300"/>
            <a:chExt cx="322400" cy="509225"/>
          </a:xfrm>
        </p:grpSpPr>
        <p:sp>
          <p:nvSpPr>
            <p:cNvPr id="4269" name="Google Shape;4269;p39"/>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39"/>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39"/>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2" name="Google Shape;4272;p39"/>
          <p:cNvGrpSpPr/>
          <p:nvPr/>
        </p:nvGrpSpPr>
        <p:grpSpPr>
          <a:xfrm>
            <a:off x="1988146" y="3734721"/>
            <a:ext cx="318014" cy="414510"/>
            <a:chOff x="2624850" y="4296000"/>
            <a:chExt cx="380400" cy="495825"/>
          </a:xfrm>
        </p:grpSpPr>
        <p:sp>
          <p:nvSpPr>
            <p:cNvPr id="4273" name="Google Shape;4273;p39"/>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39"/>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39"/>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6" name="Google Shape;4276;p39"/>
          <p:cNvSpPr/>
          <p:nvPr/>
        </p:nvSpPr>
        <p:spPr>
          <a:xfrm>
            <a:off x="31041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39"/>
          <p:cNvSpPr/>
          <p:nvPr/>
        </p:nvSpPr>
        <p:spPr>
          <a:xfrm>
            <a:off x="2540554" y="3793571"/>
            <a:ext cx="339959" cy="297093"/>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39"/>
          <p:cNvSpPr/>
          <p:nvPr/>
        </p:nvSpPr>
        <p:spPr>
          <a:xfrm>
            <a:off x="36661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9" name="Google Shape;4279;p39"/>
          <p:cNvGrpSpPr/>
          <p:nvPr/>
        </p:nvGrpSpPr>
        <p:grpSpPr>
          <a:xfrm>
            <a:off x="4204486" y="3775560"/>
            <a:ext cx="393045" cy="332833"/>
            <a:chOff x="5275975" y="4344850"/>
            <a:chExt cx="470150" cy="398125"/>
          </a:xfrm>
        </p:grpSpPr>
        <p:sp>
          <p:nvSpPr>
            <p:cNvPr id="4280" name="Google Shape;4280;p39"/>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39"/>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39"/>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3" name="Google Shape;4283;p39"/>
          <p:cNvSpPr/>
          <p:nvPr/>
        </p:nvSpPr>
        <p:spPr>
          <a:xfrm>
            <a:off x="47881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4" name="Google Shape;4284;p39"/>
          <p:cNvGrpSpPr/>
          <p:nvPr/>
        </p:nvGrpSpPr>
        <p:grpSpPr>
          <a:xfrm>
            <a:off x="5346838" y="3748515"/>
            <a:ext cx="362448" cy="386922"/>
            <a:chOff x="6642425" y="4312500"/>
            <a:chExt cx="433550" cy="462825"/>
          </a:xfrm>
        </p:grpSpPr>
        <p:sp>
          <p:nvSpPr>
            <p:cNvPr id="4285" name="Google Shape;4285;p39"/>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39"/>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39"/>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8" name="Google Shape;4288;p39"/>
          <p:cNvSpPr/>
          <p:nvPr/>
        </p:nvSpPr>
        <p:spPr>
          <a:xfrm>
            <a:off x="2235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9" name="Google Shape;4289;p39"/>
          <p:cNvGrpSpPr/>
          <p:nvPr/>
        </p:nvGrpSpPr>
        <p:grpSpPr>
          <a:xfrm>
            <a:off x="834027" y="4322764"/>
            <a:ext cx="371623" cy="365499"/>
            <a:chOff x="1244325" y="4999400"/>
            <a:chExt cx="444525" cy="437200"/>
          </a:xfrm>
        </p:grpSpPr>
        <p:sp>
          <p:nvSpPr>
            <p:cNvPr id="4290" name="Google Shape;4290;p39"/>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39"/>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39"/>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39"/>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39"/>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5" name="Google Shape;4295;p39"/>
          <p:cNvGrpSpPr/>
          <p:nvPr/>
        </p:nvGrpSpPr>
        <p:grpSpPr>
          <a:xfrm>
            <a:off x="1430743" y="4311018"/>
            <a:ext cx="305265" cy="388970"/>
            <a:chOff x="1958100" y="4985350"/>
            <a:chExt cx="365150" cy="465275"/>
          </a:xfrm>
        </p:grpSpPr>
        <p:sp>
          <p:nvSpPr>
            <p:cNvPr id="4296" name="Google Shape;4296;p39"/>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39"/>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39"/>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9" name="Google Shape;4299;p39"/>
          <p:cNvGrpSpPr/>
          <p:nvPr/>
        </p:nvGrpSpPr>
        <p:grpSpPr>
          <a:xfrm>
            <a:off x="1971802" y="4325815"/>
            <a:ext cx="350200" cy="359877"/>
            <a:chOff x="2605300" y="5003050"/>
            <a:chExt cx="418900" cy="430475"/>
          </a:xfrm>
        </p:grpSpPr>
        <p:sp>
          <p:nvSpPr>
            <p:cNvPr id="4300" name="Google Shape;4300;p39"/>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39"/>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39"/>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3" name="Google Shape;4303;p39"/>
          <p:cNvGrpSpPr/>
          <p:nvPr/>
        </p:nvGrpSpPr>
        <p:grpSpPr>
          <a:xfrm>
            <a:off x="2501136" y="4333486"/>
            <a:ext cx="418585" cy="344056"/>
            <a:chOff x="3238475" y="5012225"/>
            <a:chExt cx="500700" cy="411550"/>
          </a:xfrm>
        </p:grpSpPr>
        <p:sp>
          <p:nvSpPr>
            <p:cNvPr id="4304" name="Google Shape;4304;p39"/>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39"/>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39"/>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39"/>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39"/>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9" name="Google Shape;4309;p39"/>
          <p:cNvGrpSpPr/>
          <p:nvPr/>
        </p:nvGrpSpPr>
        <p:grpSpPr>
          <a:xfrm>
            <a:off x="3607770" y="4296722"/>
            <a:ext cx="459424" cy="417561"/>
            <a:chOff x="4562200" y="4968250"/>
            <a:chExt cx="549550" cy="499475"/>
          </a:xfrm>
        </p:grpSpPr>
        <p:sp>
          <p:nvSpPr>
            <p:cNvPr id="4310" name="Google Shape;4310;p39"/>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39"/>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39"/>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39"/>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39"/>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5" name="Google Shape;4315;p39"/>
          <p:cNvGrpSpPr/>
          <p:nvPr/>
        </p:nvGrpSpPr>
        <p:grpSpPr>
          <a:xfrm>
            <a:off x="3114698" y="4320214"/>
            <a:ext cx="318516" cy="370076"/>
            <a:chOff x="3972400" y="4996350"/>
            <a:chExt cx="381000" cy="442675"/>
          </a:xfrm>
        </p:grpSpPr>
        <p:sp>
          <p:nvSpPr>
            <p:cNvPr id="4316" name="Google Shape;4316;p39"/>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39"/>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8" name="Google Shape;4318;p39"/>
          <p:cNvGrpSpPr/>
          <p:nvPr/>
        </p:nvGrpSpPr>
        <p:grpSpPr>
          <a:xfrm>
            <a:off x="4175393" y="4289073"/>
            <a:ext cx="451252" cy="432860"/>
            <a:chOff x="5241175" y="4959100"/>
            <a:chExt cx="539775" cy="517775"/>
          </a:xfrm>
        </p:grpSpPr>
        <p:sp>
          <p:nvSpPr>
            <p:cNvPr id="4319" name="Google Shape;4319;p3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3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3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3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3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3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5" name="Google Shape;4325;p39"/>
          <p:cNvSpPr/>
          <p:nvPr/>
        </p:nvSpPr>
        <p:spPr>
          <a:xfrm>
            <a:off x="47661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6" name="Google Shape;4326;p39"/>
          <p:cNvGrpSpPr/>
          <p:nvPr/>
        </p:nvGrpSpPr>
        <p:grpSpPr>
          <a:xfrm>
            <a:off x="5382577" y="4353382"/>
            <a:ext cx="289444" cy="332832"/>
            <a:chOff x="6685175" y="5036025"/>
            <a:chExt cx="346225" cy="398125"/>
          </a:xfrm>
        </p:grpSpPr>
        <p:sp>
          <p:nvSpPr>
            <p:cNvPr id="4327" name="Google Shape;4327;p39"/>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39"/>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39"/>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39"/>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39"/>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2" name="Google Shape;4332;p39"/>
          <p:cNvGrpSpPr/>
          <p:nvPr/>
        </p:nvGrpSpPr>
        <p:grpSpPr>
          <a:xfrm>
            <a:off x="5981318" y="2487199"/>
            <a:ext cx="432570" cy="421334"/>
            <a:chOff x="5926225" y="921350"/>
            <a:chExt cx="517800" cy="504350"/>
          </a:xfrm>
        </p:grpSpPr>
        <p:sp>
          <p:nvSpPr>
            <p:cNvPr id="4333" name="Google Shape;4333;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4334" name="Google Shape;4334;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4335" name="Google Shape;4335;p39"/>
          <p:cNvSpPr/>
          <p:nvPr/>
        </p:nvSpPr>
        <p:spPr>
          <a:xfrm>
            <a:off x="6172538" y="27232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6" name="Google Shape;4336;p39"/>
          <p:cNvGrpSpPr/>
          <p:nvPr/>
        </p:nvGrpSpPr>
        <p:grpSpPr>
          <a:xfrm>
            <a:off x="6863605" y="2466579"/>
            <a:ext cx="432570" cy="421334"/>
            <a:chOff x="5926225" y="921350"/>
            <a:chExt cx="517800" cy="504350"/>
          </a:xfrm>
        </p:grpSpPr>
        <p:sp>
          <p:nvSpPr>
            <p:cNvPr id="4337" name="Google Shape;4337;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99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99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9" name="Google Shape;4339;p39"/>
          <p:cNvSpPr/>
          <p:nvPr/>
        </p:nvSpPr>
        <p:spPr>
          <a:xfrm>
            <a:off x="7057526" y="27026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0" name="Google Shape;4340;p39"/>
          <p:cNvGrpSpPr/>
          <p:nvPr/>
        </p:nvGrpSpPr>
        <p:grpSpPr>
          <a:xfrm>
            <a:off x="5981585" y="3215621"/>
            <a:ext cx="1075937" cy="1047989"/>
            <a:chOff x="5926225" y="921350"/>
            <a:chExt cx="517800" cy="504350"/>
          </a:xfrm>
        </p:grpSpPr>
        <p:sp>
          <p:nvSpPr>
            <p:cNvPr id="4341" name="Google Shape;4341;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9900"/>
            </a:solidFill>
            <a:ln w="2857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9900"/>
            </a:solidFill>
            <a:ln w="2857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3" name="Google Shape;4343;p39"/>
          <p:cNvSpPr/>
          <p:nvPr/>
        </p:nvSpPr>
        <p:spPr>
          <a:xfrm>
            <a:off x="6461198" y="38027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B87A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39"/>
          <p:cNvSpPr txBox="1"/>
          <p:nvPr/>
        </p:nvSpPr>
        <p:spPr>
          <a:xfrm>
            <a:off x="5867575" y="312075"/>
            <a:ext cx="17919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003B55"/>
                </a:solidFill>
                <a:latin typeface="Titillium Web"/>
                <a:ea typeface="Titillium Web"/>
                <a:cs typeface="Titillium Web"/>
                <a:sym typeface="Titillium Web"/>
              </a:rPr>
              <a:t>SlidesCarnival icons are editable shapes</a:t>
            </a:r>
            <a:r>
              <a:rPr lang="en" sz="900">
                <a:solidFill>
                  <a:srgbClr val="003B55"/>
                </a:solidFill>
                <a:latin typeface="Titillium Web"/>
                <a:ea typeface="Titillium Web"/>
                <a:cs typeface="Titillium Web"/>
                <a:sym typeface="Titillium Web"/>
              </a:rPr>
              <a:t>. </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sz="900">
                <a:solidFill>
                  <a:srgbClr val="003B55"/>
                </a:solidFill>
                <a:latin typeface="Titillium Web"/>
                <a:ea typeface="Titillium Web"/>
                <a:cs typeface="Titillium Web"/>
                <a:sym typeface="Titillium Web"/>
              </a:rPr>
              <a:t>This means that you can:</a:t>
            </a:r>
            <a:endParaRPr sz="900">
              <a:solidFill>
                <a:srgbClr val="003B55"/>
              </a:solidFill>
              <a:latin typeface="Titillium Web"/>
              <a:ea typeface="Titillium Web"/>
              <a:cs typeface="Titillium Web"/>
              <a:sym typeface="Titillium Web"/>
            </a:endParaRPr>
          </a:p>
          <a:p>
            <a:pPr marL="457200" lvl="0" indent="-285750" algn="l" rtl="0">
              <a:spcBef>
                <a:spcPts val="0"/>
              </a:spcBef>
              <a:spcAft>
                <a:spcPts val="0"/>
              </a:spcAft>
              <a:buClr>
                <a:srgbClr val="003B55"/>
              </a:buClr>
              <a:buSzPts val="900"/>
              <a:buFont typeface="Titillium Web"/>
              <a:buChar char="●"/>
            </a:pPr>
            <a:r>
              <a:rPr lang="en" sz="900">
                <a:solidFill>
                  <a:srgbClr val="003B55"/>
                </a:solidFill>
                <a:latin typeface="Titillium Web"/>
                <a:ea typeface="Titillium Web"/>
                <a:cs typeface="Titillium Web"/>
                <a:sym typeface="Titillium Web"/>
              </a:rPr>
              <a:t>Resize them without losing quality.</a:t>
            </a:r>
            <a:endParaRPr sz="900">
              <a:solidFill>
                <a:srgbClr val="003B55"/>
              </a:solidFill>
              <a:latin typeface="Titillium Web"/>
              <a:ea typeface="Titillium Web"/>
              <a:cs typeface="Titillium Web"/>
              <a:sym typeface="Titillium Web"/>
            </a:endParaRPr>
          </a:p>
          <a:p>
            <a:pPr marL="457200" lvl="0" indent="-285750" algn="l" rtl="0">
              <a:spcBef>
                <a:spcPts val="0"/>
              </a:spcBef>
              <a:spcAft>
                <a:spcPts val="0"/>
              </a:spcAft>
              <a:buClr>
                <a:srgbClr val="003B55"/>
              </a:buClr>
              <a:buSzPts val="900"/>
              <a:buFont typeface="Titillium Web"/>
              <a:buChar char="●"/>
            </a:pPr>
            <a:r>
              <a:rPr lang="en" sz="900">
                <a:solidFill>
                  <a:srgbClr val="003B55"/>
                </a:solidFill>
                <a:latin typeface="Titillium Web"/>
                <a:ea typeface="Titillium Web"/>
                <a:cs typeface="Titillium Web"/>
                <a:sym typeface="Titillium Web"/>
              </a:rPr>
              <a:t>Change fill color and opacity.</a:t>
            </a:r>
            <a:endParaRPr sz="900">
              <a:solidFill>
                <a:srgbClr val="003B55"/>
              </a:solidFill>
              <a:latin typeface="Titillium Web"/>
              <a:ea typeface="Titillium Web"/>
              <a:cs typeface="Titillium Web"/>
              <a:sym typeface="Titillium Web"/>
            </a:endParaRPr>
          </a:p>
          <a:p>
            <a:pPr marL="457200" lvl="0" indent="-285750" algn="l" rtl="0">
              <a:spcBef>
                <a:spcPts val="0"/>
              </a:spcBef>
              <a:spcAft>
                <a:spcPts val="0"/>
              </a:spcAft>
              <a:buClr>
                <a:srgbClr val="003B55"/>
              </a:buClr>
              <a:buSzPts val="900"/>
              <a:buFont typeface="Titillium Web"/>
              <a:buChar char="●"/>
            </a:pPr>
            <a:r>
              <a:rPr lang="en" sz="900">
                <a:solidFill>
                  <a:srgbClr val="003B55"/>
                </a:solidFill>
                <a:latin typeface="Titillium Web"/>
                <a:ea typeface="Titillium Web"/>
                <a:cs typeface="Titillium Web"/>
                <a:sym typeface="Titillium Web"/>
              </a:rPr>
              <a:t>Change line color, width and style.</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r>
              <a:rPr lang="en" sz="900">
                <a:solidFill>
                  <a:srgbClr val="003B55"/>
                </a:solidFill>
                <a:latin typeface="Titillium Web"/>
                <a:ea typeface="Titillium Web"/>
                <a:cs typeface="Titillium Web"/>
                <a:sym typeface="Titillium Web"/>
              </a:rPr>
              <a:t>Isn’t that nice? :)</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r>
              <a:rPr lang="en" sz="900">
                <a:solidFill>
                  <a:srgbClr val="003B55"/>
                </a:solidFill>
                <a:latin typeface="Titillium Web"/>
                <a:ea typeface="Titillium Web"/>
                <a:cs typeface="Titillium Web"/>
                <a:sym typeface="Titillium Web"/>
              </a:rPr>
              <a:t>Examples:</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sz="900">
              <a:solidFill>
                <a:srgbClr val="003B55"/>
              </a:solidFill>
              <a:latin typeface="Titillium Web"/>
              <a:ea typeface="Titillium Web"/>
              <a:cs typeface="Titillium Web"/>
              <a:sym typeface="Titillium Web"/>
            </a:endParaRPr>
          </a:p>
        </p:txBody>
      </p:sp>
      <p:sp>
        <p:nvSpPr>
          <p:cNvPr id="4345" name="Google Shape;4345;p3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49"/>
        <p:cNvGrpSpPr/>
        <p:nvPr/>
      </p:nvGrpSpPr>
      <p:grpSpPr>
        <a:xfrm>
          <a:off x="0" y="0"/>
          <a:ext cx="0" cy="0"/>
          <a:chOff x="0" y="0"/>
          <a:chExt cx="0" cy="0"/>
        </a:xfrm>
      </p:grpSpPr>
      <p:sp>
        <p:nvSpPr>
          <p:cNvPr id="4350" name="Google Shape;4350;p40"/>
          <p:cNvSpPr txBox="1"/>
          <p:nvPr/>
        </p:nvSpPr>
        <p:spPr>
          <a:xfrm>
            <a:off x="20114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003B55"/>
                </a:solidFill>
                <a:latin typeface="Titillium Web"/>
                <a:ea typeface="Titillium Web"/>
                <a:cs typeface="Titillium Web"/>
                <a:sym typeface="Titillium Web"/>
              </a:rPr>
              <a:t>Now you can use any emoji as an icon!</a:t>
            </a:r>
            <a:endParaRPr>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a:solidFill>
                  <a:srgbClr val="003B55"/>
                </a:solidFill>
                <a:latin typeface="Titillium Web"/>
                <a:ea typeface="Titillium Web"/>
                <a:cs typeface="Titillium Web"/>
                <a:sym typeface="Titillium Web"/>
              </a:rPr>
              <a:t>And of course it resizes without losing quality and you can change the color.</a:t>
            </a:r>
            <a:endParaRPr>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a:solidFill>
                <a:srgbClr val="003B55"/>
              </a:solidFill>
              <a:latin typeface="Titillium Web"/>
              <a:ea typeface="Titillium Web"/>
              <a:cs typeface="Titillium Web"/>
              <a:sym typeface="Titillium Web"/>
            </a:endParaRPr>
          </a:p>
          <a:p>
            <a:pPr marL="0" lvl="0" indent="0" algn="l" rtl="0">
              <a:spcBef>
                <a:spcPts val="0"/>
              </a:spcBef>
              <a:spcAft>
                <a:spcPts val="0"/>
              </a:spcAft>
              <a:buNone/>
            </a:pPr>
            <a:r>
              <a:rPr lang="en">
                <a:solidFill>
                  <a:srgbClr val="003B55"/>
                </a:solidFill>
                <a:latin typeface="Titillium Web"/>
                <a:ea typeface="Titillium Web"/>
                <a:cs typeface="Titillium Web"/>
                <a:sym typeface="Titillium Web"/>
              </a:rPr>
              <a:t>How? Follow Google instructions </a:t>
            </a:r>
            <a:r>
              <a:rPr lang="en" u="sng">
                <a:solidFill>
                  <a:srgbClr val="003B55"/>
                </a:solidFill>
                <a:latin typeface="Titillium Web"/>
                <a:ea typeface="Titillium Web"/>
                <a:cs typeface="Titillium Web"/>
                <a:sym typeface="Titillium Web"/>
                <a:hlinkClick r:id="rId3"/>
              </a:rPr>
              <a:t>https://twitter.com/googledocs/status/730087240156643328</a:t>
            </a:r>
            <a:endParaRPr>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a:solidFill>
                <a:srgbClr val="003B55"/>
              </a:solidFill>
              <a:latin typeface="Titillium Web"/>
              <a:ea typeface="Titillium Web"/>
              <a:cs typeface="Titillium Web"/>
              <a:sym typeface="Titillium Web"/>
            </a:endParaRPr>
          </a:p>
        </p:txBody>
      </p:sp>
      <p:sp>
        <p:nvSpPr>
          <p:cNvPr id="4351" name="Google Shape;4351;p40"/>
          <p:cNvSpPr txBox="1"/>
          <p:nvPr/>
        </p:nvSpPr>
        <p:spPr>
          <a:xfrm>
            <a:off x="6557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01597F"/>
                </a:solidFill>
                <a:latin typeface="Titillium Web"/>
                <a:ea typeface="Titillium Web"/>
                <a:cs typeface="Titillium Web"/>
                <a:sym typeface="Titillium Web"/>
              </a:rPr>
              <a:t>✋👆👉👍👤👦👧👨👩👪💃🏃💑❤😂😉😋😒😭👶😸🐟🍒🍔💣📌📖🔨🎃🎈🎨🏈🏰🌏🔌🔑</a:t>
            </a:r>
            <a:r>
              <a:rPr lang="en" sz="2400">
                <a:solidFill>
                  <a:srgbClr val="01597F"/>
                </a:solidFill>
                <a:highlight>
                  <a:srgbClr val="D3EBD5"/>
                </a:highlight>
                <a:latin typeface="Titillium Web"/>
                <a:ea typeface="Titillium Web"/>
                <a:cs typeface="Titillium Web"/>
                <a:sym typeface="Titillium Web"/>
              </a:rPr>
              <a:t> and many more...</a:t>
            </a:r>
            <a:endParaRPr sz="2400">
              <a:solidFill>
                <a:srgbClr val="01597F"/>
              </a:solidFill>
              <a:highlight>
                <a:srgbClr val="D3EBD5"/>
              </a:highlight>
              <a:latin typeface="Titillium Web"/>
              <a:ea typeface="Titillium Web"/>
              <a:cs typeface="Titillium Web"/>
              <a:sym typeface="Titillium Web"/>
            </a:endParaRPr>
          </a:p>
        </p:txBody>
      </p:sp>
      <p:sp>
        <p:nvSpPr>
          <p:cNvPr id="4352" name="Google Shape;4352;p40"/>
          <p:cNvSpPr txBox="1"/>
          <p:nvPr/>
        </p:nvSpPr>
        <p:spPr>
          <a:xfrm>
            <a:off x="4965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0B87A1"/>
                </a:solidFill>
              </a:rPr>
              <a:t>😉</a:t>
            </a:r>
            <a:endParaRPr sz="9600">
              <a:solidFill>
                <a:srgbClr val="0B87A1"/>
              </a:solidFill>
            </a:endParaRPr>
          </a:p>
        </p:txBody>
      </p:sp>
      <p:sp>
        <p:nvSpPr>
          <p:cNvPr id="4353" name="Google Shape;4353;p4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42</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9360-AF2C-4A0E-BA29-F5D502DE58E9}"/>
              </a:ext>
            </a:extLst>
          </p:cNvPr>
          <p:cNvSpPr>
            <a:spLocks noGrp="1"/>
          </p:cNvSpPr>
          <p:nvPr>
            <p:ph type="title"/>
          </p:nvPr>
        </p:nvSpPr>
        <p:spPr/>
        <p:txBody>
          <a:bodyPr/>
          <a:lstStyle/>
          <a:p>
            <a:r>
              <a:rPr lang="en-CA" dirty="0"/>
              <a:t>Available Metrics </a:t>
            </a:r>
          </a:p>
        </p:txBody>
      </p:sp>
      <p:sp>
        <p:nvSpPr>
          <p:cNvPr id="3" name="Slide Number Placeholder 2">
            <a:extLst>
              <a:ext uri="{FF2B5EF4-FFF2-40B4-BE49-F238E27FC236}">
                <a16:creationId xmlns:a16="http://schemas.microsoft.com/office/drawing/2014/main" id="{70C146BD-D810-4363-BB03-3326E4B641A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graphicFrame>
        <p:nvGraphicFramePr>
          <p:cNvPr id="4" name="Table 3">
            <a:extLst>
              <a:ext uri="{FF2B5EF4-FFF2-40B4-BE49-F238E27FC236}">
                <a16:creationId xmlns:a16="http://schemas.microsoft.com/office/drawing/2014/main" id="{33524A22-BC96-4C11-B03B-CDA01F3510FB}"/>
              </a:ext>
            </a:extLst>
          </p:cNvPr>
          <p:cNvGraphicFramePr>
            <a:graphicFrameLocks noGrp="1"/>
          </p:cNvGraphicFramePr>
          <p:nvPr>
            <p:extLst>
              <p:ext uri="{D42A27DB-BD31-4B8C-83A1-F6EECF244321}">
                <p14:modId xmlns:p14="http://schemas.microsoft.com/office/powerpoint/2010/main" val="3484057189"/>
              </p:ext>
            </p:extLst>
          </p:nvPr>
        </p:nvGraphicFramePr>
        <p:xfrm>
          <a:off x="3267986" y="1307398"/>
          <a:ext cx="4211414" cy="3459852"/>
        </p:xfrm>
        <a:graphic>
          <a:graphicData uri="http://schemas.openxmlformats.org/drawingml/2006/table">
            <a:tbl>
              <a:tblPr>
                <a:tableStyleId>{B301B821-A1FF-4177-AEE7-76D212191A09}</a:tableStyleId>
              </a:tblPr>
              <a:tblGrid>
                <a:gridCol w="1556879">
                  <a:extLst>
                    <a:ext uri="{9D8B030D-6E8A-4147-A177-3AD203B41FA5}">
                      <a16:colId xmlns:a16="http://schemas.microsoft.com/office/drawing/2014/main" val="3258800694"/>
                    </a:ext>
                  </a:extLst>
                </a:gridCol>
                <a:gridCol w="1679302">
                  <a:extLst>
                    <a:ext uri="{9D8B030D-6E8A-4147-A177-3AD203B41FA5}">
                      <a16:colId xmlns:a16="http://schemas.microsoft.com/office/drawing/2014/main" val="3488977046"/>
                    </a:ext>
                  </a:extLst>
                </a:gridCol>
                <a:gridCol w="975233">
                  <a:extLst>
                    <a:ext uri="{9D8B030D-6E8A-4147-A177-3AD203B41FA5}">
                      <a16:colId xmlns:a16="http://schemas.microsoft.com/office/drawing/2014/main" val="1758695834"/>
                    </a:ext>
                  </a:extLst>
                </a:gridCol>
              </a:tblGrid>
              <a:tr h="147180">
                <a:tc>
                  <a:txBody>
                    <a:bodyPr/>
                    <a:lstStyle/>
                    <a:p>
                      <a:pPr algn="ctr" fontAlgn="b"/>
                      <a:r>
                        <a:rPr lang="en-CA" sz="1000" u="none" strike="noStrike" dirty="0">
                          <a:effectLst/>
                        </a:rPr>
                        <a:t>Category</a:t>
                      </a:r>
                      <a:endParaRPr lang="en-CA" sz="1000" b="0" i="0" u="none" strike="noStrike" dirty="0">
                        <a:solidFill>
                          <a:srgbClr val="000000"/>
                        </a:solidFill>
                        <a:effectLst/>
                        <a:latin typeface="+mj-lt"/>
                      </a:endParaRPr>
                    </a:p>
                  </a:txBody>
                  <a:tcPr marL="4866" marR="4866" marT="4866" marB="0" anchor="ctr"/>
                </a:tc>
                <a:tc>
                  <a:txBody>
                    <a:bodyPr/>
                    <a:lstStyle/>
                    <a:p>
                      <a:pPr algn="ctr" fontAlgn="b"/>
                      <a:r>
                        <a:rPr lang="en-CA" sz="1000" u="none" strike="noStrike">
                          <a:effectLst/>
                        </a:rPr>
                        <a:t>Metric</a:t>
                      </a:r>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Data Type</a:t>
                      </a:r>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1260078820"/>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State</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377822709"/>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dirty="0">
                          <a:effectLst/>
                        </a:rPr>
                        <a:t>Account Length</a:t>
                      </a:r>
                      <a:endParaRPr lang="en-CA" sz="1000" b="0" i="0" u="none" strike="noStrike" dirty="0">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974307158"/>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dirty="0">
                          <a:effectLst/>
                        </a:rPr>
                        <a:t>Area Code</a:t>
                      </a:r>
                      <a:endParaRPr lang="en-CA" sz="1000" b="0" i="0" u="none" strike="noStrike" dirty="0">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740364977"/>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Phone Number</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1125537228"/>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Inter Plan</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1926832991"/>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VoiceMail Plan</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2221032198"/>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dirty="0">
                          <a:effectLst/>
                        </a:rPr>
                        <a:t>No of Vmail </a:t>
                      </a:r>
                      <a:r>
                        <a:rPr lang="en-CA" sz="1000" u="none" strike="noStrike" dirty="0" err="1">
                          <a:effectLst/>
                        </a:rPr>
                        <a:t>Mesgs</a:t>
                      </a:r>
                      <a:endParaRPr lang="en-CA" sz="1000" b="0" i="0" u="none" strike="noStrike" dirty="0">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1178699283"/>
                  </a:ext>
                </a:extLst>
              </a:tr>
              <a:tr h="147180">
                <a:tc>
                  <a:txBody>
                    <a:bodyPr/>
                    <a:lstStyle/>
                    <a:p>
                      <a:pPr algn="ctr" fontAlgn="b"/>
                      <a:endParaRPr lang="en-CA" sz="1000" b="0" i="0" u="none" strike="noStrike" dirty="0">
                        <a:solidFill>
                          <a:srgbClr val="000000"/>
                        </a:solidFill>
                        <a:effectLst/>
                        <a:latin typeface="+mj-lt"/>
                      </a:endParaRPr>
                    </a:p>
                  </a:txBody>
                  <a:tcPr marL="4866" marR="4866" marT="4866" marB="0" anchor="ctr"/>
                </a:tc>
                <a:tc>
                  <a:txBody>
                    <a:bodyPr/>
                    <a:lstStyle/>
                    <a:p>
                      <a:pPr algn="ctr" fontAlgn="b"/>
                      <a:r>
                        <a:rPr lang="en-CA" sz="1000" u="none" strike="noStrike" dirty="0">
                          <a:effectLst/>
                        </a:rPr>
                        <a:t>No of Calls Customer Service</a:t>
                      </a:r>
                      <a:endParaRPr lang="en-CA" sz="1000" b="0" i="0" u="none" strike="noStrike" dirty="0">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3019320751"/>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Churn</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3758916062"/>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Total Day Min</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dirty="0">
                        <a:solidFill>
                          <a:srgbClr val="000000"/>
                        </a:solidFill>
                        <a:effectLst/>
                        <a:latin typeface="+mj-lt"/>
                      </a:endParaRPr>
                    </a:p>
                  </a:txBody>
                  <a:tcPr marL="4866" marR="4866" marT="4866" marB="0" anchor="ctr"/>
                </a:tc>
                <a:extLst>
                  <a:ext uri="{0D108BD9-81ED-4DB2-BD59-A6C34878D82A}">
                    <a16:rowId xmlns:a16="http://schemas.microsoft.com/office/drawing/2014/main" val="1311207642"/>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Total Day Calls</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642371986"/>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Total Day Charge</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3678452160"/>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Total Evening Min</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3682064258"/>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Total Evening Calls</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826490417"/>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Total Evening Charge</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2667432340"/>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Total Night Min</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3356031097"/>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Total Night Calls</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1594535831"/>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Total Night Charge</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2661781674"/>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Total Int Min</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1905054681"/>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Total Int Calls</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1602182455"/>
                  </a:ext>
                </a:extLst>
              </a:tr>
              <a:tr h="147180">
                <a:tc>
                  <a:txBody>
                    <a:bodyPr/>
                    <a:lstStyle/>
                    <a:p>
                      <a:pPr algn="ctr" fontAlgn="b"/>
                      <a:endParaRPr lang="en-CA" sz="1000" b="0" i="0" u="none" strike="noStrike" dirty="0">
                        <a:solidFill>
                          <a:srgbClr val="000000"/>
                        </a:solidFill>
                        <a:effectLst/>
                        <a:latin typeface="+mj-lt"/>
                      </a:endParaRPr>
                    </a:p>
                  </a:txBody>
                  <a:tcPr marL="4866" marR="4866" marT="4866" marB="0" anchor="ctr"/>
                </a:tc>
                <a:tc>
                  <a:txBody>
                    <a:bodyPr/>
                    <a:lstStyle/>
                    <a:p>
                      <a:pPr algn="ctr" fontAlgn="b"/>
                      <a:r>
                        <a:rPr lang="en-CA" sz="1000" u="none" strike="noStrike">
                          <a:effectLst/>
                        </a:rPr>
                        <a:t>Total Int Charge</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dirty="0">
                        <a:solidFill>
                          <a:srgbClr val="000000"/>
                        </a:solidFill>
                        <a:effectLst/>
                        <a:latin typeface="+mj-lt"/>
                      </a:endParaRPr>
                    </a:p>
                  </a:txBody>
                  <a:tcPr marL="4866" marR="4866" marT="4866" marB="0" anchor="ctr"/>
                </a:tc>
                <a:extLst>
                  <a:ext uri="{0D108BD9-81ED-4DB2-BD59-A6C34878D82A}">
                    <a16:rowId xmlns:a16="http://schemas.microsoft.com/office/drawing/2014/main" val="3428039311"/>
                  </a:ext>
                </a:extLst>
              </a:tr>
            </a:tbl>
          </a:graphicData>
        </a:graphic>
      </p:graphicFrame>
      <p:sp>
        <p:nvSpPr>
          <p:cNvPr id="5" name="Content Placeholder 2">
            <a:extLst>
              <a:ext uri="{FF2B5EF4-FFF2-40B4-BE49-F238E27FC236}">
                <a16:creationId xmlns:a16="http://schemas.microsoft.com/office/drawing/2014/main" id="{BA0670CC-098F-4575-9157-4A69EEEA8613}"/>
              </a:ext>
            </a:extLst>
          </p:cNvPr>
          <p:cNvSpPr txBox="1">
            <a:spLocks/>
          </p:cNvSpPr>
          <p:nvPr/>
        </p:nvSpPr>
        <p:spPr>
          <a:xfrm>
            <a:off x="718300" y="1202875"/>
            <a:ext cx="2486076" cy="183444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a:buClr>
                <a:srgbClr val="0B87A1"/>
              </a:buClr>
              <a:buSzPts val="3600"/>
              <a:buFont typeface="Dosis Light"/>
              <a:buNone/>
              <a:defRPr sz="3200">
                <a:solidFill>
                  <a:srgbClr val="0B87A1"/>
                </a:solidFill>
                <a:latin typeface="Titillium Web" panose="02010600030101010101" charset="0"/>
                <a:ea typeface="Dosis Light"/>
                <a:cs typeface="Dosis Light"/>
                <a:sym typeface="Dosis Light"/>
              </a:defRPr>
            </a:lvl1pPr>
            <a:lvl2pPr>
              <a:buClr>
                <a:srgbClr val="0B87A1"/>
              </a:buClr>
              <a:buSzPts val="3600"/>
              <a:buFont typeface="Dosis Light"/>
              <a:buNone/>
              <a:defRPr sz="3600">
                <a:solidFill>
                  <a:srgbClr val="0B87A1"/>
                </a:solidFill>
                <a:latin typeface="Dosis Light"/>
                <a:ea typeface="Dosis Light"/>
                <a:cs typeface="Dosis Light"/>
                <a:sym typeface="Dosis Light"/>
              </a:defRPr>
            </a:lvl2pPr>
            <a:lvl3pPr>
              <a:buClr>
                <a:srgbClr val="0B87A1"/>
              </a:buClr>
              <a:buSzPts val="3600"/>
              <a:buFont typeface="Dosis Light"/>
              <a:buNone/>
              <a:defRPr sz="3600">
                <a:solidFill>
                  <a:srgbClr val="0B87A1"/>
                </a:solidFill>
                <a:latin typeface="Dosis Light"/>
                <a:ea typeface="Dosis Light"/>
                <a:cs typeface="Dosis Light"/>
                <a:sym typeface="Dosis Light"/>
              </a:defRPr>
            </a:lvl3pPr>
            <a:lvl4pPr>
              <a:buClr>
                <a:srgbClr val="0B87A1"/>
              </a:buClr>
              <a:buSzPts val="3600"/>
              <a:buFont typeface="Dosis Light"/>
              <a:buNone/>
              <a:defRPr sz="3600">
                <a:solidFill>
                  <a:srgbClr val="0B87A1"/>
                </a:solidFill>
                <a:latin typeface="Dosis Light"/>
                <a:ea typeface="Dosis Light"/>
                <a:cs typeface="Dosis Light"/>
                <a:sym typeface="Dosis Light"/>
              </a:defRPr>
            </a:lvl4pPr>
            <a:lvl5pPr>
              <a:buClr>
                <a:srgbClr val="0B87A1"/>
              </a:buClr>
              <a:buSzPts val="3600"/>
              <a:buFont typeface="Dosis Light"/>
              <a:buNone/>
              <a:defRPr sz="3600">
                <a:solidFill>
                  <a:srgbClr val="0B87A1"/>
                </a:solidFill>
                <a:latin typeface="Dosis Light"/>
                <a:ea typeface="Dosis Light"/>
                <a:cs typeface="Dosis Light"/>
                <a:sym typeface="Dosis Light"/>
              </a:defRPr>
            </a:lvl5pPr>
            <a:lvl6pPr>
              <a:buClr>
                <a:srgbClr val="0B87A1"/>
              </a:buClr>
              <a:buSzPts val="3600"/>
              <a:buFont typeface="Dosis Light"/>
              <a:buNone/>
              <a:defRPr sz="3600">
                <a:solidFill>
                  <a:srgbClr val="0B87A1"/>
                </a:solidFill>
                <a:latin typeface="Dosis Light"/>
                <a:ea typeface="Dosis Light"/>
                <a:cs typeface="Dosis Light"/>
                <a:sym typeface="Dosis Light"/>
              </a:defRPr>
            </a:lvl6pPr>
            <a:lvl7pPr>
              <a:buClr>
                <a:srgbClr val="0B87A1"/>
              </a:buClr>
              <a:buSzPts val="3600"/>
              <a:buFont typeface="Dosis Light"/>
              <a:buNone/>
              <a:defRPr sz="3600">
                <a:solidFill>
                  <a:srgbClr val="0B87A1"/>
                </a:solidFill>
                <a:latin typeface="Dosis Light"/>
                <a:ea typeface="Dosis Light"/>
                <a:cs typeface="Dosis Light"/>
                <a:sym typeface="Dosis Light"/>
              </a:defRPr>
            </a:lvl7pPr>
            <a:lvl8pPr>
              <a:buClr>
                <a:srgbClr val="0B87A1"/>
              </a:buClr>
              <a:buSzPts val="3600"/>
              <a:buFont typeface="Dosis Light"/>
              <a:buNone/>
              <a:defRPr sz="3600">
                <a:solidFill>
                  <a:srgbClr val="0B87A1"/>
                </a:solidFill>
                <a:latin typeface="Dosis Light"/>
                <a:ea typeface="Dosis Light"/>
                <a:cs typeface="Dosis Light"/>
                <a:sym typeface="Dosis Light"/>
              </a:defRPr>
            </a:lvl8pPr>
            <a:lvl9pPr>
              <a:buClr>
                <a:srgbClr val="0B87A1"/>
              </a:buClr>
              <a:buSzPts val="3600"/>
              <a:buFont typeface="Dosis Light"/>
              <a:buNone/>
              <a:defRPr sz="3600">
                <a:solidFill>
                  <a:srgbClr val="0B87A1"/>
                </a:solidFill>
                <a:latin typeface="Dosis Light"/>
                <a:ea typeface="Dosis Light"/>
                <a:cs typeface="Dosis Light"/>
                <a:sym typeface="Dosis Light"/>
              </a:defRPr>
            </a:lvl9pPr>
          </a:lstStyle>
          <a:p>
            <a:pPr marL="342900" indent="-342900">
              <a:buSzPct val="50000"/>
              <a:buFont typeface="Wingdings" panose="05000000000000000000" pitchFamily="2" charset="2"/>
              <a:buChar char="q"/>
            </a:pPr>
            <a:r>
              <a:rPr lang="en-CA" sz="1800" dirty="0"/>
              <a:t>Xx metrics,</a:t>
            </a:r>
          </a:p>
          <a:p>
            <a:pPr marL="342900" indent="-342900">
              <a:buSzPct val="50000"/>
              <a:buFont typeface="Wingdings" panose="05000000000000000000" pitchFamily="2" charset="2"/>
              <a:buChar char="q"/>
            </a:pPr>
            <a:r>
              <a:rPr lang="en-CA" sz="1800" dirty="0"/>
              <a:t>Churn is the predicted value</a:t>
            </a:r>
          </a:p>
          <a:p>
            <a:pPr marL="342900" indent="-342900">
              <a:buSzPct val="50000"/>
              <a:buFont typeface="Wingdings" panose="05000000000000000000" pitchFamily="2" charset="2"/>
              <a:buChar char="q"/>
            </a:pPr>
            <a:r>
              <a:rPr lang="en-CA" sz="1800" dirty="0"/>
              <a:t>No null values</a:t>
            </a:r>
          </a:p>
        </p:txBody>
      </p:sp>
      <p:sp>
        <p:nvSpPr>
          <p:cNvPr id="6" name="Rectangle 5">
            <a:extLst>
              <a:ext uri="{FF2B5EF4-FFF2-40B4-BE49-F238E27FC236}">
                <a16:creationId xmlns:a16="http://schemas.microsoft.com/office/drawing/2014/main" id="{931BF278-793E-46F4-87ED-D902EAA5B0B1}"/>
              </a:ext>
            </a:extLst>
          </p:cNvPr>
          <p:cNvSpPr/>
          <p:nvPr/>
        </p:nvSpPr>
        <p:spPr>
          <a:xfrm>
            <a:off x="6371965" y="485384"/>
            <a:ext cx="1107435" cy="540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Roz</a:t>
            </a:r>
          </a:p>
        </p:txBody>
      </p:sp>
    </p:spTree>
    <p:extLst>
      <p:ext uri="{BB962C8B-B14F-4D97-AF65-F5344CB8AC3E}">
        <p14:creationId xmlns:p14="http://schemas.microsoft.com/office/powerpoint/2010/main" val="2976292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6664D-4653-4C4C-802A-C3537EFE8851}"/>
              </a:ext>
            </a:extLst>
          </p:cNvPr>
          <p:cNvSpPr>
            <a:spLocks noGrp="1"/>
          </p:cNvSpPr>
          <p:nvPr>
            <p:ph type="title"/>
          </p:nvPr>
        </p:nvSpPr>
        <p:spPr/>
        <p:txBody>
          <a:bodyPr/>
          <a:lstStyle/>
          <a:p>
            <a:r>
              <a:rPr lang="en-CA" dirty="0"/>
              <a:t>Facts</a:t>
            </a:r>
          </a:p>
        </p:txBody>
      </p:sp>
      <p:pic>
        <p:nvPicPr>
          <p:cNvPr id="4" name="Picture 3">
            <a:extLst>
              <a:ext uri="{FF2B5EF4-FFF2-40B4-BE49-F238E27FC236}">
                <a16:creationId xmlns:a16="http://schemas.microsoft.com/office/drawing/2014/main" id="{C14ADFDA-5694-4842-A8B1-D550516E751B}"/>
              </a:ext>
            </a:extLst>
          </p:cNvPr>
          <p:cNvPicPr>
            <a:picLocks noChangeAspect="1"/>
          </p:cNvPicPr>
          <p:nvPr/>
        </p:nvPicPr>
        <p:blipFill>
          <a:blip r:embed="rId2"/>
          <a:stretch>
            <a:fillRect/>
          </a:stretch>
        </p:blipFill>
        <p:spPr>
          <a:xfrm>
            <a:off x="4300695" y="1270618"/>
            <a:ext cx="3081995" cy="3502266"/>
          </a:xfrm>
          <a:prstGeom prst="rect">
            <a:avLst/>
          </a:prstGeom>
        </p:spPr>
      </p:pic>
      <p:sp>
        <p:nvSpPr>
          <p:cNvPr id="5" name="Rectangle 4">
            <a:extLst>
              <a:ext uri="{FF2B5EF4-FFF2-40B4-BE49-F238E27FC236}">
                <a16:creationId xmlns:a16="http://schemas.microsoft.com/office/drawing/2014/main" id="{FDC9667E-E0AE-4ABA-B01D-9B97DDE31061}"/>
              </a:ext>
            </a:extLst>
          </p:cNvPr>
          <p:cNvSpPr/>
          <p:nvPr/>
        </p:nvSpPr>
        <p:spPr>
          <a:xfrm>
            <a:off x="7662942" y="186453"/>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Roz</a:t>
            </a:r>
          </a:p>
        </p:txBody>
      </p:sp>
      <p:sp>
        <p:nvSpPr>
          <p:cNvPr id="3" name="TextBox 2"/>
          <p:cNvSpPr txBox="1"/>
          <p:nvPr/>
        </p:nvSpPr>
        <p:spPr>
          <a:xfrm>
            <a:off x="718300" y="1210826"/>
            <a:ext cx="3582395" cy="3354765"/>
          </a:xfrm>
          <a:prstGeom prst="rect">
            <a:avLst/>
          </a:prstGeom>
          <a:noFill/>
        </p:spPr>
        <p:txBody>
          <a:bodyPr wrap="square" rtlCol="0">
            <a:spAutoFit/>
          </a:bodyPr>
          <a:lstStyle/>
          <a:p>
            <a:pPr marL="171450" indent="-171450">
              <a:buFont typeface="Arial" panose="020B0604020202020204" pitchFamily="34" charset="0"/>
              <a:buChar char="•"/>
            </a:pPr>
            <a:r>
              <a:rPr lang="en-US" sz="1100" dirty="0"/>
              <a:t>14.5% of customers have churned</a:t>
            </a:r>
          </a:p>
          <a:p>
            <a:pPr marL="171450" indent="-171450">
              <a:buFont typeface="Arial" panose="020B0604020202020204" pitchFamily="34" charset="0"/>
              <a:buChar char="•"/>
            </a:pPr>
            <a:r>
              <a:rPr lang="en-US" sz="1100" dirty="0"/>
              <a:t>The company has its most clients in West Virginia State.</a:t>
            </a:r>
          </a:p>
          <a:p>
            <a:pPr marL="171450" indent="-171450">
              <a:buFont typeface="Arial" panose="020B0604020202020204" pitchFamily="34" charset="0"/>
              <a:buChar char="•"/>
            </a:pPr>
            <a:r>
              <a:rPr lang="en-US" sz="1100" dirty="0"/>
              <a:t>Most of the customers did not escape.</a:t>
            </a:r>
          </a:p>
          <a:p>
            <a:pPr marL="171450" indent="-171450">
              <a:buFont typeface="Arial" panose="020B0604020202020204" pitchFamily="34" charset="0"/>
              <a:buChar char="•"/>
            </a:pPr>
            <a:r>
              <a:rPr lang="en-US" sz="1100" dirty="0"/>
              <a:t>We can drop the phone number and area code columns as they contain each customer's unique phone number and it's not going to be useful in the analysis.</a:t>
            </a:r>
          </a:p>
          <a:p>
            <a:pPr marL="171450" indent="-171450">
              <a:buFont typeface="Arial" panose="020B0604020202020204" pitchFamily="34" charset="0"/>
              <a:buChar char="•"/>
            </a:pPr>
            <a:r>
              <a:rPr lang="en-US" sz="1100" dirty="0"/>
              <a:t>Half of the clients remain in the company for more than 101 months</a:t>
            </a:r>
          </a:p>
          <a:p>
            <a:pPr marL="171450" indent="-171450">
              <a:buFont typeface="Arial" panose="020B0604020202020204" pitchFamily="34" charset="0"/>
              <a:buChar char="•"/>
            </a:pPr>
            <a:r>
              <a:rPr lang="en-US" sz="1100" dirty="0"/>
              <a:t>The average total revenue generated per customer is 67.49</a:t>
            </a:r>
          </a:p>
          <a:p>
            <a:pPr marL="171450" indent="-171450">
              <a:buFont typeface="Arial" panose="020B0604020202020204" pitchFamily="34" charset="0"/>
              <a:buChar char="•"/>
            </a:pPr>
            <a:r>
              <a:rPr lang="en-US" sz="1100" dirty="0"/>
              <a:t>Each customer had an average 305 calls in the course of using the service of this company</a:t>
            </a:r>
          </a:p>
          <a:p>
            <a:pPr marL="171450" indent="-171450">
              <a:buFont typeface="Arial" panose="020B0604020202020204" pitchFamily="34" charset="0"/>
              <a:buChar char="•"/>
            </a:pPr>
            <a:r>
              <a:rPr lang="en-US" sz="1100" dirty="0"/>
              <a:t>Half of the clients has called the customer service at least one time</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423422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Assumptions</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sp>
        <p:nvSpPr>
          <p:cNvPr id="4" name="TextBox 3"/>
          <p:cNvSpPr txBox="1"/>
          <p:nvPr/>
        </p:nvSpPr>
        <p:spPr>
          <a:xfrm>
            <a:off x="808892" y="1060101"/>
            <a:ext cx="6059156" cy="4001095"/>
          </a:xfrm>
          <a:prstGeom prst="rect">
            <a:avLst/>
          </a:prstGeom>
          <a:noFill/>
        </p:spPr>
        <p:txBody>
          <a:bodyPr wrap="square" rtlCol="0">
            <a:spAutoFit/>
          </a:bodyPr>
          <a:lstStyle/>
          <a:p>
            <a:r>
              <a:rPr lang="en-US" sz="1200" b="1" dirty="0"/>
              <a:t>Correlating.</a:t>
            </a:r>
          </a:p>
          <a:p>
            <a:r>
              <a:rPr lang="en-US" sz="1200" dirty="0"/>
              <a:t>We want to know how well does each feature correlate with Churn.</a:t>
            </a:r>
          </a:p>
          <a:p>
            <a:r>
              <a:rPr lang="en-US" sz="1200" b="1" dirty="0"/>
              <a:t>Completing.</a:t>
            </a:r>
          </a:p>
          <a:p>
            <a:r>
              <a:rPr lang="en-US" sz="1200" dirty="0"/>
              <a:t>We do not have any null value in this data set so we do not need to complete any of the variables.</a:t>
            </a:r>
          </a:p>
          <a:p>
            <a:r>
              <a:rPr lang="en-US" sz="1200" b="1" dirty="0"/>
              <a:t>Correcting.</a:t>
            </a:r>
          </a:p>
          <a:p>
            <a:r>
              <a:rPr lang="en-US" sz="1200" dirty="0"/>
              <a:t>phone number and area code had been dropped from our analysis as there may not be a correlation between phone number and churn.</a:t>
            </a:r>
          </a:p>
          <a:p>
            <a:r>
              <a:rPr lang="en-US" sz="1200" dirty="0"/>
              <a:t>State feature may be dropped as it does not contribute to churn.</a:t>
            </a:r>
          </a:p>
          <a:p>
            <a:r>
              <a:rPr lang="en-US" sz="1200" b="1" dirty="0"/>
              <a:t>Creating.</a:t>
            </a:r>
          </a:p>
          <a:p>
            <a:r>
              <a:rPr lang="en-US" sz="1200" dirty="0"/>
              <a:t>We may want to create a new feature called total charges based on partial charges to get total revenue of the company from each customer.</a:t>
            </a:r>
          </a:p>
          <a:p>
            <a:r>
              <a:rPr lang="en-US" sz="1200" dirty="0"/>
              <a:t>We may want to create a new feature called total calls based on partial calls to get total calls of each customer.</a:t>
            </a:r>
          </a:p>
          <a:p>
            <a:r>
              <a:rPr lang="en-US" sz="1200" dirty="0"/>
              <a:t>We may want to create a new feature called total minutes based on partial minutes each customer talked to get total usage of the each customer.</a:t>
            </a:r>
          </a:p>
          <a:p>
            <a:r>
              <a:rPr lang="en-US" sz="1200" dirty="0"/>
              <a:t>We may want to change the </a:t>
            </a:r>
            <a:r>
              <a:rPr lang="en-US" sz="1200" dirty="0" err="1"/>
              <a:t>Intplan,VMailPlan,Churn</a:t>
            </a:r>
            <a:r>
              <a:rPr lang="en-US" sz="1200" dirty="0"/>
              <a:t> from yes/no to 0 and 1 categorical variables.</a:t>
            </a:r>
          </a:p>
          <a:p>
            <a:r>
              <a:rPr lang="en-US" sz="1200" b="1" dirty="0"/>
              <a:t>Classifying.</a:t>
            </a:r>
          </a:p>
          <a:p>
            <a:r>
              <a:rPr lang="en-US" sz="1200" dirty="0"/>
              <a:t>Then we will classify the model</a:t>
            </a:r>
          </a:p>
          <a:p>
            <a:endParaRPr lang="en-CA" dirty="0"/>
          </a:p>
        </p:txBody>
      </p:sp>
    </p:spTree>
    <p:extLst>
      <p:ext uri="{BB962C8B-B14F-4D97-AF65-F5344CB8AC3E}">
        <p14:creationId xmlns:p14="http://schemas.microsoft.com/office/powerpoint/2010/main" val="97291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Total account length by customers in each state</a:t>
            </a:r>
            <a:endParaRPr lang="en-CA" sz="24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
        <p:nvSpPr>
          <p:cNvPr id="5" name="TextBox 4"/>
          <p:cNvSpPr txBox="1"/>
          <p:nvPr/>
        </p:nvSpPr>
        <p:spPr>
          <a:xfrm>
            <a:off x="1341451" y="3606485"/>
            <a:ext cx="5514798" cy="1046440"/>
          </a:xfrm>
          <a:prstGeom prst="rect">
            <a:avLst/>
          </a:prstGeom>
          <a:noFill/>
        </p:spPr>
        <p:txBody>
          <a:bodyPr wrap="square" rtlCol="0">
            <a:spAutoFit/>
          </a:bodyPr>
          <a:lstStyle/>
          <a:p>
            <a:r>
              <a:rPr lang="en-US" sz="1200" dirty="0"/>
              <a:t>West </a:t>
            </a:r>
            <a:r>
              <a:rPr lang="en-US" sz="1200" dirty="0" err="1"/>
              <a:t>Virgina</a:t>
            </a:r>
            <a:r>
              <a:rPr lang="en-US" sz="1200" dirty="0"/>
              <a:t> State is the most populated state by the customers.</a:t>
            </a:r>
          </a:p>
          <a:p>
            <a:r>
              <a:rPr lang="en-US" sz="1200" dirty="0"/>
              <a:t>There is no evident relationship between different states and the customer's leave.</a:t>
            </a:r>
          </a:p>
          <a:p>
            <a:r>
              <a:rPr lang="en-US" sz="1200" dirty="0"/>
              <a:t>We can drop this column too</a:t>
            </a:r>
          </a:p>
          <a:p>
            <a:endParaRPr lang="en-CA" dirty="0"/>
          </a:p>
        </p:txBody>
      </p:sp>
      <p:pic>
        <p:nvPicPr>
          <p:cNvPr id="6" name="Picture 5"/>
          <p:cNvPicPr>
            <a:picLocks noChangeAspect="1"/>
          </p:cNvPicPr>
          <p:nvPr/>
        </p:nvPicPr>
        <p:blipFill>
          <a:blip r:embed="rId2"/>
          <a:stretch>
            <a:fillRect/>
          </a:stretch>
        </p:blipFill>
        <p:spPr>
          <a:xfrm>
            <a:off x="1103020" y="1095440"/>
            <a:ext cx="6132667" cy="2511045"/>
          </a:xfrm>
          <a:prstGeom prst="rect">
            <a:avLst/>
          </a:prstGeom>
        </p:spPr>
      </p:pic>
    </p:spTree>
    <p:extLst>
      <p:ext uri="{BB962C8B-B14F-4D97-AF65-F5344CB8AC3E}">
        <p14:creationId xmlns:p14="http://schemas.microsoft.com/office/powerpoint/2010/main" val="151749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Numerical variables</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pic>
        <p:nvPicPr>
          <p:cNvPr id="4" name="Picture 3"/>
          <p:cNvPicPr>
            <a:picLocks noChangeAspect="1"/>
          </p:cNvPicPr>
          <p:nvPr/>
        </p:nvPicPr>
        <p:blipFill>
          <a:blip r:embed="rId2"/>
          <a:stretch>
            <a:fillRect/>
          </a:stretch>
        </p:blipFill>
        <p:spPr>
          <a:xfrm>
            <a:off x="2280485" y="1096439"/>
            <a:ext cx="3872779" cy="3623762"/>
          </a:xfrm>
          <a:prstGeom prst="rect">
            <a:avLst/>
          </a:prstGeom>
        </p:spPr>
      </p:pic>
    </p:spTree>
    <p:extLst>
      <p:ext uri="{BB962C8B-B14F-4D97-AF65-F5344CB8AC3E}">
        <p14:creationId xmlns:p14="http://schemas.microsoft.com/office/powerpoint/2010/main" val="1464486032"/>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813</TotalTime>
  <Words>1682</Words>
  <Application>Microsoft Office PowerPoint</Application>
  <PresentationFormat>On-screen Show (16:9)</PresentationFormat>
  <Paragraphs>363</Paragraphs>
  <Slides>42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Titillium Web</vt:lpstr>
      <vt:lpstr>Titillium Web Light</vt:lpstr>
      <vt:lpstr>Arial</vt:lpstr>
      <vt:lpstr>Wingdings</vt:lpstr>
      <vt:lpstr>Dosis Light</vt:lpstr>
      <vt:lpstr>Mowbray template</vt:lpstr>
      <vt:lpstr>PowerPoint Presentation</vt:lpstr>
      <vt:lpstr>PowerPoint Presentation</vt:lpstr>
      <vt:lpstr>Background</vt:lpstr>
      <vt:lpstr>PowerPoint Presentation</vt:lpstr>
      <vt:lpstr>Available Metrics </vt:lpstr>
      <vt:lpstr>Facts</vt:lpstr>
      <vt:lpstr>Assumptions</vt:lpstr>
      <vt:lpstr>Total account length by customers in each state</vt:lpstr>
      <vt:lpstr>Numerical variables</vt:lpstr>
      <vt:lpstr>Total Charges &amp; Churn</vt:lpstr>
      <vt:lpstr>Total calls/mins vs total charge</vt:lpstr>
      <vt:lpstr>PowerPoint Presentation</vt:lpstr>
      <vt:lpstr>PowerPoint Presentation</vt:lpstr>
      <vt:lpstr>PowerPoint Presentation</vt:lpstr>
      <vt:lpstr>Customer Service Calls</vt:lpstr>
      <vt:lpstr>PowerPoint Presentation</vt:lpstr>
      <vt:lpstr>PowerPoint Presentation</vt:lpstr>
      <vt:lpstr>International Plan vs. Churn</vt:lpstr>
      <vt:lpstr>PowerPoint Presentation</vt:lpstr>
      <vt:lpstr>Voicemail Plan vs. Churn</vt:lpstr>
      <vt:lpstr>Correlation</vt:lpstr>
      <vt:lpstr>Variable Dropped</vt:lpstr>
      <vt:lpstr>Variable Dropped (Cont.)</vt:lpstr>
      <vt:lpstr>Additional Metrics</vt:lpstr>
      <vt:lpstr>Outlier</vt:lpstr>
      <vt:lpstr>Final Metrics in the Model</vt:lpstr>
      <vt:lpstr>PowerPoint Presentation</vt:lpstr>
      <vt:lpstr>Measuring Metric Chosen</vt:lpstr>
      <vt:lpstr>PowerPoint Presentation</vt:lpstr>
      <vt:lpstr>PowerPoint Presentation</vt:lpstr>
      <vt:lpstr>Model 2: Random Forrest</vt:lpstr>
      <vt:lpstr>Model 3: KNN</vt:lpstr>
      <vt:lpstr>PowerPoint Presentation</vt:lpstr>
      <vt:lpstr>Model Comparison</vt:lpstr>
      <vt:lpstr>PowerPoint Presentation</vt:lpstr>
      <vt:lpstr>Feature Importance</vt:lpstr>
      <vt:lpstr>Conclusion</vt:lpstr>
      <vt:lpstr>PowerPoint Presentation</vt:lpstr>
      <vt:lpstr>Appendix</vt:lpstr>
      <vt:lpstr>Other 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xin guan</dc:creator>
  <cp:lastModifiedBy>Sumithra Hari</cp:lastModifiedBy>
  <cp:revision>52</cp:revision>
  <dcterms:modified xsi:type="dcterms:W3CDTF">2018-12-11T05:03:33Z</dcterms:modified>
</cp:coreProperties>
</file>