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84" r:id="rId3"/>
    <p:sldId id="285" r:id="rId4"/>
    <p:sldId id="287" r:id="rId5"/>
    <p:sldId id="286" r:id="rId6"/>
    <p:sldId id="288" r:id="rId7"/>
    <p:sldId id="289" r:id="rId8"/>
    <p:sldId id="290" r:id="rId9"/>
    <p:sldId id="291" r:id="rId10"/>
    <p:sldId id="300" r:id="rId11"/>
    <p:sldId id="301" r:id="rId12"/>
    <p:sldId id="302" r:id="rId13"/>
    <p:sldId id="304" r:id="rId14"/>
    <p:sldId id="305" r:id="rId15"/>
    <p:sldId id="306" r:id="rId16"/>
    <p:sldId id="307" r:id="rId17"/>
    <p:sldId id="308" r:id="rId18"/>
    <p:sldId id="309" r:id="rId19"/>
    <p:sldId id="303" r:id="rId20"/>
    <p:sldId id="310" r:id="rId21"/>
    <p:sldId id="311" r:id="rId22"/>
    <p:sldId id="317" r:id="rId23"/>
    <p:sldId id="312" r:id="rId24"/>
    <p:sldId id="313" r:id="rId25"/>
    <p:sldId id="315" r:id="rId26"/>
    <p:sldId id="316" r:id="rId27"/>
    <p:sldId id="314" r:id="rId28"/>
    <p:sldId id="282" r:id="rId29"/>
    <p:sldId id="283" r:id="rId30"/>
  </p:sldIdLst>
  <p:sldSz cx="9144000" cy="5143500" type="screen16x9"/>
  <p:notesSz cx="6858000" cy="9144000"/>
  <p:embeddedFontLst>
    <p:embeddedFont>
      <p:font typeface="Dosis Light" panose="02010600030101010101" charset="0"/>
      <p:regular r:id="rId32"/>
      <p:bold r:id="rId33"/>
    </p:embeddedFont>
    <p:embeddedFont>
      <p:font typeface="Titillium Web" panose="02010600030101010101" charset="0"/>
      <p:regular r:id="rId34"/>
      <p:bold r:id="rId35"/>
      <p:italic r:id="rId36"/>
      <p:boldItalic r:id="rId37"/>
    </p:embeddedFont>
    <p:embeddedFont>
      <p:font typeface="Titillium Web Light" panose="02010600030101010101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97F"/>
    <a:srgbClr val="0B87A1"/>
    <a:srgbClr val="D3EBD5"/>
    <a:srgbClr val="80B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6873EF-0372-4EC3-AFAE-0054A866F669}">
  <a:tblStyle styleId="{176873EF-0372-4EC3-AFAE-0054A866F6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2319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2595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496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Google Shape;405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361997"/>
            <a:ext cx="6761100" cy="787465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200">
                <a:latin typeface="Titillium Web" panose="02010600030101010101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2D06-75EE-413E-BECD-E1E4745F97EB}" type="datetimeFigureOut">
              <a:rPr lang="en-CA" smtClean="0"/>
              <a:t>2018-12-09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E7E9-D949-4F1D-BB15-970A555A4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404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429450"/>
            <a:ext cx="6761100" cy="71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245476"/>
            <a:ext cx="6761100" cy="3145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Titillium Web" panose="02010600030101010101" charset="0"/>
          <a:ea typeface="Titillium Web" panose="02010600030101010101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A0CCA0-D8F1-4891-9231-596BC4AEC6C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A9FD-6ACE-4D28-84E5-FB2C9B250AD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3">
              <a:alphaModFix amt="7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Google Shape;3836;p13">
            <a:extLst>
              <a:ext uri="{FF2B5EF4-FFF2-40B4-BE49-F238E27FC236}">
                <a16:creationId xmlns:a16="http://schemas.microsoft.com/office/drawing/2014/main" id="{9F572797-AC29-406D-BAC9-2680C4833193}"/>
              </a:ext>
            </a:extLst>
          </p:cNvPr>
          <p:cNvSpPr txBox="1">
            <a:spLocks/>
          </p:cNvSpPr>
          <p:nvPr/>
        </p:nvSpPr>
        <p:spPr>
          <a:xfrm>
            <a:off x="685799" y="1144122"/>
            <a:ext cx="7281408" cy="875509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CA" b="1" dirty="0">
                <a:solidFill>
                  <a:srgbClr val="002060"/>
                </a:solidFill>
                <a:latin typeface="Titillium Web" panose="02010600030101010101" charset="0"/>
                <a:cs typeface="Dubai Medium" panose="020B0604020202020204" pitchFamily="34" charset="-78"/>
              </a:rPr>
              <a:t>Market Churn</a:t>
            </a:r>
          </a:p>
        </p:txBody>
      </p:sp>
      <p:sp>
        <p:nvSpPr>
          <p:cNvPr id="12" name="Subtitle 1">
            <a:extLst>
              <a:ext uri="{FF2B5EF4-FFF2-40B4-BE49-F238E27FC236}">
                <a16:creationId xmlns:a16="http://schemas.microsoft.com/office/drawing/2014/main" id="{5BF0DB4F-8E25-47D4-8B0F-ACDB25B6C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" y="2237388"/>
            <a:ext cx="7281407" cy="1634897"/>
          </a:xfrm>
          <a:solidFill>
            <a:schemeClr val="lt1">
              <a:alpha val="7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B87A1"/>
              </a:buClr>
              <a:buSzPts val="4800"/>
              <a:buFont typeface="Dosis Light"/>
            </a:pPr>
            <a:r>
              <a:rPr lang="en-CA" sz="1800" b="1" dirty="0">
                <a:solidFill>
                  <a:srgbClr val="002060"/>
                </a:solidFill>
                <a:latin typeface="Titillium Web" panose="02010600030101010101" charset="0"/>
                <a:cs typeface="Dubai Medium" panose="020B0604020202020204" pitchFamily="34" charset="-78"/>
                <a:sym typeface="Arial"/>
              </a:rPr>
              <a:t>Team Member: </a:t>
            </a:r>
          </a:p>
          <a:p>
            <a:pPr indent="-12700">
              <a:buClr>
                <a:srgbClr val="0B87A1"/>
              </a:buClr>
              <a:buSzPts val="4800"/>
              <a:buFont typeface="Dosis Light"/>
            </a:pPr>
            <a:r>
              <a:rPr lang="en-CA" sz="1800" b="1" dirty="0">
                <a:solidFill>
                  <a:srgbClr val="002060"/>
                </a:solidFill>
                <a:latin typeface="Titillium Web" panose="02010600030101010101" charset="0"/>
                <a:cs typeface="Dubai Medium" panose="020B0604020202020204" pitchFamily="34" charset="-78"/>
                <a:sym typeface="Arial"/>
              </a:rPr>
              <a:t>Rozhan Makhdoomi</a:t>
            </a:r>
          </a:p>
          <a:p>
            <a:pPr indent="-12700">
              <a:buClr>
                <a:srgbClr val="0B87A1"/>
              </a:buClr>
              <a:buSzPts val="4800"/>
              <a:buFont typeface="Dosis Light"/>
            </a:pPr>
            <a:r>
              <a:rPr lang="en-CA" sz="1800" b="1" dirty="0">
                <a:solidFill>
                  <a:srgbClr val="002060"/>
                </a:solidFill>
                <a:latin typeface="Titillium Web" panose="02010600030101010101" charset="0"/>
                <a:cs typeface="Dubai Medium" panose="020B0604020202020204" pitchFamily="34" charset="-78"/>
                <a:sym typeface="Arial"/>
              </a:rPr>
              <a:t>Wei Guo</a:t>
            </a:r>
          </a:p>
          <a:p>
            <a:pPr indent="-12700">
              <a:buClr>
                <a:srgbClr val="0B87A1"/>
              </a:buClr>
              <a:buSzPts val="4800"/>
              <a:buFont typeface="Dosis Light"/>
            </a:pPr>
            <a:r>
              <a:rPr lang="en-CA" sz="1800" b="1" dirty="0">
                <a:solidFill>
                  <a:srgbClr val="002060"/>
                </a:solidFill>
                <a:latin typeface="Titillium Web" panose="02010600030101010101" charset="0"/>
                <a:cs typeface="Dubai Medium" panose="020B0604020202020204" pitchFamily="34" charset="-78"/>
                <a:sym typeface="Arial"/>
              </a:rPr>
              <a:t>Shubhada Gopale</a:t>
            </a:r>
          </a:p>
          <a:p>
            <a:pPr indent="-12700">
              <a:buClr>
                <a:srgbClr val="0B87A1"/>
              </a:buClr>
              <a:buSzPts val="4800"/>
              <a:buFont typeface="Dosis Light"/>
            </a:pPr>
            <a:r>
              <a:rPr lang="en-CA" sz="1800" b="1" dirty="0">
                <a:solidFill>
                  <a:srgbClr val="002060"/>
                </a:solidFill>
                <a:latin typeface="Titillium Web" panose="02010600030101010101" charset="0"/>
                <a:cs typeface="Dubai Medium" panose="020B0604020202020204" pitchFamily="34" charset="-78"/>
                <a:sym typeface="Arial"/>
              </a:rPr>
              <a:t>Sumithra Hariguruprasad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A0BB-888A-44C8-8758-AC0D7125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A58CD7-8FED-4423-ACD3-C149343A4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97" y="1473518"/>
            <a:ext cx="6176963" cy="322828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F1BD696-5FBA-4EEA-9E5C-83B3DF62B37A}"/>
              </a:ext>
            </a:extLst>
          </p:cNvPr>
          <p:cNvSpPr/>
          <p:nvPr/>
        </p:nvSpPr>
        <p:spPr>
          <a:xfrm>
            <a:off x="1982114" y="4196677"/>
            <a:ext cx="371554" cy="2858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DA685A-16AB-4A44-924B-D4BFA128D8B3}"/>
              </a:ext>
            </a:extLst>
          </p:cNvPr>
          <p:cNvSpPr/>
          <p:nvPr/>
        </p:nvSpPr>
        <p:spPr>
          <a:xfrm>
            <a:off x="3414674" y="3977641"/>
            <a:ext cx="371554" cy="504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628E0F-D640-4B71-8764-6B1AEAEEC36F}"/>
              </a:ext>
            </a:extLst>
          </p:cNvPr>
          <p:cNvSpPr/>
          <p:nvPr/>
        </p:nvSpPr>
        <p:spPr>
          <a:xfrm>
            <a:off x="7536180" y="228600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 err="1"/>
              <a:t>Shub</a:t>
            </a:r>
            <a:endParaRPr lang="en-CA" sz="105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C0E1E6-13B0-4343-8EFE-27F38ACE22DA}"/>
              </a:ext>
            </a:extLst>
          </p:cNvPr>
          <p:cNvSpPr/>
          <p:nvPr/>
        </p:nvSpPr>
        <p:spPr>
          <a:xfrm>
            <a:off x="4870094" y="1668780"/>
            <a:ext cx="371554" cy="2305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09E9F877-39BF-420A-BFE7-FE8AEBD684A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473397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0F7C1-8D16-41B6-83A6-481C9530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 Metrics in the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56B1D3-DA1A-4FB9-8C9C-91A9261AB092}"/>
              </a:ext>
            </a:extLst>
          </p:cNvPr>
          <p:cNvSpPr/>
          <p:nvPr/>
        </p:nvSpPr>
        <p:spPr>
          <a:xfrm>
            <a:off x="7536180" y="228600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 err="1"/>
              <a:t>Shub</a:t>
            </a:r>
            <a:endParaRPr lang="en-CA" sz="105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7941B75F-C986-426E-A685-D03FA03CA64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34430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614D75-EE4B-4B55-BD52-09D02D4EA5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DACEDA-91DB-436E-9A30-39E4F12A9DD8}"/>
              </a:ext>
            </a:extLst>
          </p:cNvPr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Data Preparation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3E8345-5BB5-4E3E-8456-3CC7BBBA2D9D}"/>
              </a:ext>
            </a:extLst>
          </p:cNvPr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latin typeface="Titillium Web" panose="02010600030101010101" charset="0"/>
              </a:rPr>
              <a:t>Modeling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BC1DA-7D8B-4DDD-8129-3D8FAF0E0E0D}"/>
              </a:ext>
            </a:extLst>
          </p:cNvPr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Conclusion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B04BA-2ADE-42D0-B18B-743AA89BD34D}"/>
              </a:ext>
            </a:extLst>
          </p:cNvPr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Define the Issue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9BC704-0D9A-4BD7-879A-F6A7B0F2BA80}"/>
              </a:ext>
            </a:extLst>
          </p:cNvPr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D034-5362-48AC-98B2-50382A1FDA11}"/>
              </a:ext>
            </a:extLst>
          </p:cNvPr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EF0025-6D65-4938-AB24-DE4053B725EC}"/>
              </a:ext>
            </a:extLst>
          </p:cNvPr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2B83FE-56E4-4142-A22D-002E8DF2A51F}"/>
              </a:ext>
            </a:extLst>
          </p:cNvPr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9EE2C3-2FE1-4744-AA6A-E3BEFB5F3BD4}"/>
              </a:ext>
            </a:extLst>
          </p:cNvPr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1: Naïve Bayes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519778-D701-432A-8DA8-C30742BEF00E}"/>
              </a:ext>
            </a:extLst>
          </p:cNvPr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2: Decision Tree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B24D30-BA38-48EF-B5C1-1B04E9E2EDDE}"/>
              </a:ext>
            </a:extLst>
          </p:cNvPr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3: KNN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450780-0070-46E1-9AB8-CE7A52F3C39C}"/>
              </a:ext>
            </a:extLst>
          </p:cNvPr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Evaluation and Comparison </a:t>
            </a:r>
          </a:p>
        </p:txBody>
      </p:sp>
    </p:spTree>
    <p:extLst>
      <p:ext uri="{BB962C8B-B14F-4D97-AF65-F5344CB8AC3E}">
        <p14:creationId xmlns:p14="http://schemas.microsoft.com/office/powerpoint/2010/main" val="2560951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DBA8-DB9C-4056-A65B-BA935337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tillium Web" panose="02010600030101010101" charset="0"/>
              </a:rPr>
              <a:t>Measuring Metric Chosen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164ED5-D169-4B55-90A3-23B377D0E733}"/>
              </a:ext>
            </a:extLst>
          </p:cNvPr>
          <p:cNvSpPr/>
          <p:nvPr/>
        </p:nvSpPr>
        <p:spPr>
          <a:xfrm>
            <a:off x="7536180" y="228600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/>
              <a:t>Sumithra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08B1FF-45EC-4DB8-8134-E50023E6E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721851"/>
              </p:ext>
            </p:extLst>
          </p:nvPr>
        </p:nvGraphicFramePr>
        <p:xfrm>
          <a:off x="867023" y="1264644"/>
          <a:ext cx="6408420" cy="3056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024">
                  <a:extLst>
                    <a:ext uri="{9D8B030D-6E8A-4147-A177-3AD203B41FA5}">
                      <a16:colId xmlns:a16="http://schemas.microsoft.com/office/drawing/2014/main" val="2283129084"/>
                    </a:ext>
                  </a:extLst>
                </a:gridCol>
                <a:gridCol w="3024256">
                  <a:extLst>
                    <a:ext uri="{9D8B030D-6E8A-4147-A177-3AD203B41FA5}">
                      <a16:colId xmlns:a16="http://schemas.microsoft.com/office/drawing/2014/main" val="4240365364"/>
                    </a:ext>
                  </a:extLst>
                </a:gridCol>
                <a:gridCol w="2136140">
                  <a:extLst>
                    <a:ext uri="{9D8B030D-6E8A-4147-A177-3AD203B41FA5}">
                      <a16:colId xmlns:a16="http://schemas.microsoft.com/office/drawing/2014/main" val="902952371"/>
                    </a:ext>
                  </a:extLst>
                </a:gridCol>
              </a:tblGrid>
              <a:tr h="764223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performance measures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Description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Pros / Cons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877156"/>
                  </a:ext>
                </a:extLst>
              </a:tr>
              <a:tr h="764223"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Accuracy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37874"/>
                  </a:ext>
                </a:extLst>
              </a:tr>
              <a:tr h="764223">
                <a:tc>
                  <a:txBody>
                    <a:bodyPr/>
                    <a:lstStyle/>
                    <a:p>
                      <a:pPr algn="l"/>
                      <a:endParaRPr lang="en-CA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129365"/>
                  </a:ext>
                </a:extLst>
              </a:tr>
              <a:tr h="764223">
                <a:tc>
                  <a:txBody>
                    <a:bodyPr/>
                    <a:lstStyle/>
                    <a:p>
                      <a:pPr algn="l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880453"/>
                  </a:ext>
                </a:extLst>
              </a:tr>
            </a:tbl>
          </a:graphicData>
        </a:graphic>
      </p:graphicFrame>
      <p:grpSp>
        <p:nvGrpSpPr>
          <p:cNvPr id="11" name="Google Shape;4194;p39">
            <a:extLst>
              <a:ext uri="{FF2B5EF4-FFF2-40B4-BE49-F238E27FC236}">
                <a16:creationId xmlns:a16="http://schemas.microsoft.com/office/drawing/2014/main" id="{F3BE0E5F-417E-4A1E-A6FF-FF4808E522C0}"/>
              </a:ext>
            </a:extLst>
          </p:cNvPr>
          <p:cNvGrpSpPr/>
          <p:nvPr/>
        </p:nvGrpSpPr>
        <p:grpSpPr>
          <a:xfrm>
            <a:off x="367096" y="2247089"/>
            <a:ext cx="351204" cy="324661"/>
            <a:chOff x="5975075" y="2327500"/>
            <a:chExt cx="420100" cy="388350"/>
          </a:xfrm>
          <a:solidFill>
            <a:srgbClr val="FFC000"/>
          </a:solidFill>
        </p:grpSpPr>
        <p:sp>
          <p:nvSpPr>
            <p:cNvPr id="12" name="Google Shape;4195;p39">
              <a:extLst>
                <a:ext uri="{FF2B5EF4-FFF2-40B4-BE49-F238E27FC236}">
                  <a16:creationId xmlns:a16="http://schemas.microsoft.com/office/drawing/2014/main" id="{899816F0-31DD-4B2F-AD73-0424B9B10AE2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196;p39">
              <a:extLst>
                <a:ext uri="{FF2B5EF4-FFF2-40B4-BE49-F238E27FC236}">
                  <a16:creationId xmlns:a16="http://schemas.microsoft.com/office/drawing/2014/main" id="{69CFA16B-F2DD-4A7A-8A76-F01FFF362E77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EEBF1E52-EF98-443D-9418-4619A36335E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32503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614D75-EE4B-4B55-BD52-09D02D4EA5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DACEDA-91DB-436E-9A30-39E4F12A9DD8}"/>
              </a:ext>
            </a:extLst>
          </p:cNvPr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Data Preparation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3E8345-5BB5-4E3E-8456-3CC7BBBA2D9D}"/>
              </a:ext>
            </a:extLst>
          </p:cNvPr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BC1DA-7D8B-4DDD-8129-3D8FAF0E0E0D}"/>
              </a:ext>
            </a:extLst>
          </p:cNvPr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Conclusion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B04BA-2ADE-42D0-B18B-743AA89BD34D}"/>
              </a:ext>
            </a:extLst>
          </p:cNvPr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Define the Issue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9BC704-0D9A-4BD7-879A-F6A7B0F2BA80}"/>
              </a:ext>
            </a:extLst>
          </p:cNvPr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D034-5362-48AC-98B2-50382A1FDA11}"/>
              </a:ext>
            </a:extLst>
          </p:cNvPr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EF0025-6D65-4938-AB24-DE4053B725EC}"/>
              </a:ext>
            </a:extLst>
          </p:cNvPr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2B83FE-56E4-4142-A22D-002E8DF2A51F}"/>
              </a:ext>
            </a:extLst>
          </p:cNvPr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9EE2C3-2FE1-4744-AA6A-E3BEFB5F3BD4}"/>
              </a:ext>
            </a:extLst>
          </p:cNvPr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Titillium Web" panose="02010600030101010101" charset="0"/>
              </a:rPr>
              <a:t>Model 1: Naïve Bayes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519778-D701-432A-8DA8-C30742BEF00E}"/>
              </a:ext>
            </a:extLst>
          </p:cNvPr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Titillium Web" panose="02010600030101010101" charset="0"/>
              </a:rPr>
              <a:t>Model 2: Decision Tree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B24D30-BA38-48EF-B5C1-1B04E9E2EDDE}"/>
              </a:ext>
            </a:extLst>
          </p:cNvPr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Titillium Web" panose="02010600030101010101" charset="0"/>
              </a:rPr>
              <a:t>Model 3: KNN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450780-0070-46E1-9AB8-CE7A52F3C39C}"/>
              </a:ext>
            </a:extLst>
          </p:cNvPr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Evaluation and Comparison </a:t>
            </a:r>
          </a:p>
        </p:txBody>
      </p:sp>
    </p:spTree>
    <p:extLst>
      <p:ext uri="{BB962C8B-B14F-4D97-AF65-F5344CB8AC3E}">
        <p14:creationId xmlns:p14="http://schemas.microsoft.com/office/powerpoint/2010/main" val="2796733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8665-DF47-4D1B-ABAA-FCF1B271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1: Naïve Bayes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A0C09E-C677-4E8D-BBE9-875B1DED2B9B}"/>
              </a:ext>
            </a:extLst>
          </p:cNvPr>
          <p:cNvSpPr/>
          <p:nvPr/>
        </p:nvSpPr>
        <p:spPr>
          <a:xfrm>
            <a:off x="802386" y="1181100"/>
            <a:ext cx="3472434" cy="8153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Method :xxx</a:t>
            </a:r>
          </a:p>
          <a:p>
            <a:pPr algn="ctr"/>
            <a:r>
              <a:rPr lang="en-CA" sz="1050" dirty="0">
                <a:solidFill>
                  <a:schemeClr val="tx1"/>
                </a:solidFill>
              </a:rPr>
              <a:t>Pros and cons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296DBC-58C9-4283-BEF1-65AFDEEACC16}"/>
              </a:ext>
            </a:extLst>
          </p:cNvPr>
          <p:cNvSpPr/>
          <p:nvPr/>
        </p:nvSpPr>
        <p:spPr>
          <a:xfrm>
            <a:off x="4452366" y="1181100"/>
            <a:ext cx="3889248" cy="3398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Results: xxx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E2906E-B265-4A76-AFE3-C6530DAB9229}"/>
              </a:ext>
            </a:extLst>
          </p:cNvPr>
          <p:cNvSpPr/>
          <p:nvPr/>
        </p:nvSpPr>
        <p:spPr>
          <a:xfrm>
            <a:off x="802386" y="2164080"/>
            <a:ext cx="3472434" cy="24155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Model Comparison</a:t>
            </a:r>
          </a:p>
          <a:p>
            <a:pPr algn="ctr"/>
            <a:r>
              <a:rPr lang="en-CA" sz="1050" dirty="0">
                <a:solidFill>
                  <a:schemeClr val="tx1"/>
                </a:solidFill>
              </a:rPr>
              <a:t>(if you run multiple models, the comparison)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94DB10-A759-4B9D-AB4A-9831FBE9548C}"/>
              </a:ext>
            </a:extLst>
          </p:cNvPr>
          <p:cNvSpPr/>
          <p:nvPr/>
        </p:nvSpPr>
        <p:spPr>
          <a:xfrm>
            <a:off x="7536180" y="228600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/>
              <a:t>Sumithra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DD1550F6-0F9F-4F6E-BBDE-6235456B914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53819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8665-DF47-4D1B-ABAA-FCF1B271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2: Random Forrest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A0C09E-C677-4E8D-BBE9-875B1DED2B9B}"/>
              </a:ext>
            </a:extLst>
          </p:cNvPr>
          <p:cNvSpPr/>
          <p:nvPr/>
        </p:nvSpPr>
        <p:spPr>
          <a:xfrm>
            <a:off x="802386" y="1181100"/>
            <a:ext cx="3472434" cy="8153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Method :xxx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296DBC-58C9-4283-BEF1-65AFDEEACC16}"/>
              </a:ext>
            </a:extLst>
          </p:cNvPr>
          <p:cNvSpPr/>
          <p:nvPr/>
        </p:nvSpPr>
        <p:spPr>
          <a:xfrm>
            <a:off x="4452366" y="1181100"/>
            <a:ext cx="3889248" cy="3398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Results: xxx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E2906E-B265-4A76-AFE3-C6530DAB9229}"/>
              </a:ext>
            </a:extLst>
          </p:cNvPr>
          <p:cNvSpPr/>
          <p:nvPr/>
        </p:nvSpPr>
        <p:spPr>
          <a:xfrm>
            <a:off x="802386" y="2164080"/>
            <a:ext cx="3472434" cy="24155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Model Comparison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439401-C387-4DA7-9878-4EE872E455BF}"/>
              </a:ext>
            </a:extLst>
          </p:cNvPr>
          <p:cNvSpPr/>
          <p:nvPr/>
        </p:nvSpPr>
        <p:spPr>
          <a:xfrm>
            <a:off x="7536180" y="228600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 err="1"/>
              <a:t>Shub</a:t>
            </a:r>
            <a:endParaRPr lang="en-CA" sz="105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4F2B7F-84DA-481F-874F-F1D4179A715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080134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8665-DF47-4D1B-ABAA-FCF1B271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3: KNN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A0C09E-C677-4E8D-BBE9-875B1DED2B9B}"/>
              </a:ext>
            </a:extLst>
          </p:cNvPr>
          <p:cNvSpPr/>
          <p:nvPr/>
        </p:nvSpPr>
        <p:spPr>
          <a:xfrm>
            <a:off x="718299" y="1169504"/>
            <a:ext cx="6676414" cy="117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182563" indent="-182563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dirty="0">
                <a:solidFill>
                  <a:srgbClr val="0B87A1"/>
                </a:solidFill>
                <a:latin typeface="Titillium Web" panose="02010600030101010101" charset="0"/>
              </a:rPr>
              <a:t>K-NN is non-parametric  lazy learning algorithm</a:t>
            </a:r>
          </a:p>
          <a:p>
            <a:pPr marL="182563" indent="-182563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dirty="0">
                <a:solidFill>
                  <a:srgbClr val="0B87A1"/>
                </a:solidFill>
                <a:latin typeface="Titillium Web" panose="02010600030101010101" charset="0"/>
              </a:rPr>
              <a:t>Pro: Does not assume any probability distributions on the input data</a:t>
            </a:r>
          </a:p>
          <a:p>
            <a:pPr marL="182563" indent="-182563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dirty="0">
                <a:solidFill>
                  <a:srgbClr val="0B87A1"/>
                </a:solidFill>
                <a:latin typeface="Titillium Web" panose="02010600030101010101" charset="0"/>
              </a:rPr>
              <a:t>Con: If one type of category occurs much more than another, classifying an input will be more biased towards that one category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57C7F8-CC2F-446A-9AD7-0EED4E59782B}"/>
              </a:ext>
            </a:extLst>
          </p:cNvPr>
          <p:cNvSpPr/>
          <p:nvPr/>
        </p:nvSpPr>
        <p:spPr>
          <a:xfrm>
            <a:off x="7536180" y="228600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/>
              <a:t>Grace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F346F4-D080-4857-B05F-FD27DB86F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372313"/>
              </p:ext>
            </p:extLst>
          </p:nvPr>
        </p:nvGraphicFramePr>
        <p:xfrm>
          <a:off x="1049570" y="2373628"/>
          <a:ext cx="6429828" cy="203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413">
                  <a:extLst>
                    <a:ext uri="{9D8B030D-6E8A-4147-A177-3AD203B41FA5}">
                      <a16:colId xmlns:a16="http://schemas.microsoft.com/office/drawing/2014/main" val="2283129084"/>
                    </a:ext>
                  </a:extLst>
                </a:gridCol>
                <a:gridCol w="2394139">
                  <a:extLst>
                    <a:ext uri="{9D8B030D-6E8A-4147-A177-3AD203B41FA5}">
                      <a16:colId xmlns:a16="http://schemas.microsoft.com/office/drawing/2014/main" val="4240365364"/>
                    </a:ext>
                  </a:extLst>
                </a:gridCol>
                <a:gridCol w="2143276">
                  <a:extLst>
                    <a:ext uri="{9D8B030D-6E8A-4147-A177-3AD203B41FA5}">
                      <a16:colId xmlns:a16="http://schemas.microsoft.com/office/drawing/2014/main" val="902952371"/>
                    </a:ext>
                  </a:extLst>
                </a:gridCol>
              </a:tblGrid>
              <a:tr h="509836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Parameter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Validation  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Test 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877156"/>
                  </a:ext>
                </a:extLst>
              </a:tr>
              <a:tr h="509836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N = 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0.867</a:t>
                      </a:r>
                      <a:endParaRPr lang="en-CA" sz="1400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0.859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37874"/>
                  </a:ext>
                </a:extLst>
              </a:tr>
              <a:tr h="509836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tx1"/>
                          </a:solidFill>
                          <a:latin typeface="Titillium Web" panose="02010600030101010101" charset="0"/>
                        </a:rPr>
                        <a:t>N = 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0.885</a:t>
                      </a:r>
                      <a:endParaRPr lang="en-CA" sz="1400" b="1" dirty="0">
                        <a:solidFill>
                          <a:schemeClr val="tx1"/>
                        </a:solidFill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tx1"/>
                          </a:solidFill>
                          <a:latin typeface="Titillium Web" panose="02010600030101010101" charset="0"/>
                        </a:rPr>
                        <a:t>0.874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129365"/>
                  </a:ext>
                </a:extLst>
              </a:tr>
              <a:tr h="509836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N = 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0.887</a:t>
                      </a:r>
                      <a:endParaRPr lang="en-CA" sz="1400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0.874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880453"/>
                  </a:ext>
                </a:extLst>
              </a:tr>
            </a:tbl>
          </a:graphicData>
        </a:graphic>
      </p:graphicFrame>
      <p:grpSp>
        <p:nvGrpSpPr>
          <p:cNvPr id="9" name="Google Shape;4194;p39">
            <a:extLst>
              <a:ext uri="{FF2B5EF4-FFF2-40B4-BE49-F238E27FC236}">
                <a16:creationId xmlns:a16="http://schemas.microsoft.com/office/drawing/2014/main" id="{16CEFF4F-932A-4022-8A62-43B987F4ED6F}"/>
              </a:ext>
            </a:extLst>
          </p:cNvPr>
          <p:cNvGrpSpPr/>
          <p:nvPr/>
        </p:nvGrpSpPr>
        <p:grpSpPr>
          <a:xfrm>
            <a:off x="542697" y="3472583"/>
            <a:ext cx="351204" cy="324661"/>
            <a:chOff x="5975075" y="2327500"/>
            <a:chExt cx="420100" cy="388350"/>
          </a:xfrm>
          <a:solidFill>
            <a:srgbClr val="FFC000"/>
          </a:solidFill>
        </p:grpSpPr>
        <p:sp>
          <p:nvSpPr>
            <p:cNvPr id="10" name="Google Shape;4195;p39">
              <a:extLst>
                <a:ext uri="{FF2B5EF4-FFF2-40B4-BE49-F238E27FC236}">
                  <a16:creationId xmlns:a16="http://schemas.microsoft.com/office/drawing/2014/main" id="{518FF254-E68F-4B97-976F-9B7974DDDEC4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96;p39">
              <a:extLst>
                <a:ext uri="{FF2B5EF4-FFF2-40B4-BE49-F238E27FC236}">
                  <a16:creationId xmlns:a16="http://schemas.microsoft.com/office/drawing/2014/main" id="{333B5A1B-C0CB-4D6B-AF67-B627408787B1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C8E0E3EA-304C-4BB2-B09E-CA0E7E92BD4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02769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614D75-EE4B-4B55-BD52-09D02D4EA5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DACEDA-91DB-436E-9A30-39E4F12A9DD8}"/>
              </a:ext>
            </a:extLst>
          </p:cNvPr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Data Preparation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3E8345-5BB5-4E3E-8456-3CC7BBBA2D9D}"/>
              </a:ext>
            </a:extLst>
          </p:cNvPr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BC1DA-7D8B-4DDD-8129-3D8FAF0E0E0D}"/>
              </a:ext>
            </a:extLst>
          </p:cNvPr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Conclusion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B04BA-2ADE-42D0-B18B-743AA89BD34D}"/>
              </a:ext>
            </a:extLst>
          </p:cNvPr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Define the Issue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9BC704-0D9A-4BD7-879A-F6A7B0F2BA80}"/>
              </a:ext>
            </a:extLst>
          </p:cNvPr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D034-5362-48AC-98B2-50382A1FDA11}"/>
              </a:ext>
            </a:extLst>
          </p:cNvPr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EF0025-6D65-4938-AB24-DE4053B725EC}"/>
              </a:ext>
            </a:extLst>
          </p:cNvPr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2B83FE-56E4-4142-A22D-002E8DF2A51F}"/>
              </a:ext>
            </a:extLst>
          </p:cNvPr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9EE2C3-2FE1-4744-AA6A-E3BEFB5F3BD4}"/>
              </a:ext>
            </a:extLst>
          </p:cNvPr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1: Naïve Bayes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519778-D701-432A-8DA8-C30742BEF00E}"/>
              </a:ext>
            </a:extLst>
          </p:cNvPr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2: Decision Tree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B24D30-BA38-48EF-B5C1-1B04E9E2EDDE}"/>
              </a:ext>
            </a:extLst>
          </p:cNvPr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3: KNN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450780-0070-46E1-9AB8-CE7A52F3C39C}"/>
              </a:ext>
            </a:extLst>
          </p:cNvPr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Titillium Web" panose="02010600030101010101" charset="0"/>
              </a:rPr>
              <a:t>Model Evaluation and Comparison </a:t>
            </a:r>
          </a:p>
        </p:txBody>
      </p:sp>
    </p:spTree>
    <p:extLst>
      <p:ext uri="{BB962C8B-B14F-4D97-AF65-F5344CB8AC3E}">
        <p14:creationId xmlns:p14="http://schemas.microsoft.com/office/powerpoint/2010/main" val="1826023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AB10-87E1-4BC3-9D27-A33DA7A3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Comparison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636158-CDFB-4127-B022-D580E6AB5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838652"/>
              </p:ext>
            </p:extLst>
          </p:nvPr>
        </p:nvGraphicFramePr>
        <p:xfrm>
          <a:off x="803082" y="1240790"/>
          <a:ext cx="6676319" cy="3657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777">
                  <a:extLst>
                    <a:ext uri="{9D8B030D-6E8A-4147-A177-3AD203B41FA5}">
                      <a16:colId xmlns:a16="http://schemas.microsoft.com/office/drawing/2014/main" val="2283129084"/>
                    </a:ext>
                  </a:extLst>
                </a:gridCol>
                <a:gridCol w="1644514">
                  <a:extLst>
                    <a:ext uri="{9D8B030D-6E8A-4147-A177-3AD203B41FA5}">
                      <a16:colId xmlns:a16="http://schemas.microsoft.com/office/drawing/2014/main" val="4240365364"/>
                    </a:ext>
                  </a:extLst>
                </a:gridCol>
                <a:gridCol w="1644514">
                  <a:extLst>
                    <a:ext uri="{9D8B030D-6E8A-4147-A177-3AD203B41FA5}">
                      <a16:colId xmlns:a16="http://schemas.microsoft.com/office/drawing/2014/main" val="902952371"/>
                    </a:ext>
                  </a:extLst>
                </a:gridCol>
                <a:gridCol w="1644514">
                  <a:extLst>
                    <a:ext uri="{9D8B030D-6E8A-4147-A177-3AD203B41FA5}">
                      <a16:colId xmlns:a16="http://schemas.microsoft.com/office/drawing/2014/main" val="2524688625"/>
                    </a:ext>
                  </a:extLst>
                </a:gridCol>
              </a:tblGrid>
              <a:tr h="731133"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2010600030101010101" charset="0"/>
                        </a:rPr>
                        <a:t>Model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2010600030101010101" charset="0"/>
                        </a:rPr>
                        <a:t>Validation 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2010600030101010101" charset="0"/>
                        </a:rPr>
                        <a:t>Test 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2010600030101010101" charset="0"/>
                        </a:rPr>
                        <a:t>Diff </a:t>
                      </a:r>
                    </a:p>
                    <a:p>
                      <a:pPr algn="ctr"/>
                      <a:r>
                        <a:rPr lang="en-CA" sz="1300" dirty="0">
                          <a:latin typeface="Titillium Web" panose="02010600030101010101" charset="0"/>
                        </a:rPr>
                        <a:t>(Validation vs. Test)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877156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algn="l"/>
                      <a:r>
                        <a:rPr lang="en-CA" sz="1300" dirty="0">
                          <a:latin typeface="Titillium Web" panose="02010600030101010101" charset="0"/>
                        </a:rPr>
                        <a:t>Model 1: Naive Bayes (Gaussian 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2010600030101010101" charset="0"/>
                        </a:rPr>
                        <a:t>0.850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2010600030101010101" charset="0"/>
                        </a:rPr>
                        <a:t>0.845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300" kern="1200" dirty="0">
                          <a:solidFill>
                            <a:schemeClr val="dk1"/>
                          </a:solidFill>
                          <a:latin typeface="Titillium Web" panose="02010600030101010101" charset="0"/>
                          <a:ea typeface="+mn-ea"/>
                          <a:cs typeface="+mn-cs"/>
                        </a:rPr>
                        <a:t>0.005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37874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algn="l"/>
                      <a:r>
                        <a:rPr lang="en-CA" sz="1300" b="1" dirty="0">
                          <a:latin typeface="Titillium Web" panose="02010600030101010101" charset="0"/>
                        </a:rPr>
                        <a:t>Model 2: Decision Tree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b="1" dirty="0">
                          <a:latin typeface="Titillium Web" panose="02010600030101010101" charset="0"/>
                        </a:rPr>
                        <a:t>0.889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b="1" dirty="0">
                          <a:latin typeface="Titillium Web" panose="02010600030101010101" charset="0"/>
                        </a:rPr>
                        <a:t>0.896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300" b="1" kern="1200" dirty="0">
                          <a:solidFill>
                            <a:schemeClr val="dk1"/>
                          </a:solidFill>
                          <a:latin typeface="Titillium Web" panose="02010600030101010101" charset="0"/>
                          <a:ea typeface="+mn-ea"/>
                          <a:cs typeface="+mn-cs"/>
                        </a:rPr>
                        <a:t>-0.007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129365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algn="l"/>
                      <a:r>
                        <a:rPr lang="en-CA" sz="1300" dirty="0">
                          <a:latin typeface="Titillium Web" panose="02010600030101010101" charset="0"/>
                        </a:rPr>
                        <a:t>Model 3: KNN</a:t>
                      </a:r>
                    </a:p>
                    <a:p>
                      <a:pPr algn="l"/>
                      <a:r>
                        <a:rPr lang="en-CA" sz="1300" dirty="0">
                          <a:latin typeface="Titillium Web" panose="02010600030101010101" charset="0"/>
                        </a:rPr>
                        <a:t> (N = 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2010600030101010101" charset="0"/>
                        </a:rPr>
                        <a:t>0.885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2010600030101010101" charset="0"/>
                        </a:rPr>
                        <a:t>0.874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300" kern="1200" dirty="0">
                          <a:solidFill>
                            <a:schemeClr val="dk1"/>
                          </a:solidFill>
                          <a:latin typeface="Titillium Web" panose="02010600030101010101" charset="0"/>
                          <a:ea typeface="+mn-ea"/>
                          <a:cs typeface="+mn-cs"/>
                        </a:rPr>
                        <a:t>0.011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88045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F30D610-FA95-41F6-8CF7-209163601995}"/>
              </a:ext>
            </a:extLst>
          </p:cNvPr>
          <p:cNvSpPr/>
          <p:nvPr/>
        </p:nvSpPr>
        <p:spPr>
          <a:xfrm>
            <a:off x="7536180" y="228600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/>
              <a:t>Grace</a:t>
            </a:r>
          </a:p>
        </p:txBody>
      </p:sp>
      <p:grpSp>
        <p:nvGrpSpPr>
          <p:cNvPr id="10" name="Google Shape;4194;p39">
            <a:extLst>
              <a:ext uri="{FF2B5EF4-FFF2-40B4-BE49-F238E27FC236}">
                <a16:creationId xmlns:a16="http://schemas.microsoft.com/office/drawing/2014/main" id="{9525060E-C5A5-4D5C-B376-5288A992A304}"/>
              </a:ext>
            </a:extLst>
          </p:cNvPr>
          <p:cNvGrpSpPr/>
          <p:nvPr/>
        </p:nvGrpSpPr>
        <p:grpSpPr>
          <a:xfrm>
            <a:off x="403386" y="3228526"/>
            <a:ext cx="351204" cy="324661"/>
            <a:chOff x="5975075" y="2327500"/>
            <a:chExt cx="420100" cy="388350"/>
          </a:xfrm>
          <a:solidFill>
            <a:srgbClr val="FFC000"/>
          </a:solidFill>
        </p:grpSpPr>
        <p:sp>
          <p:nvSpPr>
            <p:cNvPr id="11" name="Google Shape;4195;p39">
              <a:extLst>
                <a:ext uri="{FF2B5EF4-FFF2-40B4-BE49-F238E27FC236}">
                  <a16:creationId xmlns:a16="http://schemas.microsoft.com/office/drawing/2014/main" id="{3555989B-8175-48A7-823D-D1B30D9D735D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96;p39">
              <a:extLst>
                <a:ext uri="{FF2B5EF4-FFF2-40B4-BE49-F238E27FC236}">
                  <a16:creationId xmlns:a16="http://schemas.microsoft.com/office/drawing/2014/main" id="{3DF453D8-778A-41D4-8D37-D9E53091BD5F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B8B55029-F0E6-47C0-96B1-956E3C5B2C2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48683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614D75-EE4B-4B55-BD52-09D02D4EA5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DACEDA-91DB-436E-9A30-39E4F12A9DD8}"/>
              </a:ext>
            </a:extLst>
          </p:cNvPr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Data Preparation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3E8345-5BB5-4E3E-8456-3CC7BBBA2D9D}"/>
              </a:ext>
            </a:extLst>
          </p:cNvPr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BC1DA-7D8B-4DDD-8129-3D8FAF0E0E0D}"/>
              </a:ext>
            </a:extLst>
          </p:cNvPr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Conclusion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B04BA-2ADE-42D0-B18B-743AA89BD34D}"/>
              </a:ext>
            </a:extLst>
          </p:cNvPr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latin typeface="Titillium Web" panose="02010600030101010101" charset="0"/>
              </a:rPr>
              <a:t>Define the Issue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9BC704-0D9A-4BD7-879A-F6A7B0F2BA80}"/>
              </a:ext>
            </a:extLst>
          </p:cNvPr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D034-5362-48AC-98B2-50382A1FDA11}"/>
              </a:ext>
            </a:extLst>
          </p:cNvPr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EF0025-6D65-4938-AB24-DE4053B725EC}"/>
              </a:ext>
            </a:extLst>
          </p:cNvPr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2B83FE-56E4-4142-A22D-002E8DF2A51F}"/>
              </a:ext>
            </a:extLst>
          </p:cNvPr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9EE2C3-2FE1-4744-AA6A-E3BEFB5F3BD4}"/>
              </a:ext>
            </a:extLst>
          </p:cNvPr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1: Naïve Bayes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519778-D701-432A-8DA8-C30742BEF00E}"/>
              </a:ext>
            </a:extLst>
          </p:cNvPr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2: Decision Tree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B24D30-BA38-48EF-B5C1-1B04E9E2EDDE}"/>
              </a:ext>
            </a:extLst>
          </p:cNvPr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3: KNN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450780-0070-46E1-9AB8-CE7A52F3C39C}"/>
              </a:ext>
            </a:extLst>
          </p:cNvPr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Evaluation and Comparison </a:t>
            </a:r>
          </a:p>
        </p:txBody>
      </p:sp>
    </p:spTree>
    <p:extLst>
      <p:ext uri="{BB962C8B-B14F-4D97-AF65-F5344CB8AC3E}">
        <p14:creationId xmlns:p14="http://schemas.microsoft.com/office/powerpoint/2010/main" val="1085282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614D75-EE4B-4B55-BD52-09D02D4EA5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DACEDA-91DB-436E-9A30-39E4F12A9DD8}"/>
              </a:ext>
            </a:extLst>
          </p:cNvPr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Data Preparation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3E8345-5BB5-4E3E-8456-3CC7BBBA2D9D}"/>
              </a:ext>
            </a:extLst>
          </p:cNvPr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BC1DA-7D8B-4DDD-8129-3D8FAF0E0E0D}"/>
              </a:ext>
            </a:extLst>
          </p:cNvPr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latin typeface="Titillium Web" panose="02010600030101010101" charset="0"/>
              </a:rPr>
              <a:t>Conclusion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B04BA-2ADE-42D0-B18B-743AA89BD34D}"/>
              </a:ext>
            </a:extLst>
          </p:cNvPr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Define the Issue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9BC704-0D9A-4BD7-879A-F6A7B0F2BA80}"/>
              </a:ext>
            </a:extLst>
          </p:cNvPr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D034-5362-48AC-98B2-50382A1FDA11}"/>
              </a:ext>
            </a:extLst>
          </p:cNvPr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EF0025-6D65-4938-AB24-DE4053B725EC}"/>
              </a:ext>
            </a:extLst>
          </p:cNvPr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2B83FE-56E4-4142-A22D-002E8DF2A51F}"/>
              </a:ext>
            </a:extLst>
          </p:cNvPr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9EE2C3-2FE1-4744-AA6A-E3BEFB5F3BD4}"/>
              </a:ext>
            </a:extLst>
          </p:cNvPr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1: Naïve Bayes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519778-D701-432A-8DA8-C30742BEF00E}"/>
              </a:ext>
            </a:extLst>
          </p:cNvPr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2: Decision Tree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B24D30-BA38-48EF-B5C1-1B04E9E2EDDE}"/>
              </a:ext>
            </a:extLst>
          </p:cNvPr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3: KNN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450780-0070-46E1-9AB8-CE7A52F3C39C}"/>
              </a:ext>
            </a:extLst>
          </p:cNvPr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Evaluation and Comparison </a:t>
            </a:r>
          </a:p>
        </p:txBody>
      </p:sp>
    </p:spTree>
    <p:extLst>
      <p:ext uri="{BB962C8B-B14F-4D97-AF65-F5344CB8AC3E}">
        <p14:creationId xmlns:p14="http://schemas.microsoft.com/office/powerpoint/2010/main" val="2412499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529E-2639-4D99-954E-934740EF7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Decision Tree Result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BBDC44-1991-4987-BA28-8710D5BBE2F9}"/>
              </a:ext>
            </a:extLst>
          </p:cNvPr>
          <p:cNvSpPr/>
          <p:nvPr/>
        </p:nvSpPr>
        <p:spPr>
          <a:xfrm>
            <a:off x="7536180" y="228600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 err="1"/>
              <a:t>Shub</a:t>
            </a:r>
            <a:endParaRPr lang="en-CA" sz="1050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5354BE0-1A3E-48F9-A96F-9E1D12BBB0E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80841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529E-2639-4D99-954E-934740EF7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Importance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BBDC44-1991-4987-BA28-8710D5BBE2F9}"/>
              </a:ext>
            </a:extLst>
          </p:cNvPr>
          <p:cNvSpPr/>
          <p:nvPr/>
        </p:nvSpPr>
        <p:spPr>
          <a:xfrm>
            <a:off x="7536180" y="228600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/>
              <a:t>Sumithra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198F397-6019-4C35-8AAE-73C68B6F007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93319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19DCE-B464-43A5-A8B6-4CF8831E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78BAC1-1CA1-49B5-B3E8-F5DA89AA829B}"/>
              </a:ext>
            </a:extLst>
          </p:cNvPr>
          <p:cNvSpPr/>
          <p:nvPr/>
        </p:nvSpPr>
        <p:spPr>
          <a:xfrm>
            <a:off x="7536180" y="228600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/>
              <a:t>Roz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647AFC94-8633-4B1E-9F68-ECD1F47E292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855003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A0CCA0-D8F1-4891-9231-596BC4AEC6C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A9FD-6ACE-4D28-84E5-FB2C9B250AD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3">
              <a:alphaModFix amt="7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Google Shape;3836;p13">
            <a:extLst>
              <a:ext uri="{FF2B5EF4-FFF2-40B4-BE49-F238E27FC236}">
                <a16:creationId xmlns:a16="http://schemas.microsoft.com/office/drawing/2014/main" id="{9F572797-AC29-406D-BAC9-2680C4833193}"/>
              </a:ext>
            </a:extLst>
          </p:cNvPr>
          <p:cNvSpPr txBox="1">
            <a:spLocks/>
          </p:cNvSpPr>
          <p:nvPr/>
        </p:nvSpPr>
        <p:spPr>
          <a:xfrm>
            <a:off x="741459" y="3712711"/>
            <a:ext cx="4371231" cy="875509"/>
          </a:xfrm>
          <a:prstGeom prst="rect">
            <a:avLst/>
          </a:prstGeom>
          <a:solidFill>
            <a:schemeClr val="lt1">
              <a:alpha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CA" b="1" dirty="0">
                <a:solidFill>
                  <a:srgbClr val="002060"/>
                </a:solidFill>
                <a:latin typeface="Titillium Web" panose="02010600030101010101" charset="0"/>
                <a:cs typeface="Dubai Medium" panose="020B0604020202020204" pitchFamily="34" charset="-78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95796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B4C69-8094-4A41-A828-821545C66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latin typeface="Titillium Web" panose="02010600030101010101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413136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460C-0CB8-44D1-9390-9CBB843E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b="1" dirty="0"/>
              <a:t>Question 1: Why not creating the </a:t>
            </a:r>
            <a:r>
              <a:rPr lang="en-CA" sz="2400" b="1" dirty="0" err="1"/>
              <a:t>Total_Mins</a:t>
            </a:r>
            <a:r>
              <a:rPr lang="en-CA" sz="2400" b="1" dirty="0"/>
              <a:t>?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002C74-F4AE-410A-AE97-D73A5E8A0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225210"/>
              </p:ext>
            </p:extLst>
          </p:nvPr>
        </p:nvGraphicFramePr>
        <p:xfrm>
          <a:off x="214876" y="1124136"/>
          <a:ext cx="7521743" cy="379772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74277">
                  <a:extLst>
                    <a:ext uri="{9D8B030D-6E8A-4147-A177-3AD203B41FA5}">
                      <a16:colId xmlns:a16="http://schemas.microsoft.com/office/drawing/2014/main" val="1586660423"/>
                    </a:ext>
                  </a:extLst>
                </a:gridCol>
                <a:gridCol w="3940370">
                  <a:extLst>
                    <a:ext uri="{9D8B030D-6E8A-4147-A177-3AD203B41FA5}">
                      <a16:colId xmlns:a16="http://schemas.microsoft.com/office/drawing/2014/main" val="563665474"/>
                    </a:ext>
                  </a:extLst>
                </a:gridCol>
                <a:gridCol w="2107096">
                  <a:extLst>
                    <a:ext uri="{9D8B030D-6E8A-4147-A177-3AD203B41FA5}">
                      <a16:colId xmlns:a16="http://schemas.microsoft.com/office/drawing/2014/main" val="1554245619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Variable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Distribution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Note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2257"/>
                  </a:ext>
                </a:extLst>
              </a:tr>
              <a:tr h="3500541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latin typeface="Titillium Web" panose="02010600030101010101" charset="0"/>
                        </a:rPr>
                        <a:t>Day_Mins</a:t>
                      </a:r>
                      <a:r>
                        <a:rPr lang="en-CA" sz="1400" b="1" dirty="0">
                          <a:latin typeface="Titillium Web" panose="02010600030101010101" charset="0"/>
                        </a:rPr>
                        <a:t>,</a:t>
                      </a:r>
                    </a:p>
                    <a:p>
                      <a:pPr algn="ctr"/>
                      <a:r>
                        <a:rPr lang="en-CA" sz="1400" b="1" dirty="0" err="1">
                          <a:latin typeface="Titillium Web" panose="02010600030101010101" charset="0"/>
                        </a:rPr>
                        <a:t>Eve_Mins</a:t>
                      </a:r>
                      <a:r>
                        <a:rPr lang="en-CA" sz="1400" b="1" dirty="0">
                          <a:latin typeface="Titillium Web" panose="02010600030101010101" charset="0"/>
                        </a:rPr>
                        <a:t>,</a:t>
                      </a:r>
                    </a:p>
                    <a:p>
                      <a:pPr algn="ctr"/>
                      <a:r>
                        <a:rPr lang="en-CA" sz="1400" b="1" dirty="0" err="1">
                          <a:latin typeface="Titillium Web" panose="02010600030101010101" charset="0"/>
                        </a:rPr>
                        <a:t>Night_Mins</a:t>
                      </a:r>
                      <a:r>
                        <a:rPr lang="en-CA" sz="1400" b="1" dirty="0">
                          <a:latin typeface="Titillium Web" panose="02010600030101010101" charset="0"/>
                        </a:rPr>
                        <a:t>,</a:t>
                      </a:r>
                    </a:p>
                    <a:p>
                      <a:pPr algn="ctr"/>
                      <a:r>
                        <a:rPr lang="en-CA" sz="1400" b="1" dirty="0" err="1">
                          <a:latin typeface="Titillium Web" panose="02010600030101010101" charset="0"/>
                        </a:rPr>
                        <a:t>Intl_Mins</a:t>
                      </a:r>
                      <a:endParaRPr lang="en-CA" sz="1400" b="1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>
                          <a:latin typeface="Titillium Web" panose="02010600030101010101" charset="0"/>
                        </a:rPr>
                        <a:t>The Churn split results are different for three metrics</a:t>
                      </a:r>
                    </a:p>
                    <a:p>
                      <a:pPr marL="179388" indent="-179388" algn="l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>
                          <a:latin typeface="Titillium Web" panose="02010600030101010101" charset="0"/>
                        </a:rPr>
                        <a:t>Keep the four instead creating a “</a:t>
                      </a:r>
                      <a:r>
                        <a:rPr lang="en-CA" sz="1400" dirty="0" err="1">
                          <a:latin typeface="Titillium Web" panose="02010600030101010101" charset="0"/>
                        </a:rPr>
                        <a:t>Total_Mins</a:t>
                      </a:r>
                      <a:r>
                        <a:rPr lang="en-CA" sz="1400" dirty="0">
                          <a:latin typeface="Titillium Web" panose="02010600030101010101" charset="0"/>
                        </a:rPr>
                        <a:t>” metric 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22987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F031F32-06E3-49E0-930F-E8AF50612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141" y="1483618"/>
            <a:ext cx="3625795" cy="818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D5DD95-5CC6-4BD4-9DD0-AC562DD52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141" y="2386192"/>
            <a:ext cx="3625795" cy="805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EB5D41-18D9-4F8D-AC59-CE9E6246B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543" y="3260085"/>
            <a:ext cx="3639394" cy="800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AC4B30-E534-4702-9BE0-4693EBB94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3396" y="4054850"/>
            <a:ext cx="3615540" cy="789179"/>
          </a:xfrm>
          <a:prstGeom prst="rect">
            <a:avLst/>
          </a:prstGeom>
        </p:spPr>
      </p:pic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E8384964-90FD-4635-91B5-33A91228FE6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51417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E670-09A4-4C63-A69A-5AF8087C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b="1" dirty="0"/>
              <a:t>Question 2: What’s the result of other performance measures?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68ED02-9F9C-42C9-94F2-3A57C8A61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026418"/>
              </p:ext>
            </p:extLst>
          </p:nvPr>
        </p:nvGraphicFramePr>
        <p:xfrm>
          <a:off x="710158" y="1114065"/>
          <a:ext cx="7026093" cy="3865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539">
                  <a:extLst>
                    <a:ext uri="{9D8B030D-6E8A-4147-A177-3AD203B41FA5}">
                      <a16:colId xmlns:a16="http://schemas.microsoft.com/office/drawing/2014/main" val="2283129084"/>
                    </a:ext>
                  </a:extLst>
                </a:gridCol>
                <a:gridCol w="4246273">
                  <a:extLst>
                    <a:ext uri="{9D8B030D-6E8A-4147-A177-3AD203B41FA5}">
                      <a16:colId xmlns:a16="http://schemas.microsoft.com/office/drawing/2014/main" val="4240365364"/>
                    </a:ext>
                  </a:extLst>
                </a:gridCol>
                <a:gridCol w="1876281">
                  <a:extLst>
                    <a:ext uri="{9D8B030D-6E8A-4147-A177-3AD203B41FA5}">
                      <a16:colId xmlns:a16="http://schemas.microsoft.com/office/drawing/2014/main" val="3206443962"/>
                    </a:ext>
                  </a:extLst>
                </a:gridCol>
              </a:tblGrid>
              <a:tr h="299912"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Other Performance Measures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Confusion Matrix Results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877156"/>
                  </a:ext>
                </a:extLst>
              </a:tr>
              <a:tr h="1188509"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Model 1: Gaussian Naive Bayes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37874"/>
                  </a:ext>
                </a:extLst>
              </a:tr>
              <a:tr h="1188509">
                <a:tc>
                  <a:txBody>
                    <a:bodyPr/>
                    <a:lstStyle/>
                    <a:p>
                      <a:pPr algn="l"/>
                      <a:r>
                        <a:rPr lang="en-CA" sz="1100" b="1" dirty="0"/>
                        <a:t>Model 2: Decision Tree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129365"/>
                  </a:ext>
                </a:extLst>
              </a:tr>
              <a:tr h="1188509"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Model 3: KNN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88045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C5C2699-E581-4904-8261-45B75C1E9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81" y="1467723"/>
            <a:ext cx="3317340" cy="11040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43185E-6CFE-4E18-AFB8-8CECB382B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662" y="1467721"/>
            <a:ext cx="1541321" cy="1104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11E341-613E-4E7B-A4F8-D5FD5F9B5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140" y="2663752"/>
            <a:ext cx="3245481" cy="10895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9483F6-3095-467E-B708-AF5F050AA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8662" y="2713118"/>
            <a:ext cx="1453145" cy="10401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F89A1D-3CC9-49E5-A466-770BBC459F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9198" y="3869543"/>
            <a:ext cx="3186423" cy="1028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138B5C-812A-4205-A77C-410B87A4C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8662" y="3838999"/>
            <a:ext cx="1469108" cy="1104029"/>
          </a:xfrm>
          <a:prstGeom prst="rect">
            <a:avLst/>
          </a:prstGeom>
        </p:spPr>
      </p:pic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9AFFD512-A1A0-4D48-8436-62641105239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13465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1" name="Google Shape;4061;p39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062" name="Google Shape;4062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8" name="Google Shape;4068;p39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069" name="Google Shape;4069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1" name="Google Shape;4071;p39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072" name="Google Shape;4072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4" name="Google Shape;4074;p39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5" name="Google Shape;4075;p39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6" name="Google Shape;4076;p39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077" name="Google Shape;4077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0" name="Google Shape;4080;p39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081" name="Google Shape;4081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5" name="Google Shape;4085;p39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6" name="Google Shape;4086;p39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087" name="Google Shape;4087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7" name="Google Shape;4107;p39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108" name="Google Shape;4108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0" name="Google Shape;4110;p39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111" name="Google Shape;4111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4" name="Google Shape;4114;p39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115" name="Google Shape;4115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8" name="Google Shape;4118;p39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119" name="Google Shape;4119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3" name="Google Shape;4123;p39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4" name="Google Shape;4124;p39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5" name="Google Shape;4125;p39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6" name="Google Shape;4126;p39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7" name="Google Shape;4127;p39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128" name="Google Shape;4128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0" name="Google Shape;4130;p39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131" name="Google Shape;413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3" name="Google Shape;4133;p39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134" name="Google Shape;4134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6" name="Google Shape;4136;p39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137" name="Google Shape;4137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9" name="Google Shape;4139;p39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140" name="Google Shape;4140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4" name="Google Shape;4144;p39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145" name="Google Shape;4145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7" name="Google Shape;4147;p39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148" name="Google Shape;4148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1" name="Google Shape;4151;p39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2" name="Google Shape;4152;p39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153" name="Google Shape;4153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5" name="Google Shape;4155;p39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156" name="Google Shape;4156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1" name="Google Shape;4161;p39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162" name="Google Shape;4162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39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165" name="Google Shape;4165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0" name="Google Shape;4170;p39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171" name="Google Shape;4171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6" name="Google Shape;4176;p39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177" name="Google Shape;4177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1" name="Google Shape;4181;p39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2" name="Google Shape;4182;p39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3" name="Google Shape;4183;p39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4" name="Google Shape;4184;p39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185" name="Google Shape;4185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7" name="Google Shape;4187;p39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188" name="Google Shape;4188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0" name="Google Shape;4190;p39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191" name="Google Shape;4191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3" name="Google Shape;4193;p39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4" name="Google Shape;4194;p39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195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7" name="Google Shape;4197;p39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198" name="Google Shape;4198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3" name="Google Shape;4203;p39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204" name="Google Shape;4204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6" name="Google Shape;4206;p39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7" name="Google Shape;4207;p39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8" name="Google Shape;4208;p39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209" name="Google Shape;4209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1" name="Google Shape;4211;p39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212" name="Google Shape;4212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4" name="Google Shape;4214;p39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5" name="Google Shape;4215;p39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216" name="Google Shape;4216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8" name="Google Shape;4218;p39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219" name="Google Shape;4219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2" name="Google Shape;4222;p39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3" name="Google Shape;4223;p39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4" name="Google Shape;4224;p39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225" name="Google Shape;4225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7" name="Google Shape;4227;p39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228" name="Google Shape;4228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2" name="Google Shape;4232;p39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233" name="Google Shape;4233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6" name="Google Shape;4236;p39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237" name="Google Shape;4237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9" name="Google Shape;4239;p39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240" name="Google Shape;4240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3" name="Google Shape;4243;p39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244" name="Google Shape;4244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9" name="Google Shape;4249;p39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250" name="Google Shape;4250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39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253" name="Google Shape;425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8" name="Google Shape;4258;p39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9" name="Google Shape;4259;p39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260" name="Google Shape;4260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2" name="Google Shape;4262;p39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263" name="Google Shape;4263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7" name="Google Shape;4267;p39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8" name="Google Shape;4268;p39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269" name="Google Shape;4269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2" name="Google Shape;4272;p39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273" name="Google Shape;4273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6" name="Google Shape;4276;p39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7" name="Google Shape;4277;p39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8" name="Google Shape;4278;p39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9" name="Google Shape;4279;p39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280" name="Google Shape;4280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3" name="Google Shape;4283;p39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4" name="Google Shape;4284;p39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285" name="Google Shape;4285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8" name="Google Shape;4288;p39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9" name="Google Shape;4289;p39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290" name="Google Shape;4290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5" name="Google Shape;4295;p39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296" name="Google Shape;4296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9" name="Google Shape;4299;p39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300" name="Google Shape;4300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3" name="Google Shape;4303;p39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304" name="Google Shape;4304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9" name="Google Shape;4309;p39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310" name="Google Shape;4310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5" name="Google Shape;4315;p39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316" name="Google Shape;4316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8" name="Google Shape;4318;p39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319" name="Google Shape;4319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5" name="Google Shape;4325;p39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6" name="Google Shape;4326;p39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327" name="Google Shape;4327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2" name="Google Shape;4332;p39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333" name="Google Shape;4333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334" name="Google Shape;4334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335" name="Google Shape;4335;p39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6" name="Google Shape;4336;p39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337" name="Google Shape;4337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9" name="Google Shape;4339;p39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0" name="Google Shape;4340;p39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341" name="Google Shape;434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3" name="Google Shape;4343;p39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4" name="Google Shape;4344;p39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3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40"/>
          <p:cNvSpPr txBox="1"/>
          <p:nvPr/>
        </p:nvSpPr>
        <p:spPr>
          <a:xfrm>
            <a:off x="20114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1" name="Google Shape;4351;p40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2" name="Google Shape;4352;p40"/>
          <p:cNvSpPr txBox="1"/>
          <p:nvPr/>
        </p:nvSpPr>
        <p:spPr>
          <a:xfrm>
            <a:off x="4965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B87A1"/>
                </a:solidFill>
              </a:rPr>
              <a:t>😉</a:t>
            </a:r>
            <a:endParaRPr sz="9600">
              <a:solidFill>
                <a:srgbClr val="0B87A1"/>
              </a:solidFill>
            </a:endParaRPr>
          </a:p>
        </p:txBody>
      </p:sp>
      <p:sp>
        <p:nvSpPr>
          <p:cNvPr id="4353" name="Google Shape;4353;p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5A0-A1B5-4489-AEA8-232647D6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F99392-14AC-42F7-A8BC-0EB74A3DF4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1EBEB9-0F03-4E64-9F9E-F0F8667905E5}"/>
              </a:ext>
            </a:extLst>
          </p:cNvPr>
          <p:cNvSpPr txBox="1">
            <a:spLocks/>
          </p:cNvSpPr>
          <p:nvPr/>
        </p:nvSpPr>
        <p:spPr>
          <a:xfrm>
            <a:off x="718300" y="1385829"/>
            <a:ext cx="6525338" cy="2052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0B87A1"/>
              </a:buClr>
              <a:buSzPts val="3600"/>
              <a:buFont typeface="Dosis Light"/>
              <a:buNone/>
              <a:defRPr sz="3200">
                <a:solidFill>
                  <a:srgbClr val="0B87A1"/>
                </a:solidFill>
                <a:latin typeface="Titillium Web" panose="02010600030101010101" charset="0"/>
                <a:ea typeface="Dosis Light"/>
                <a:cs typeface="Dosis Light"/>
                <a:sym typeface="Dosis Light"/>
              </a:defRPr>
            </a:lvl1pPr>
            <a:lvl2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342900" indent="-342900">
              <a:buSzPct val="50000"/>
              <a:buFont typeface="Wingdings" panose="05000000000000000000" pitchFamily="2" charset="2"/>
              <a:buChar char="q"/>
            </a:pPr>
            <a:r>
              <a:rPr lang="en-CA" sz="2000" dirty="0"/>
              <a:t>the telecom company would like to know in advance which customers would churn in near future</a:t>
            </a:r>
          </a:p>
          <a:p>
            <a:pPr marL="342900" indent="-342900">
              <a:buSzPct val="50000"/>
              <a:buFont typeface="Wingdings" panose="05000000000000000000" pitchFamily="2" charset="2"/>
              <a:buChar char="q"/>
            </a:pPr>
            <a:r>
              <a:rPr lang="en-CA" sz="2000" dirty="0"/>
              <a:t>help this company in characterizing customer churn </a:t>
            </a:r>
          </a:p>
        </p:txBody>
      </p:sp>
      <p:pic>
        <p:nvPicPr>
          <p:cNvPr id="7" name="Picture 2" descr="Image result for telecom churn">
            <a:extLst>
              <a:ext uri="{FF2B5EF4-FFF2-40B4-BE49-F238E27FC236}">
                <a16:creationId xmlns:a16="http://schemas.microsoft.com/office/drawing/2014/main" id="{FAEA600C-9156-4462-AC36-A685F42CF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424" y="3101010"/>
            <a:ext cx="4240201" cy="19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785F5AE-BA41-4141-85B4-85B474D787BD}"/>
              </a:ext>
            </a:extLst>
          </p:cNvPr>
          <p:cNvSpPr/>
          <p:nvPr/>
        </p:nvSpPr>
        <p:spPr>
          <a:xfrm>
            <a:off x="6371965" y="485384"/>
            <a:ext cx="1107435" cy="540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Roz</a:t>
            </a:r>
          </a:p>
        </p:txBody>
      </p:sp>
    </p:spTree>
    <p:extLst>
      <p:ext uri="{BB962C8B-B14F-4D97-AF65-F5344CB8AC3E}">
        <p14:creationId xmlns:p14="http://schemas.microsoft.com/office/powerpoint/2010/main" val="236685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614D75-EE4B-4B55-BD52-09D02D4EA5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DACEDA-91DB-436E-9A30-39E4F12A9DD8}"/>
              </a:ext>
            </a:extLst>
          </p:cNvPr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latin typeface="Titillium Web" panose="02010600030101010101" charset="0"/>
              </a:rPr>
              <a:t>Data Preparation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3E8345-5BB5-4E3E-8456-3CC7BBBA2D9D}"/>
              </a:ext>
            </a:extLst>
          </p:cNvPr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BC1DA-7D8B-4DDD-8129-3D8FAF0E0E0D}"/>
              </a:ext>
            </a:extLst>
          </p:cNvPr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Conclusion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B04BA-2ADE-42D0-B18B-743AA89BD34D}"/>
              </a:ext>
            </a:extLst>
          </p:cNvPr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Define the Issue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9BC704-0D9A-4BD7-879A-F6A7B0F2BA80}"/>
              </a:ext>
            </a:extLst>
          </p:cNvPr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D034-5362-48AC-98B2-50382A1FDA11}"/>
              </a:ext>
            </a:extLst>
          </p:cNvPr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EF0025-6D65-4938-AB24-DE4053B725EC}"/>
              </a:ext>
            </a:extLst>
          </p:cNvPr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2B83FE-56E4-4142-A22D-002E8DF2A51F}"/>
              </a:ext>
            </a:extLst>
          </p:cNvPr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9EE2C3-2FE1-4744-AA6A-E3BEFB5F3BD4}"/>
              </a:ext>
            </a:extLst>
          </p:cNvPr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1: Naïve Bayes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519778-D701-432A-8DA8-C30742BEF00E}"/>
              </a:ext>
            </a:extLst>
          </p:cNvPr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2: Decision Tree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B24D30-BA38-48EF-B5C1-1B04E9E2EDDE}"/>
              </a:ext>
            </a:extLst>
          </p:cNvPr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3: KNN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450780-0070-46E1-9AB8-CE7A52F3C39C}"/>
              </a:ext>
            </a:extLst>
          </p:cNvPr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Evaluation and Comparison </a:t>
            </a:r>
          </a:p>
        </p:txBody>
      </p:sp>
    </p:spTree>
    <p:extLst>
      <p:ext uri="{BB962C8B-B14F-4D97-AF65-F5344CB8AC3E}">
        <p14:creationId xmlns:p14="http://schemas.microsoft.com/office/powerpoint/2010/main" val="401046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9360-AF2C-4A0E-BA29-F5D502DE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Available Metrics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C146BD-D810-4363-BB03-3326E4B641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524A22-BC96-4C11-B03B-CDA01F351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057189"/>
              </p:ext>
            </p:extLst>
          </p:nvPr>
        </p:nvGraphicFramePr>
        <p:xfrm>
          <a:off x="3267986" y="1307398"/>
          <a:ext cx="4211414" cy="3459852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556879">
                  <a:extLst>
                    <a:ext uri="{9D8B030D-6E8A-4147-A177-3AD203B41FA5}">
                      <a16:colId xmlns:a16="http://schemas.microsoft.com/office/drawing/2014/main" val="3258800694"/>
                    </a:ext>
                  </a:extLst>
                </a:gridCol>
                <a:gridCol w="1679302">
                  <a:extLst>
                    <a:ext uri="{9D8B030D-6E8A-4147-A177-3AD203B41FA5}">
                      <a16:colId xmlns:a16="http://schemas.microsoft.com/office/drawing/2014/main" val="3488977046"/>
                    </a:ext>
                  </a:extLst>
                </a:gridCol>
                <a:gridCol w="975233">
                  <a:extLst>
                    <a:ext uri="{9D8B030D-6E8A-4147-A177-3AD203B41FA5}">
                      <a16:colId xmlns:a16="http://schemas.microsoft.com/office/drawing/2014/main" val="1758695834"/>
                    </a:ext>
                  </a:extLst>
                </a:gridCol>
              </a:tblGrid>
              <a:tr h="14718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 dirty="0">
                          <a:effectLst/>
                        </a:rPr>
                        <a:t>Category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Metric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Data Type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1260078820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State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377822709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 dirty="0">
                          <a:effectLst/>
                        </a:rPr>
                        <a:t>Account Length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974307158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 dirty="0">
                          <a:effectLst/>
                        </a:rPr>
                        <a:t>Area Code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740364977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Phone Number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1125537228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Inter Plan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1926832991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VoiceMail Plan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2221032198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 dirty="0">
                          <a:effectLst/>
                        </a:rPr>
                        <a:t>No of Vmail </a:t>
                      </a:r>
                      <a:r>
                        <a:rPr lang="en-CA" sz="1000" u="none" strike="noStrike" dirty="0" err="1">
                          <a:effectLst/>
                        </a:rPr>
                        <a:t>Mesgs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1178699283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 dirty="0">
                          <a:effectLst/>
                        </a:rPr>
                        <a:t>No of Calls Customer Service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3019320751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Churn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3758916062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Total Day Min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1311207642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Total Day Calls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642371986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Total Day Charge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3678452160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Total Evening Min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3682064258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Total Evening Calls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826490417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Total Evening Charge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2667432340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Total Night Min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3356031097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Total Night Calls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1594535831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Total Night Charge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2661781674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Total Int Min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1905054681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Total Int Calls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1602182455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Total Int Charge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342803931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0670CC-098F-4575-9157-4A69EEEA8613}"/>
              </a:ext>
            </a:extLst>
          </p:cNvPr>
          <p:cNvSpPr txBox="1">
            <a:spLocks/>
          </p:cNvSpPr>
          <p:nvPr/>
        </p:nvSpPr>
        <p:spPr>
          <a:xfrm>
            <a:off x="718300" y="1202875"/>
            <a:ext cx="2486076" cy="183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0B87A1"/>
              </a:buClr>
              <a:buSzPts val="3600"/>
              <a:buFont typeface="Dosis Light"/>
              <a:buNone/>
              <a:defRPr sz="3200">
                <a:solidFill>
                  <a:srgbClr val="0B87A1"/>
                </a:solidFill>
                <a:latin typeface="Titillium Web" panose="02010600030101010101" charset="0"/>
                <a:ea typeface="Dosis Light"/>
                <a:cs typeface="Dosis Light"/>
                <a:sym typeface="Dosis Light"/>
              </a:defRPr>
            </a:lvl1pPr>
            <a:lvl2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342900" indent="-342900">
              <a:buSzPct val="50000"/>
              <a:buFont typeface="Wingdings" panose="05000000000000000000" pitchFamily="2" charset="2"/>
              <a:buChar char="q"/>
            </a:pPr>
            <a:r>
              <a:rPr lang="en-CA" sz="1800" dirty="0"/>
              <a:t>Xx metrics,</a:t>
            </a:r>
          </a:p>
          <a:p>
            <a:pPr marL="342900" indent="-342900">
              <a:buSzPct val="50000"/>
              <a:buFont typeface="Wingdings" panose="05000000000000000000" pitchFamily="2" charset="2"/>
              <a:buChar char="q"/>
            </a:pPr>
            <a:r>
              <a:rPr lang="en-CA" sz="1800" dirty="0"/>
              <a:t>Churn is the predicted value</a:t>
            </a:r>
          </a:p>
          <a:p>
            <a:pPr marL="342900" indent="-342900">
              <a:buSzPct val="50000"/>
              <a:buFont typeface="Wingdings" panose="05000000000000000000" pitchFamily="2" charset="2"/>
              <a:buChar char="q"/>
            </a:pPr>
            <a:r>
              <a:rPr lang="en-CA" sz="1800" dirty="0"/>
              <a:t>No null values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1BF278-793E-46F4-87ED-D902EAA5B0B1}"/>
              </a:ext>
            </a:extLst>
          </p:cNvPr>
          <p:cNvSpPr/>
          <p:nvPr/>
        </p:nvSpPr>
        <p:spPr>
          <a:xfrm>
            <a:off x="6371965" y="485384"/>
            <a:ext cx="1107435" cy="540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Roz</a:t>
            </a:r>
          </a:p>
        </p:txBody>
      </p:sp>
    </p:spTree>
    <p:extLst>
      <p:ext uri="{BB962C8B-B14F-4D97-AF65-F5344CB8AC3E}">
        <p14:creationId xmlns:p14="http://schemas.microsoft.com/office/powerpoint/2010/main" val="2976292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664D-4653-4C4C-802A-C3537EFE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more about Churn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ADFDA-5694-4842-A8B1-D550516E7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86" y="1184434"/>
            <a:ext cx="1566177" cy="17797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C9667E-E0AE-4ABA-B01D-9B97DDE31061}"/>
              </a:ext>
            </a:extLst>
          </p:cNvPr>
          <p:cNvSpPr/>
          <p:nvPr/>
        </p:nvSpPr>
        <p:spPr>
          <a:xfrm>
            <a:off x="7662942" y="186453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/>
              <a:t>Roz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33E998C5-50CA-4627-B832-3715DCF5F1F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34227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A0BB-888A-44C8-8758-AC0D7125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Correlation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3F224-3A7E-421E-9AF9-7C09EBD3F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860" y="1294088"/>
            <a:ext cx="2166366" cy="20973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7B4ED6-5E2E-4FE2-8323-0104F20385D8}"/>
              </a:ext>
            </a:extLst>
          </p:cNvPr>
          <p:cNvSpPr/>
          <p:nvPr/>
        </p:nvSpPr>
        <p:spPr>
          <a:xfrm>
            <a:off x="7647341" y="251448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/>
              <a:t>Grace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44BE88-D848-4EF8-B6B6-376B93E65201}"/>
              </a:ext>
            </a:extLst>
          </p:cNvPr>
          <p:cNvSpPr txBox="1"/>
          <p:nvPr/>
        </p:nvSpPr>
        <p:spPr>
          <a:xfrm>
            <a:off x="5129861" y="3532233"/>
            <a:ext cx="26703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70000"/>
              <a:buFont typeface="Wingdings" panose="05000000000000000000" pitchFamily="2" charset="2"/>
              <a:buChar char="q"/>
            </a:pPr>
            <a:r>
              <a:rPr lang="en-CA" sz="1200" b="1" dirty="0">
                <a:latin typeface="Titillium Web" panose="02010600030101010101" charset="0"/>
              </a:rPr>
              <a:t>High correlation between:</a:t>
            </a:r>
          </a:p>
          <a:p>
            <a:pPr marL="357188" lvl="1" indent="-174625">
              <a:buFont typeface="Arial" panose="020B0604020202020204" pitchFamily="34" charset="0"/>
              <a:buChar char="•"/>
            </a:pPr>
            <a:r>
              <a:rPr lang="en-CA" sz="1200" dirty="0" err="1">
                <a:latin typeface="Titillium Web" panose="02010600030101010101" charset="0"/>
              </a:rPr>
              <a:t>Day_charge</a:t>
            </a:r>
            <a:r>
              <a:rPr lang="en-CA" sz="1200" dirty="0">
                <a:latin typeface="Titillium Web" panose="02010600030101010101" charset="0"/>
              </a:rPr>
              <a:t> &amp; </a:t>
            </a:r>
            <a:r>
              <a:rPr lang="en-CA" sz="1200" dirty="0" err="1">
                <a:latin typeface="Titillium Web" panose="02010600030101010101" charset="0"/>
              </a:rPr>
              <a:t>Day_Mins</a:t>
            </a:r>
            <a:endParaRPr lang="en-CA" sz="1200" dirty="0">
              <a:latin typeface="Titillium Web" panose="02010600030101010101" charset="0"/>
            </a:endParaRPr>
          </a:p>
          <a:p>
            <a:pPr marL="357188" lvl="1" indent="-174625">
              <a:buFont typeface="Arial" panose="020B0604020202020204" pitchFamily="34" charset="0"/>
              <a:buChar char="•"/>
            </a:pPr>
            <a:r>
              <a:rPr lang="en-CA" sz="1200" dirty="0" err="1">
                <a:latin typeface="Titillium Web" panose="02010600030101010101" charset="0"/>
              </a:rPr>
              <a:t>Eve_charge</a:t>
            </a:r>
            <a:r>
              <a:rPr lang="en-CA" sz="1200" dirty="0">
                <a:latin typeface="Titillium Web" panose="02010600030101010101" charset="0"/>
              </a:rPr>
              <a:t> &amp; </a:t>
            </a:r>
            <a:r>
              <a:rPr lang="en-CA" sz="1200" dirty="0" err="1">
                <a:latin typeface="Titillium Web" panose="02010600030101010101" charset="0"/>
              </a:rPr>
              <a:t>Eve_Mins</a:t>
            </a:r>
            <a:endParaRPr lang="en-CA" sz="1200" dirty="0">
              <a:latin typeface="Titillium Web" panose="02010600030101010101" charset="0"/>
            </a:endParaRPr>
          </a:p>
          <a:p>
            <a:pPr marL="357188" lvl="1" indent="-174625">
              <a:buFont typeface="Arial" panose="020B0604020202020204" pitchFamily="34" charset="0"/>
              <a:buChar char="•"/>
            </a:pPr>
            <a:r>
              <a:rPr lang="en-CA" sz="1200" dirty="0" err="1">
                <a:latin typeface="Titillium Web" panose="02010600030101010101" charset="0"/>
              </a:rPr>
              <a:t>Night_charge</a:t>
            </a:r>
            <a:r>
              <a:rPr lang="en-CA" sz="1200" dirty="0">
                <a:latin typeface="Titillium Web" panose="02010600030101010101" charset="0"/>
              </a:rPr>
              <a:t> &amp; </a:t>
            </a:r>
            <a:r>
              <a:rPr lang="en-CA" sz="1200" dirty="0" err="1">
                <a:latin typeface="Titillium Web" panose="02010600030101010101" charset="0"/>
              </a:rPr>
              <a:t>Night_Mins</a:t>
            </a:r>
            <a:endParaRPr lang="en-CA" sz="1200" dirty="0">
              <a:latin typeface="Titillium Web" panose="02010600030101010101" charset="0"/>
            </a:endParaRPr>
          </a:p>
          <a:p>
            <a:pPr marL="357188" lvl="1" indent="-174625">
              <a:buFont typeface="Arial" panose="020B0604020202020204" pitchFamily="34" charset="0"/>
              <a:buChar char="•"/>
            </a:pPr>
            <a:r>
              <a:rPr lang="en-CA" sz="1200" dirty="0" err="1">
                <a:latin typeface="Titillium Web" panose="02010600030101010101" charset="0"/>
              </a:rPr>
              <a:t>Intl_charge</a:t>
            </a:r>
            <a:r>
              <a:rPr lang="en-CA" sz="1200" dirty="0">
                <a:latin typeface="Titillium Web" panose="02010600030101010101" charset="0"/>
              </a:rPr>
              <a:t> &amp; </a:t>
            </a:r>
            <a:r>
              <a:rPr lang="en-CA" sz="1200" dirty="0" err="1">
                <a:latin typeface="Titillium Web" panose="02010600030101010101" charset="0"/>
              </a:rPr>
              <a:t>Intl_Mins</a:t>
            </a:r>
            <a:endParaRPr lang="en-CA" sz="1200" dirty="0">
              <a:latin typeface="Titillium Web" panose="02010600030101010101" charset="0"/>
            </a:endParaRPr>
          </a:p>
          <a:p>
            <a:pPr marL="171450" indent="-171450">
              <a:buSzPct val="70000"/>
              <a:buFont typeface="Wingdings" panose="05000000000000000000" pitchFamily="2" charset="2"/>
              <a:buChar char="q"/>
            </a:pPr>
            <a:r>
              <a:rPr lang="en-CA" sz="1200" b="1" dirty="0">
                <a:latin typeface="Titillium Web" panose="02010600030101010101" charset="0"/>
              </a:rPr>
              <a:t>Drop '</a:t>
            </a:r>
            <a:r>
              <a:rPr lang="en-CA" sz="1200" b="1" dirty="0" err="1">
                <a:latin typeface="Titillium Web" panose="02010600030101010101" charset="0"/>
              </a:rPr>
              <a:t>Day_Charge</a:t>
            </a:r>
            <a:r>
              <a:rPr lang="en-CA" sz="1200" b="1" dirty="0">
                <a:latin typeface="Titillium Web" panose="02010600030101010101" charset="0"/>
              </a:rPr>
              <a:t>’, '</a:t>
            </a:r>
            <a:r>
              <a:rPr lang="en-CA" sz="1200" b="1" dirty="0" err="1">
                <a:latin typeface="Titillium Web" panose="02010600030101010101" charset="0"/>
              </a:rPr>
              <a:t>Eve_Charge</a:t>
            </a:r>
            <a:r>
              <a:rPr lang="en-CA" sz="1200" b="1" dirty="0">
                <a:latin typeface="Titillium Web" panose="02010600030101010101" charset="0"/>
              </a:rPr>
              <a:t>’, '</a:t>
            </a:r>
            <a:r>
              <a:rPr lang="en-CA" sz="1200" b="1" dirty="0" err="1">
                <a:latin typeface="Titillium Web" panose="02010600030101010101" charset="0"/>
              </a:rPr>
              <a:t>Night_Charge</a:t>
            </a:r>
            <a:r>
              <a:rPr lang="en-CA" sz="1200" b="1" dirty="0">
                <a:latin typeface="Titillium Web" panose="02010600030101010101" charset="0"/>
              </a:rPr>
              <a:t>', '</a:t>
            </a:r>
            <a:r>
              <a:rPr lang="en-CA" sz="1200" b="1" dirty="0" err="1">
                <a:latin typeface="Titillium Web" panose="02010600030101010101" charset="0"/>
              </a:rPr>
              <a:t>Intl_Charge</a:t>
            </a:r>
            <a:r>
              <a:rPr lang="en-CA" sz="1200" b="1" dirty="0">
                <a:latin typeface="Titillium Web" panose="02010600030101010101" charset="0"/>
              </a:rPr>
              <a:t>'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C8FB6F-C7A3-42F6-A8E4-23A055428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332" y="1800095"/>
            <a:ext cx="3567668" cy="308678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78B999F-51E1-4B50-A6A9-ED9AB2CF4374}"/>
              </a:ext>
            </a:extLst>
          </p:cNvPr>
          <p:cNvSpPr/>
          <p:nvPr/>
        </p:nvSpPr>
        <p:spPr>
          <a:xfrm>
            <a:off x="2204556" y="2492451"/>
            <a:ext cx="324000" cy="2356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413346-EB72-40BF-AB55-2F552E85A38C}"/>
              </a:ext>
            </a:extLst>
          </p:cNvPr>
          <p:cNvSpPr/>
          <p:nvPr/>
        </p:nvSpPr>
        <p:spPr>
          <a:xfrm>
            <a:off x="2602622" y="2877476"/>
            <a:ext cx="324000" cy="2356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0FF074-562C-464A-B9DA-FF945A47D48A}"/>
              </a:ext>
            </a:extLst>
          </p:cNvPr>
          <p:cNvSpPr/>
          <p:nvPr/>
        </p:nvSpPr>
        <p:spPr>
          <a:xfrm>
            <a:off x="3004234" y="3282772"/>
            <a:ext cx="324000" cy="2356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8F9DD69-6032-4491-B68E-D6462366E420}"/>
              </a:ext>
            </a:extLst>
          </p:cNvPr>
          <p:cNvSpPr/>
          <p:nvPr/>
        </p:nvSpPr>
        <p:spPr>
          <a:xfrm>
            <a:off x="3399813" y="3678411"/>
            <a:ext cx="324000" cy="2356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9F3A7E-1512-48A5-B48E-0B2ACF850CEA}"/>
              </a:ext>
            </a:extLst>
          </p:cNvPr>
          <p:cNvCxnSpPr>
            <a:cxnSpLocks/>
          </p:cNvCxnSpPr>
          <p:nvPr/>
        </p:nvCxnSpPr>
        <p:spPr>
          <a:xfrm>
            <a:off x="5004797" y="1417423"/>
            <a:ext cx="0" cy="3362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CC1D571-6FE2-4CDD-8264-71C2A3EA58B6}"/>
              </a:ext>
            </a:extLst>
          </p:cNvPr>
          <p:cNvSpPr txBox="1"/>
          <p:nvPr/>
        </p:nvSpPr>
        <p:spPr>
          <a:xfrm>
            <a:off x="849024" y="1392669"/>
            <a:ext cx="3994711" cy="323165"/>
          </a:xfrm>
          <a:prstGeom prst="rect">
            <a:avLst/>
          </a:prstGeom>
          <a:solidFill>
            <a:srgbClr val="01597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500" b="1" dirty="0">
                <a:solidFill>
                  <a:schemeClr val="bg1"/>
                </a:solidFill>
                <a:latin typeface="Titillium Web" panose="02010600030101010101" charset="0"/>
              </a:rPr>
              <a:t>Correlation between metrics</a:t>
            </a:r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4A3F9731-9418-4CA3-A1F0-AE1E7194EFC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4914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460C-0CB8-44D1-9390-9CBB843E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 Dropped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3D1A99-9E7E-4DCF-B746-1CB1F354856D}"/>
              </a:ext>
            </a:extLst>
          </p:cNvPr>
          <p:cNvSpPr/>
          <p:nvPr/>
        </p:nvSpPr>
        <p:spPr>
          <a:xfrm>
            <a:off x="7536180" y="228600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/>
              <a:t>Grace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2D188F-6836-49CD-B778-B1EFBC408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934417"/>
              </p:ext>
            </p:extLst>
          </p:nvPr>
        </p:nvGraphicFramePr>
        <p:xfrm>
          <a:off x="262479" y="1138841"/>
          <a:ext cx="7378724" cy="378553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37883">
                  <a:extLst>
                    <a:ext uri="{9D8B030D-6E8A-4147-A177-3AD203B41FA5}">
                      <a16:colId xmlns:a16="http://schemas.microsoft.com/office/drawing/2014/main" val="1274268781"/>
                    </a:ext>
                  </a:extLst>
                </a:gridCol>
                <a:gridCol w="3705308">
                  <a:extLst>
                    <a:ext uri="{9D8B030D-6E8A-4147-A177-3AD203B41FA5}">
                      <a16:colId xmlns:a16="http://schemas.microsoft.com/office/drawing/2014/main" val="515466926"/>
                    </a:ext>
                  </a:extLst>
                </a:gridCol>
                <a:gridCol w="2035533">
                  <a:extLst>
                    <a:ext uri="{9D8B030D-6E8A-4147-A177-3AD203B41FA5}">
                      <a16:colId xmlns:a16="http://schemas.microsoft.com/office/drawing/2014/main" val="1353546883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Variable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Distribution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Note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137429"/>
                  </a:ext>
                </a:extLst>
              </a:tr>
              <a:tr h="1425422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latin typeface="Titillium Web" panose="02010600030101010101" charset="0"/>
                        </a:rPr>
                        <a:t>State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SzPct val="70000"/>
                        <a:buFont typeface="Wingdings" panose="05000000000000000000" pitchFamily="2" charset="2"/>
                        <a:buChar char="q"/>
                      </a:pPr>
                      <a:r>
                        <a:rPr lang="en-CA" sz="1400" b="1" dirty="0">
                          <a:latin typeface="Titillium Web" panose="02010600030101010101" charset="0"/>
                        </a:rPr>
                        <a:t>Drop “State”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013659"/>
                  </a:ext>
                </a:extLst>
              </a:tr>
              <a:tr h="1126633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latin typeface="Titillium Web" panose="02010600030101010101" charset="0"/>
                        </a:rPr>
                        <a:t>Vmail_Plan</a:t>
                      </a:r>
                      <a:r>
                        <a:rPr lang="en-CA" sz="1400" b="1" dirty="0">
                          <a:latin typeface="Titillium Web" panose="02010600030101010101" charset="0"/>
                        </a:rPr>
                        <a:t> &amp; </a:t>
                      </a:r>
                      <a:r>
                        <a:rPr lang="en-CA" sz="1400" b="1" dirty="0" err="1">
                          <a:latin typeface="Titillium Web" panose="02010600030101010101" charset="0"/>
                        </a:rPr>
                        <a:t>Vmail_Message</a:t>
                      </a:r>
                      <a:endParaRPr lang="en-CA" sz="1400" b="1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400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SzPct val="70000"/>
                        <a:buFont typeface="Wingdings" panose="05000000000000000000" pitchFamily="2" charset="2"/>
                        <a:buChar char="q"/>
                      </a:pPr>
                      <a:r>
                        <a:rPr lang="en-CA" sz="1400" dirty="0">
                          <a:latin typeface="Titillium Web" panose="02010600030101010101" charset="0"/>
                        </a:rPr>
                        <a:t>High correlation between </a:t>
                      </a:r>
                      <a:r>
                        <a:rPr lang="en-CA" sz="1400" dirty="0" err="1">
                          <a:latin typeface="Titillium Web" panose="02010600030101010101" charset="0"/>
                        </a:rPr>
                        <a:t>Vmail_Plan</a:t>
                      </a:r>
                      <a:r>
                        <a:rPr lang="en-CA" sz="1400" dirty="0">
                          <a:latin typeface="Titillium Web" panose="02010600030101010101" charset="0"/>
                        </a:rPr>
                        <a:t> &amp; </a:t>
                      </a:r>
                      <a:r>
                        <a:rPr lang="en-CA" sz="1400" dirty="0" err="1">
                          <a:latin typeface="Titillium Web" panose="02010600030101010101" charset="0"/>
                        </a:rPr>
                        <a:t>Vmail_Message</a:t>
                      </a:r>
                      <a:endParaRPr lang="en-CA" sz="1400" dirty="0">
                        <a:latin typeface="Titillium Web" panose="02010600030101010101" charset="0"/>
                      </a:endParaRPr>
                    </a:p>
                    <a:p>
                      <a:pPr marL="285750" indent="-285750">
                        <a:buSzPct val="70000"/>
                        <a:buFont typeface="Wingdings" panose="05000000000000000000" pitchFamily="2" charset="2"/>
                        <a:buChar char="q"/>
                      </a:pPr>
                      <a:r>
                        <a:rPr lang="en-CA" sz="1400" b="1" dirty="0">
                          <a:latin typeface="Titillium Web" panose="02010600030101010101" charset="0"/>
                        </a:rPr>
                        <a:t>Drop “</a:t>
                      </a:r>
                      <a:r>
                        <a:rPr lang="en-CA" sz="1400" b="1" dirty="0" err="1">
                          <a:latin typeface="Titillium Web" panose="02010600030101010101" charset="0"/>
                        </a:rPr>
                        <a:t>Vmail_Plan</a:t>
                      </a:r>
                      <a:r>
                        <a:rPr lang="en-CA" sz="1400" b="1" dirty="0">
                          <a:latin typeface="Titillium Web" panose="02010600030101010101" charset="0"/>
                        </a:rPr>
                        <a:t>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560775"/>
                  </a:ext>
                </a:extLst>
              </a:tr>
              <a:tr h="936299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latin typeface="Titillium Web" panose="02010600030101010101" charset="0"/>
                        </a:rPr>
                        <a:t>Area Code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400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SzPct val="70000"/>
                        <a:buFont typeface="Wingdings" panose="05000000000000000000" pitchFamily="2" charset="2"/>
                        <a:buChar char="q"/>
                      </a:pPr>
                      <a:r>
                        <a:rPr lang="en-CA" sz="1400" b="1" dirty="0">
                          <a:latin typeface="Titillium Web" panose="02010600030101010101" charset="0"/>
                        </a:rPr>
                        <a:t>Drop “Area Code”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8981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1A589BB-47F2-4C07-A7DD-5FE38545C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88" y="1467680"/>
            <a:ext cx="3158916" cy="13472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3C8EAB-6A77-4513-BA60-0ABD3F6AC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076" y="2960980"/>
            <a:ext cx="1499525" cy="10179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07F6DB-57E7-416A-B2BF-A1D3A7272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933" y="4112012"/>
            <a:ext cx="3546183" cy="787465"/>
          </a:xfrm>
          <a:prstGeom prst="rect">
            <a:avLst/>
          </a:prstGeom>
        </p:spPr>
      </p:pic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AF42D6E6-DE3D-4680-86F4-6A190A36D46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40239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460C-0CB8-44D1-9390-9CBB843E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 Dropped (Cont.)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4560F9-4571-4DF5-B08A-70248E3A25A8}"/>
              </a:ext>
            </a:extLst>
          </p:cNvPr>
          <p:cNvSpPr/>
          <p:nvPr/>
        </p:nvSpPr>
        <p:spPr>
          <a:xfrm>
            <a:off x="7536180" y="228600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/>
              <a:t>Grace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002C74-F4AE-410A-AE97-D73A5E8A0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139079"/>
              </p:ext>
            </p:extLst>
          </p:nvPr>
        </p:nvGraphicFramePr>
        <p:xfrm>
          <a:off x="214876" y="1124136"/>
          <a:ext cx="7438697" cy="363775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58000">
                  <a:extLst>
                    <a:ext uri="{9D8B030D-6E8A-4147-A177-3AD203B41FA5}">
                      <a16:colId xmlns:a16="http://schemas.microsoft.com/office/drawing/2014/main" val="1586660423"/>
                    </a:ext>
                  </a:extLst>
                </a:gridCol>
                <a:gridCol w="3962711">
                  <a:extLst>
                    <a:ext uri="{9D8B030D-6E8A-4147-A177-3AD203B41FA5}">
                      <a16:colId xmlns:a16="http://schemas.microsoft.com/office/drawing/2014/main" val="563665474"/>
                    </a:ext>
                  </a:extLst>
                </a:gridCol>
                <a:gridCol w="2017986">
                  <a:extLst>
                    <a:ext uri="{9D8B030D-6E8A-4147-A177-3AD203B41FA5}">
                      <a16:colId xmlns:a16="http://schemas.microsoft.com/office/drawing/2014/main" val="1554245619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Variable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Distribution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Note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2257"/>
                  </a:ext>
                </a:extLst>
              </a:tr>
              <a:tr h="3340574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latin typeface="Titillium Web" panose="02010600030101010101" charset="0"/>
                        </a:rPr>
                        <a:t>Day_Calls</a:t>
                      </a:r>
                      <a:r>
                        <a:rPr lang="en-CA" sz="1400" b="1" dirty="0">
                          <a:latin typeface="Titillium Web" panose="02010600030101010101" charset="0"/>
                        </a:rPr>
                        <a:t>,</a:t>
                      </a:r>
                    </a:p>
                    <a:p>
                      <a:pPr algn="ctr"/>
                      <a:r>
                        <a:rPr lang="en-CA" sz="1400" b="1" dirty="0" err="1">
                          <a:latin typeface="Titillium Web" panose="02010600030101010101" charset="0"/>
                        </a:rPr>
                        <a:t>Eve_Calls</a:t>
                      </a:r>
                      <a:r>
                        <a:rPr lang="en-CA" sz="1400" b="1" dirty="0">
                          <a:latin typeface="Titillium Web" panose="02010600030101010101" charset="0"/>
                        </a:rPr>
                        <a:t>,</a:t>
                      </a:r>
                    </a:p>
                    <a:p>
                      <a:pPr algn="ctr"/>
                      <a:r>
                        <a:rPr lang="en-CA" sz="1400" b="1" dirty="0" err="1">
                          <a:latin typeface="Titillium Web" panose="02010600030101010101" charset="0"/>
                        </a:rPr>
                        <a:t>Night_Calls</a:t>
                      </a:r>
                      <a:r>
                        <a:rPr lang="en-CA" sz="1400" b="1" dirty="0">
                          <a:latin typeface="Titillium Web" panose="02010600030101010101" charset="0"/>
                        </a:rPr>
                        <a:t>,</a:t>
                      </a:r>
                    </a:p>
                    <a:p>
                      <a:pPr algn="ctr"/>
                      <a:r>
                        <a:rPr lang="en-CA" sz="1400" b="1" dirty="0" err="1">
                          <a:latin typeface="Titillium Web" panose="02010600030101010101" charset="0"/>
                        </a:rPr>
                        <a:t>Intl_Calls</a:t>
                      </a:r>
                      <a:endParaRPr lang="en-CA" sz="1400" b="1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>
                          <a:latin typeface="Titillium Web" panose="02010600030101010101" charset="0"/>
                        </a:rPr>
                        <a:t>No big differences between Churn and not Churn</a:t>
                      </a:r>
                    </a:p>
                    <a:p>
                      <a:pPr marL="179388" indent="-179388" algn="l">
                        <a:buFont typeface="Arial" panose="020B0604020202020204" pitchFamily="34" charset="0"/>
                        <a:buChar char="•"/>
                      </a:pPr>
                      <a:r>
                        <a:rPr lang="en-CA" sz="1400" b="1" dirty="0">
                          <a:latin typeface="Titillium Web" panose="02010600030101010101" charset="0"/>
                        </a:rPr>
                        <a:t>Drop “</a:t>
                      </a:r>
                      <a:r>
                        <a:rPr lang="en-CA" sz="1400" b="1" dirty="0" err="1">
                          <a:latin typeface="Titillium Web" panose="02010600030101010101" charset="0"/>
                        </a:rPr>
                        <a:t>Day_Calls</a:t>
                      </a:r>
                      <a:r>
                        <a:rPr lang="en-CA" sz="1400" b="1" dirty="0">
                          <a:latin typeface="Titillium Web" panose="02010600030101010101" charset="0"/>
                        </a:rPr>
                        <a:t>”, “</a:t>
                      </a:r>
                      <a:r>
                        <a:rPr lang="en-CA" sz="1400" b="1" dirty="0" err="1">
                          <a:latin typeface="Titillium Web" panose="02010600030101010101" charset="0"/>
                        </a:rPr>
                        <a:t>Eve_Calls</a:t>
                      </a:r>
                      <a:r>
                        <a:rPr lang="en-CA" sz="1400" b="1" dirty="0">
                          <a:latin typeface="Titillium Web" panose="02010600030101010101" charset="0"/>
                        </a:rPr>
                        <a:t>”, “</a:t>
                      </a:r>
                      <a:r>
                        <a:rPr lang="en-CA" sz="1400" b="1" dirty="0" err="1">
                          <a:latin typeface="Titillium Web" panose="02010600030101010101" charset="0"/>
                        </a:rPr>
                        <a:t>Night_Calls</a:t>
                      </a:r>
                      <a:r>
                        <a:rPr lang="en-CA" sz="1400" b="1" dirty="0">
                          <a:latin typeface="Titillium Web" panose="02010600030101010101" charset="0"/>
                        </a:rPr>
                        <a:t>”, “</a:t>
                      </a:r>
                      <a:r>
                        <a:rPr lang="en-CA" sz="1400" b="1" dirty="0" err="1">
                          <a:latin typeface="Titillium Web" panose="02010600030101010101" charset="0"/>
                        </a:rPr>
                        <a:t>Intl_Calls</a:t>
                      </a:r>
                      <a:r>
                        <a:rPr lang="en-CA" sz="1400" b="1" dirty="0">
                          <a:latin typeface="Titillium Web" panose="02010600030101010101" charset="0"/>
                        </a:rPr>
                        <a:t>”</a:t>
                      </a:r>
                    </a:p>
                    <a:p>
                      <a:pPr algn="ctr"/>
                      <a:endParaRPr lang="en-CA" sz="1400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229875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C288346-AB0C-42F8-836A-F11EC0EC2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50" y="1461038"/>
            <a:ext cx="3697013" cy="8332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9E09EA-41A4-4144-9FCE-971BC4A1E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550" y="2273552"/>
            <a:ext cx="3642923" cy="8332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EB6A9C-3A59-4AEC-96ED-F0582C77F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512" y="3095476"/>
            <a:ext cx="3719087" cy="8332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CA6053-864F-4298-B24D-1399A63C2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550" y="3904830"/>
            <a:ext cx="3750827" cy="8332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3E31F4-D1CA-47FE-B33F-97952F82A04A}"/>
              </a:ext>
            </a:extLst>
          </p:cNvPr>
          <p:cNvSpPr txBox="1"/>
          <p:nvPr/>
        </p:nvSpPr>
        <p:spPr>
          <a:xfrm>
            <a:off x="214876" y="4819550"/>
            <a:ext cx="53298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/>
              <a:t>Other areas dropped: Phone</a:t>
            </a:r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94C8B8A6-C8B1-475B-9EE3-6D3C027DB32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83875774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827</Words>
  <Application>Microsoft Office PowerPoint</Application>
  <PresentationFormat>On-screen Show (16:9)</PresentationFormat>
  <Paragraphs>273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Wingdings</vt:lpstr>
      <vt:lpstr>Titillium Web Light</vt:lpstr>
      <vt:lpstr>Dosis Light</vt:lpstr>
      <vt:lpstr>Arial</vt:lpstr>
      <vt:lpstr>Titillium Web</vt:lpstr>
      <vt:lpstr>Mowbray template</vt:lpstr>
      <vt:lpstr>PowerPoint Presentation</vt:lpstr>
      <vt:lpstr>PowerPoint Presentation</vt:lpstr>
      <vt:lpstr>Background</vt:lpstr>
      <vt:lpstr>PowerPoint Presentation</vt:lpstr>
      <vt:lpstr>Available Metrics </vt:lpstr>
      <vt:lpstr>Finding more about Churn</vt:lpstr>
      <vt:lpstr>Correlation</vt:lpstr>
      <vt:lpstr>Variable Dropped</vt:lpstr>
      <vt:lpstr>Variable Dropped (Cont.)</vt:lpstr>
      <vt:lpstr>Outlier</vt:lpstr>
      <vt:lpstr>Final Metrics in the Model</vt:lpstr>
      <vt:lpstr>PowerPoint Presentation</vt:lpstr>
      <vt:lpstr>Measuring Metric Chosen</vt:lpstr>
      <vt:lpstr>PowerPoint Presentation</vt:lpstr>
      <vt:lpstr>Model 1: Naïve Bayes </vt:lpstr>
      <vt:lpstr>Model 2: Random Forrest</vt:lpstr>
      <vt:lpstr>Model 3: KNN</vt:lpstr>
      <vt:lpstr>PowerPoint Presentation</vt:lpstr>
      <vt:lpstr>Model Comparison</vt:lpstr>
      <vt:lpstr>PowerPoint Presentation</vt:lpstr>
      <vt:lpstr>Decision Tree Result</vt:lpstr>
      <vt:lpstr>Feature Importance</vt:lpstr>
      <vt:lpstr>Conclusion</vt:lpstr>
      <vt:lpstr>PowerPoint Presentation</vt:lpstr>
      <vt:lpstr>Appendix</vt:lpstr>
      <vt:lpstr>Question 1: Why not creating the Total_Mins?</vt:lpstr>
      <vt:lpstr>Question 2: What’s the result of other performance measures?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xin guan</dc:creator>
  <cp:lastModifiedBy>xin guan</cp:lastModifiedBy>
  <cp:revision>16</cp:revision>
  <dcterms:modified xsi:type="dcterms:W3CDTF">2018-12-09T21:08:01Z</dcterms:modified>
</cp:coreProperties>
</file>