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6" r:id="rId9"/>
    <p:sldId id="267" r:id="rId10"/>
    <p:sldId id="261" r:id="rId11"/>
    <p:sldId id="262" r:id="rId12"/>
    <p:sldId id="270" r:id="rId13"/>
    <p:sldId id="271" r:id="rId14"/>
    <p:sldId id="264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04"/>
  </p:normalViewPr>
  <p:slideViewPr>
    <p:cSldViewPr snapToGrid="0">
      <p:cViewPr>
        <p:scale>
          <a:sx n="90" d="100"/>
          <a:sy n="90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142-997A-CBAE-8481-5A959FB33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152D9-2F1B-6B89-AAFC-C9414E36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2AE6-BC4A-97C5-2DA0-239F8E7B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92F-E765-424A-8847-0E6D0CD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D25C-C1E0-2179-F645-2C059D3D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2A94-3FB4-8AB4-D0A7-6FE26200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CB5F5-6D69-C8A0-2213-7AF4D66D7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1A4C-1584-9AF1-A0F6-43CEC6A8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D5F4-089A-4484-DD03-2C59AEC1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227F6-5C88-A971-5D9E-F93A9E38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2A832-7A4A-CA93-6774-151253D3D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6925-DFAE-B1FA-24CF-41589C17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8892-5FE4-4580-FCCA-B49605B2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E49E-7B77-2EFD-5533-C2AB3736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6F82-19C4-BB1F-F088-7543CC3F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7E3D-3747-1379-B3DE-709EEA21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505F-B9A9-4D30-C948-B872C0B9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9803-CFC2-DE80-9A13-F07CE93D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1BDF-88BC-C5CB-C503-01118703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A8F7-47D9-A613-EEE5-68583E4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5321-1C7C-9087-9634-20DF7D12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9530-ABF4-7D5D-EE6B-C78A0ACF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84BE-ABB8-5219-29F0-388D4F10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EE0C-D280-0432-2054-81858FEA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6CD-75BB-E302-FD89-0AFB7B87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C622-7930-8592-28D7-936F3A99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D8B2-C0B5-44AC-2B8C-A73985F91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DE64-2158-4FA5-104C-86DFAF4E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2FE1-8035-A9A7-0EC0-0448C219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3E09B-1445-CFF3-C08E-8B07EEA1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AE70-41B0-8C84-24CB-EC147FD9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0EC8-41FA-68F9-EE97-587392D1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77C0-8952-FF28-9051-32328DD8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47B7-8A56-5362-6DC8-1C1142BA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9C00E-3114-3EFA-0A20-26D49871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26FFE-DAA7-AF34-5131-7B22B0B35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C0AE0-2AF4-FF0B-CEF3-0345ABCC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67F7C-0104-7BA5-92D9-6E1100C5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0576-9498-FA14-EE5F-BA71879D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FEBB-9AE6-343D-5A11-3D497D01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B6C5A-1F78-EE9E-02D8-6EB9F092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BAC9C-7DDB-5A36-27D7-98722133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E71D9-6779-AB7D-6DE8-AF209168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7C133-66F8-A452-4530-14470D38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817B1-E07E-4620-7B70-3E0A21FF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6D41E-EA25-7893-D524-0300634C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EB99-B71A-330A-056C-349D1EC2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1B6B-51AA-014F-2932-48E6E219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0AB2E-8D42-8AA2-E590-376EE868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028C-E352-00B2-4EA1-CA751EB7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26259-0E07-C7FD-8EDB-2E46319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647B5-6A75-32F5-DF9B-06370CF9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D46-2DCD-F70C-B3F2-13EAE9DC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C32C-10EB-064B-8151-8FBDA4CA9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68C7F-9135-BDE1-BB53-946A6323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E9CC8-3052-1CBD-FC6A-8E104AD6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B3A5-45DE-14C9-1600-F794E5BB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EC0D-1A3E-2322-C528-123FDB17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36771-852F-4637-ECDC-895C4881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205D-8CA6-1145-7A09-1F96D452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C681-2AA1-827F-BC1E-9945719E0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E034C-8177-6149-B2A5-ACFDBB3398D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79F2-2ABB-1AE0-6789-B7C208D8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E224-F308-F3EC-C1CB-6C5658E4A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3CC6A-E316-714B-A2F6-E515BC7A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microchip with coloured filters">
            <a:extLst>
              <a:ext uri="{FF2B5EF4-FFF2-40B4-BE49-F238E27FC236}">
                <a16:creationId xmlns:a16="http://schemas.microsoft.com/office/drawing/2014/main" id="{3F077E31-EEAB-1A9C-826B-60AAE731D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4" b="179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B037A-1870-2458-CBB6-E38FD9492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Overview of High-Performance Computing (HPC)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7545-8F82-9A23-DE44-3623E9CC4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Passant Hafez</a:t>
            </a:r>
          </a:p>
          <a:p>
            <a:r>
              <a:rPr lang="en-US" sz="1700">
                <a:solidFill>
                  <a:srgbClr val="FFFFFF"/>
                </a:solidFill>
              </a:rPr>
              <a:t>HPC Systems Administrator</a:t>
            </a:r>
          </a:p>
          <a:p>
            <a:r>
              <a:rPr lang="en-US" sz="1700">
                <a:solidFill>
                  <a:srgbClr val="FFFFFF"/>
                </a:solidFill>
              </a:rPr>
              <a:t>RCaaS – Information Services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F14808B3-9214-A35B-3453-E51578B88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4"/>
            <a:ext cx="2187786" cy="982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64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737B-D56B-DE9C-BF50-16F7B8F9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Available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8F28-DF7B-0A8B-3AA2-87567A4F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Packages</a:t>
            </a:r>
          </a:p>
          <a:p>
            <a:r>
              <a:rPr lang="en-US" dirty="0"/>
              <a:t>System-wide Installations </a:t>
            </a:r>
            <a:r>
              <a:rPr lang="en-US" dirty="0">
                <a:sym typeface="Wingdings" pitchFamily="2" charset="2"/>
              </a:rPr>
              <a:t> Modules (Environment Modules, </a:t>
            </a:r>
            <a:r>
              <a:rPr lang="en-US" dirty="0" err="1">
                <a:sym typeface="Wingdings" pitchFamily="2" charset="2"/>
              </a:rPr>
              <a:t>Lmod</a:t>
            </a:r>
            <a:r>
              <a:rPr lang="en-US" dirty="0">
                <a:sym typeface="Wingdings" pitchFamily="2" charset="2"/>
              </a:rPr>
              <a:t>,..)</a:t>
            </a:r>
            <a:endParaRPr lang="en-US" dirty="0"/>
          </a:p>
          <a:p>
            <a:r>
              <a:rPr lang="en-US" dirty="0"/>
              <a:t>Local* Installations (per user or per group/project)</a:t>
            </a:r>
            <a:br>
              <a:rPr lang="en-US" dirty="0"/>
            </a:br>
            <a:r>
              <a:rPr lang="en-US" sz="2000" dirty="0"/>
              <a:t>* still on the HPC system, not on your PC</a:t>
            </a:r>
          </a:p>
        </p:txBody>
      </p:sp>
    </p:spTree>
    <p:extLst>
      <p:ext uri="{BB962C8B-B14F-4D97-AF65-F5344CB8AC3E}">
        <p14:creationId xmlns:p14="http://schemas.microsoft.com/office/powerpoint/2010/main" val="261134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394E-828F-B640-B537-F173899B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Job Scheduling &amp; 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BA2A-95D1-A97F-46E8-03637442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HPC system is not the login node.</a:t>
            </a:r>
          </a:p>
          <a:p>
            <a:r>
              <a:rPr lang="en-US" dirty="0"/>
              <a:t>Computing resources on an HPC system are usually managed via a scheduler/resource manager, which ensures accurate resource allocations and isolating the work of different users even if they land on the same server.</a:t>
            </a:r>
          </a:p>
          <a:p>
            <a:r>
              <a:rPr lang="en-US" dirty="0"/>
              <a:t>Jobs are either </a:t>
            </a:r>
            <a:r>
              <a:rPr lang="en-US" b="1" dirty="0"/>
              <a:t>Interactive</a:t>
            </a:r>
            <a:r>
              <a:rPr lang="en-US" dirty="0"/>
              <a:t> or </a:t>
            </a:r>
            <a:r>
              <a:rPr lang="en-US" b="1" dirty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7537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CD5-77AF-60B2-7E2C-2FBA6BF1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8A69-ACBC-7835-9C17-9CC9BED7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SLURM (Simple Linux Utility for Resource Management), </a:t>
            </a:r>
            <a:r>
              <a:rPr lang="en-US" dirty="0" err="1"/>
              <a:t>SchedMD</a:t>
            </a:r>
            <a:br>
              <a:rPr lang="en-US" dirty="0"/>
            </a:br>
            <a:r>
              <a:rPr lang="en-US" dirty="0"/>
              <a:t>PBS (Portable Batch System), Altair</a:t>
            </a:r>
            <a:br>
              <a:rPr lang="en-US" dirty="0"/>
            </a:br>
            <a:r>
              <a:rPr lang="en-US" dirty="0"/>
              <a:t>Torque/Maui (</a:t>
            </a:r>
            <a:r>
              <a:rPr lang="en-US" dirty="0" err="1"/>
              <a:t>Terascale</a:t>
            </a:r>
            <a:r>
              <a:rPr lang="en-US" dirty="0"/>
              <a:t> Open-source Resource and Queue Manager)</a:t>
            </a:r>
            <a:br>
              <a:rPr lang="en-US" dirty="0"/>
            </a:br>
            <a:r>
              <a:rPr lang="en-US" dirty="0"/>
              <a:t>UVE (</a:t>
            </a:r>
            <a:r>
              <a:rPr lang="en-US" dirty="0" err="1"/>
              <a:t>Univa</a:t>
            </a:r>
            <a:r>
              <a:rPr lang="en-US" dirty="0"/>
              <a:t> Grid Engine), forked from SGE (Sun Grid Engine)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2613-0C37-61AD-5562-047DCD4F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Resources Requested: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B0EC0-6A9C-4D39-335B-587001B0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31363"/>
              </p:ext>
            </p:extLst>
          </p:nvPr>
        </p:nvGraphicFramePr>
        <p:xfrm>
          <a:off x="838200" y="1825625"/>
          <a:ext cx="10515597" cy="3479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19463">
                  <a:extLst>
                    <a:ext uri="{9D8B030D-6E8A-4147-A177-3AD203B41FA5}">
                      <a16:colId xmlns:a16="http://schemas.microsoft.com/office/drawing/2014/main" val="2153626167"/>
                    </a:ext>
                  </a:extLst>
                </a:gridCol>
                <a:gridCol w="3690935">
                  <a:extLst>
                    <a:ext uri="{9D8B030D-6E8A-4147-A177-3AD203B41FA5}">
                      <a16:colId xmlns:a16="http://schemas.microsoft.com/office/drawing/2014/main" val="13286372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589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Request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SLURM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(in batch job start with #SBATCH)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PBS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(in batch job start with #PBS)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  <a:r>
                        <a:rPr lang="en-US" dirty="0" err="1"/>
                        <a:t>walltime</a:t>
                      </a:r>
                      <a:r>
                        <a:rPr lang="en-US" dirty="0"/>
                        <a:t>/wall-clock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--time=0-01:00:00</a:t>
                      </a:r>
                      <a:br>
                        <a:rPr lang="en-US" dirty="0"/>
                      </a:br>
                      <a:r>
                        <a:rPr lang="en-US" dirty="0"/>
                        <a:t>or</a:t>
                      </a:r>
                    </a:p>
                    <a:p>
                      <a:r>
                        <a:rPr lang="en-US" dirty="0"/>
                        <a:t>-t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walltime</a:t>
                      </a:r>
                      <a:r>
                        <a:rPr lang="en-US" dirty="0"/>
                        <a:t>=01:00:00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--nodes=1</a:t>
                      </a:r>
                      <a:br>
                        <a:rPr lang="en-US" dirty="0"/>
                      </a:br>
                      <a:r>
                        <a:rPr lang="en-US" dirty="0"/>
                        <a:t>or</a:t>
                      </a:r>
                      <a:br>
                        <a:rPr lang="en-US" dirty="0"/>
                      </a:br>
                      <a:r>
                        <a:rPr lang="en-US" dirty="0"/>
                        <a:t>-N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2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--mem=200M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mem=200mb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6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--mail-type=all</a:t>
                      </a:r>
                      <a:br>
                        <a:rPr lang="en-US" dirty="0"/>
                      </a:br>
                      <a:r>
                        <a:rPr lang="en-US" dirty="0"/>
                        <a:t>--mail-user=</a:t>
                      </a:r>
                      <a:r>
                        <a:rPr lang="en-US" dirty="0" err="1"/>
                        <a:t>me@glasgow.ac.uk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en-US" dirty="0" err="1"/>
                        <a:t>abe</a:t>
                      </a:r>
                      <a:endParaRPr lang="en-US" dirty="0"/>
                    </a:p>
                    <a:p>
                      <a:r>
                        <a:rPr lang="en-US" dirty="0"/>
                        <a:t>-M </a:t>
                      </a:r>
                      <a:r>
                        <a:rPr lang="en-US" dirty="0" err="1"/>
                        <a:t>me@glasgow.ac.uk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5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06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3D9D-EAB3-612F-4970-9D180605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available HPC resources within </a:t>
            </a:r>
            <a:r>
              <a:rPr lang="en-US" dirty="0" err="1"/>
              <a:t>UoG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4488-AC8C-5C34-F19D-C5C8AE86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11F-7B6A-6F60-C905-82ED8FD9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Don’t Do.. Best Practices for Almost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B9E4-1AB2-4C33-6889-30FD7CF6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run resource-intensive processes on login node.</a:t>
            </a:r>
          </a:p>
          <a:p>
            <a:r>
              <a:rPr lang="en-US" dirty="0"/>
              <a:t>Don’t run interactively what you can run as a batch job.</a:t>
            </a:r>
          </a:p>
          <a:p>
            <a:r>
              <a:rPr lang="en-US" dirty="0"/>
              <a:t>Check the resource efficiency of your past jobs and adjust new ones accordingly.</a:t>
            </a:r>
          </a:p>
          <a:p>
            <a:r>
              <a:rPr lang="en-US" dirty="0"/>
              <a:t>If the system uses a data transfer node for copying files over, use that instead of using the login node.</a:t>
            </a:r>
          </a:p>
          <a:p>
            <a:r>
              <a:rPr lang="en-US" dirty="0"/>
              <a:t>Some systems are configured to terminate interactive jobs after a certain period of inactivity.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9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FEA6-B9FF-FEB0-9CC5-720E380B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4780-1F08-6336-8667-8882C771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do workarounds for the previous point, if the job isn’t suitable as an interactive job, work with the staff to convert it to a batch job. </a:t>
            </a:r>
          </a:p>
          <a:p>
            <a:r>
              <a:rPr lang="en-US" dirty="0"/>
              <a:t>Pay attention to any messages sent to you via the mailing list, Teams, Slack,.. Also read through the </a:t>
            </a:r>
            <a:r>
              <a:rPr lang="en-US" dirty="0" err="1"/>
              <a:t>motd</a:t>
            </a:r>
            <a:r>
              <a:rPr lang="en-US" dirty="0"/>
              <a:t> you get when you login to the system, or when you load software modules,..</a:t>
            </a:r>
          </a:p>
          <a:p>
            <a:r>
              <a:rPr lang="en-US" dirty="0"/>
              <a:t>By default, there are no software modules loaded when you login to the system, if you choose to edit your login files (e.g. ~/.</a:t>
            </a:r>
            <a:r>
              <a:rPr lang="en-US" dirty="0" err="1"/>
              <a:t>bashrc</a:t>
            </a:r>
            <a:r>
              <a:rPr lang="en-US" dirty="0"/>
              <a:t> or ~/.</a:t>
            </a:r>
            <a:r>
              <a:rPr lang="en-US" dirty="0" err="1"/>
              <a:t>bash_profile</a:t>
            </a:r>
            <a:r>
              <a:rPr lang="en-US" dirty="0"/>
              <a:t> for Bash shell) to automatically activate/load any SW, just keep that in mind as you may run into conflicts when you later use related </a:t>
            </a:r>
            <a:r>
              <a:rPr lang="en-US" dirty="0" err="1"/>
              <a:t>sw</a:t>
            </a:r>
            <a:r>
              <a:rPr lang="en-US" dirty="0"/>
              <a:t> (python, </a:t>
            </a:r>
            <a:r>
              <a:rPr lang="en-US" dirty="0" err="1"/>
              <a:t>conda</a:t>
            </a:r>
            <a:r>
              <a:rPr lang="en-US" dirty="0"/>
              <a:t>,..)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2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A microchip with coloured filters">
            <a:extLst>
              <a:ext uri="{FF2B5EF4-FFF2-40B4-BE49-F238E27FC236}">
                <a16:creationId xmlns:a16="http://schemas.microsoft.com/office/drawing/2014/main" id="{32BF1A61-C6A9-E427-8ED6-E28BC6F12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4" b="179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6518C-1AAB-C9B7-14F4-D5FCB71EF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HPC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15C97-42CA-BAC5-6CEB-BCD21DBB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211F404-F919-0355-01AC-893513051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4"/>
            <a:ext cx="2187786" cy="982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56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E57C-8CD6-ECD2-01CE-725780E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ED32-9492-CF6E-2686-362DF812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Name</a:t>
            </a:r>
            <a:r>
              <a:rPr lang="en-GB" dirty="0"/>
              <a:t>: 		Jasmin Schar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Pronouns</a:t>
            </a:r>
            <a:r>
              <a:rPr lang="en-GB" dirty="0"/>
              <a:t>: 		She / Her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Department</a:t>
            </a:r>
            <a:r>
              <a:rPr lang="en-GB" dirty="0"/>
              <a:t>: 	Research Computing as a Service </a:t>
            </a:r>
            <a:r>
              <a:rPr lang="en-GB"/>
              <a:t>(RCaaS)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Occupation</a:t>
            </a:r>
            <a:r>
              <a:rPr lang="en-GB" dirty="0"/>
              <a:t>: 	HPC System Administrator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Background</a:t>
            </a:r>
            <a:r>
              <a:rPr lang="en-GB" dirty="0"/>
              <a:t>: 	System Engineer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91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F04-FAC1-6195-815B-B785EBDD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connect to the </a:t>
            </a:r>
            <a:r>
              <a:rPr lang="en-GB" dirty="0" err="1"/>
              <a:t>UofG</a:t>
            </a:r>
            <a:r>
              <a:rPr lang="en-GB" dirty="0"/>
              <a:t> network: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FD597-E908-BE3B-D3F0-070F9EE964A0}"/>
              </a:ext>
            </a:extLst>
          </p:cNvPr>
          <p:cNvSpPr txBox="1"/>
          <p:nvPr/>
        </p:nvSpPr>
        <p:spPr>
          <a:xfrm>
            <a:off x="1793566" y="4927645"/>
            <a:ext cx="8604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nsolas" panose="020B0609020204030204" pitchFamily="49" charset="0"/>
              </a:rPr>
              <a:t>https://shorturl.at/T9uiD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52C58-A3AB-F0A4-542C-FD4DE97B433F}"/>
              </a:ext>
            </a:extLst>
          </p:cNvPr>
          <p:cNvSpPr txBox="1"/>
          <p:nvPr/>
        </p:nvSpPr>
        <p:spPr>
          <a:xfrm>
            <a:off x="1610686" y="2014871"/>
            <a:ext cx="8604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>
                <a:latin typeface="Consolas" panose="020B0609020204030204" pitchFamily="49" charset="0"/>
              </a:rPr>
              <a:t>eduroam</a:t>
            </a:r>
            <a:r>
              <a:rPr lang="en-GB" sz="4800" dirty="0">
                <a:latin typeface="Consolas" panose="020B0609020204030204" pitchFamily="49" charset="0"/>
              </a:rPr>
              <a:t> or VPN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8480B-C727-3C8C-DF16-6EEBA7ADDB48}"/>
              </a:ext>
            </a:extLst>
          </p:cNvPr>
          <p:cNvSpPr txBox="1">
            <a:spLocks/>
          </p:cNvSpPr>
          <p:nvPr/>
        </p:nvSpPr>
        <p:spPr>
          <a:xfrm>
            <a:off x="838200" y="37057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Open this link:</a:t>
            </a:r>
          </a:p>
        </p:txBody>
      </p:sp>
      <p:pic>
        <p:nvPicPr>
          <p:cNvPr id="1026" name="Picture 2" descr="eduroam - Wikipedia">
            <a:extLst>
              <a:ext uri="{FF2B5EF4-FFF2-40B4-BE49-F238E27FC236}">
                <a16:creationId xmlns:a16="http://schemas.microsoft.com/office/drawing/2014/main" id="{C9F5D1C0-E7F3-F77E-503E-3ADD9CB8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97" y="2145594"/>
            <a:ext cx="1464564" cy="56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AnyConnect VPN Service Page | Information Technology | Drexel  University">
            <a:extLst>
              <a:ext uri="{FF2B5EF4-FFF2-40B4-BE49-F238E27FC236}">
                <a16:creationId xmlns:a16="http://schemas.microsoft.com/office/drawing/2014/main" id="{A9FE3C2B-9AD8-52E6-FB13-A304030A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0" y="1872589"/>
            <a:ext cx="1040011" cy="104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03A6-82B6-B2A2-9144-F6547279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61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HPC and how can I benefit from it as a researcher?</a:t>
            </a:r>
          </a:p>
        </p:txBody>
      </p:sp>
      <p:pic>
        <p:nvPicPr>
          <p:cNvPr id="1028" name="Picture 4" descr="How Fast Does Your PC Really Need to Be?">
            <a:extLst>
              <a:ext uri="{FF2B5EF4-FFF2-40B4-BE49-F238E27FC236}">
                <a16:creationId xmlns:a16="http://schemas.microsoft.com/office/drawing/2014/main" id="{06A034CE-2433-808C-45D4-41F08399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6" y="2709808"/>
            <a:ext cx="4138613" cy="25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3A722-9AE2-5D68-C34C-002B6C32B98E}"/>
              </a:ext>
            </a:extLst>
          </p:cNvPr>
          <p:cNvSpPr txBox="1"/>
          <p:nvPr/>
        </p:nvSpPr>
        <p:spPr>
          <a:xfrm>
            <a:off x="2098495" y="569740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F2060BE-53D4-149B-80CF-E8F70EC0BAC2}"/>
              </a:ext>
            </a:extLst>
          </p:cNvPr>
          <p:cNvSpPr/>
          <p:nvPr/>
        </p:nvSpPr>
        <p:spPr>
          <a:xfrm>
            <a:off x="5005387" y="3700463"/>
            <a:ext cx="1090613" cy="3571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orking At Full Power: Data Centers In The Era Of AI">
            <a:extLst>
              <a:ext uri="{FF2B5EF4-FFF2-40B4-BE49-F238E27FC236}">
                <a16:creationId xmlns:a16="http://schemas.microsoft.com/office/drawing/2014/main" id="{021B5743-4CC6-A0F5-17D1-9ED1E455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15" y="2450306"/>
            <a:ext cx="5248753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4B8AA-4CD8-73E9-65BB-388700C2AD9F}"/>
              </a:ext>
            </a:extLst>
          </p:cNvPr>
          <p:cNvSpPr txBox="1"/>
          <p:nvPr/>
        </p:nvSpPr>
        <p:spPr>
          <a:xfrm>
            <a:off x="8100740" y="5795962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Supercomputer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F9BFA-F6D5-F7F9-1A6F-05717ACEC90B}"/>
              </a:ext>
            </a:extLst>
          </p:cNvPr>
          <p:cNvSpPr txBox="1"/>
          <p:nvPr/>
        </p:nvSpPr>
        <p:spPr>
          <a:xfrm>
            <a:off x="49122" y="6489084"/>
            <a:ext cx="332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sources: </a:t>
            </a:r>
            <a:r>
              <a:rPr lang="en-US" sz="1400" dirty="0" err="1"/>
              <a:t>lifewire.com</a:t>
            </a:r>
            <a:r>
              <a:rPr lang="en-US" sz="1400" dirty="0"/>
              <a:t>, </a:t>
            </a:r>
            <a:r>
              <a:rPr lang="en-US" sz="1400" dirty="0" err="1"/>
              <a:t>forbes.com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17074-6CDA-6187-3794-4F0A04764DC9}"/>
              </a:ext>
            </a:extLst>
          </p:cNvPr>
          <p:cNvSpPr txBox="1"/>
          <p:nvPr/>
        </p:nvSpPr>
        <p:spPr>
          <a:xfrm>
            <a:off x="4143374" y="5636666"/>
            <a:ext cx="2814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2257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lllll ">
            <a:extLst>
              <a:ext uri="{FF2B5EF4-FFF2-40B4-BE49-F238E27FC236}">
                <a16:creationId xmlns:a16="http://schemas.microsoft.com/office/drawing/2014/main" id="{AAB8DD73-B333-1C14-E404-06F74066B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29" y="105295"/>
            <a:ext cx="5969629" cy="67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A3B12D-5A10-B475-89C7-3729F64C6B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GES Petrarch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85B23-36A0-5A0D-DD83-5DF54C2E32B5}"/>
              </a:ext>
            </a:extLst>
          </p:cNvPr>
          <p:cNvSpPr txBox="1"/>
          <p:nvPr/>
        </p:nvSpPr>
        <p:spPr>
          <a:xfrm>
            <a:off x="838200" y="1950518"/>
            <a:ext cx="4133087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Thank you to the School of Geographical &amp; Earth Sciences for letting us use this cluster for the practical part of this workshop!</a:t>
            </a:r>
          </a:p>
        </p:txBody>
      </p:sp>
    </p:spTree>
    <p:extLst>
      <p:ext uri="{BB962C8B-B14F-4D97-AF65-F5344CB8AC3E}">
        <p14:creationId xmlns:p14="http://schemas.microsoft.com/office/powerpoint/2010/main" val="372485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136A-2308-1B64-CE71-B276784E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General Overview of a Typical HPC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C0D-6D7C-3F21-D670-AB176429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Available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Scheduling</a:t>
            </a:r>
          </a:p>
        </p:txBody>
      </p:sp>
    </p:spTree>
    <p:extLst>
      <p:ext uri="{BB962C8B-B14F-4D97-AF65-F5344CB8AC3E}">
        <p14:creationId xmlns:p14="http://schemas.microsoft.com/office/powerpoint/2010/main" val="20696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6477-7959-EDA3-E0ED-8793838D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F689-4719-049E-DEFE-505498DE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typical HPC system consists of:</a:t>
            </a:r>
            <a:br>
              <a:rPr lang="en-US" dirty="0"/>
            </a:br>
            <a:r>
              <a:rPr lang="en-US" dirty="0"/>
              <a:t>Compute Resources (CPU, GPU, High memory,..)</a:t>
            </a:r>
            <a:br>
              <a:rPr lang="en-US" dirty="0"/>
            </a:br>
            <a:r>
              <a:rPr lang="en-US" dirty="0"/>
              <a:t>Shared Storage</a:t>
            </a:r>
            <a:br>
              <a:rPr lang="en-US" dirty="0"/>
            </a:br>
            <a:r>
              <a:rPr lang="en-US" dirty="0"/>
              <a:t>High Speed Interconnect (</a:t>
            </a:r>
            <a:r>
              <a:rPr lang="en-US" dirty="0" err="1"/>
              <a:t>Infiniband</a:t>
            </a:r>
            <a:r>
              <a:rPr lang="en-US" dirty="0"/>
              <a:t>, Ethernet,..)</a:t>
            </a:r>
            <a:br>
              <a:rPr lang="en-US" dirty="0"/>
            </a:br>
            <a:r>
              <a:rPr lang="en-US" dirty="0"/>
              <a:t>Login/Head Node (user interface to the system)</a:t>
            </a:r>
            <a:br>
              <a:rPr lang="en-US" dirty="0"/>
            </a:br>
            <a:r>
              <a:rPr lang="en-US" dirty="0"/>
              <a:t>Data Transfer Node</a:t>
            </a:r>
          </a:p>
        </p:txBody>
      </p:sp>
    </p:spTree>
    <p:extLst>
      <p:ext uri="{BB962C8B-B14F-4D97-AF65-F5344CB8AC3E}">
        <p14:creationId xmlns:p14="http://schemas.microsoft.com/office/powerpoint/2010/main" val="2913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 to HPC: What are HPC &amp; HPC Clusters? - WEKA">
            <a:extLst>
              <a:ext uri="{FF2B5EF4-FFF2-40B4-BE49-F238E27FC236}">
                <a16:creationId xmlns:a16="http://schemas.microsoft.com/office/drawing/2014/main" id="{BD630B11-7887-05AD-D1F0-C282925B86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68" y="1057275"/>
            <a:ext cx="8532813" cy="51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0956A-6126-1A77-D0B6-B627C613E586}"/>
              </a:ext>
            </a:extLst>
          </p:cNvPr>
          <p:cNvSpPr txBox="1"/>
          <p:nvPr/>
        </p:nvSpPr>
        <p:spPr>
          <a:xfrm>
            <a:off x="1700212" y="5992297"/>
            <a:ext cx="2969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www.weka.io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6929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lllll ">
            <a:extLst>
              <a:ext uri="{FF2B5EF4-FFF2-40B4-BE49-F238E27FC236}">
                <a16:creationId xmlns:a16="http://schemas.microsoft.com/office/drawing/2014/main" id="{E680DC96-0B28-61F5-BE5E-F585E7A3F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70" y="457200"/>
            <a:ext cx="4886744" cy="571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9B82-C7A4-74CE-A8EE-07B4BB2B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B658-BA1D-EA31-9461-58B8BE20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contacting the system owners/admins to check eligibility, check T&amp;Cs.</a:t>
            </a:r>
          </a:p>
          <a:p>
            <a:r>
              <a:rPr lang="en-US" dirty="0"/>
              <a:t>Request an account and check the system’s user manuals.</a:t>
            </a:r>
          </a:p>
          <a:p>
            <a:r>
              <a:rPr lang="en-US" dirty="0"/>
              <a:t>May need VPN.</a:t>
            </a:r>
          </a:p>
          <a:p>
            <a:r>
              <a:rPr lang="en-US" dirty="0"/>
              <a:t>Terminal/</a:t>
            </a:r>
            <a:r>
              <a:rPr lang="en-US" dirty="0" err="1"/>
              <a:t>Commandline</a:t>
            </a:r>
            <a:r>
              <a:rPr lang="en-US" dirty="0"/>
              <a:t> (native terminal programs on Linux and MacOS, PuTTY, </a:t>
            </a:r>
            <a:r>
              <a:rPr lang="en-US" dirty="0" err="1"/>
              <a:t>MobaXTerm</a:t>
            </a:r>
            <a:r>
              <a:rPr lang="en-US" dirty="0"/>
              <a:t>).</a:t>
            </a:r>
          </a:p>
          <a:p>
            <a:r>
              <a:rPr lang="en-US" dirty="0"/>
              <a:t>GUI (Web Tool).</a:t>
            </a:r>
          </a:p>
          <a:p>
            <a:r>
              <a:rPr lang="en-US" dirty="0"/>
              <a:t>SSH Key </a:t>
            </a:r>
            <a:r>
              <a:rPr lang="en-US" dirty="0" err="1"/>
              <a:t>Autentication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25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0CB5-F25F-33E4-A6C2-3AF1C161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CB79-15EC-44D8-CA5C-77646ED6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Home: ~ or $HOME</a:t>
            </a:r>
          </a:p>
          <a:p>
            <a:r>
              <a:rPr lang="en-US" dirty="0"/>
              <a:t>Shared Scratch: shared across compute nodes, for parallel runs</a:t>
            </a:r>
          </a:p>
          <a:p>
            <a:r>
              <a:rPr lang="en-US" dirty="0"/>
              <a:t>Local Scratch: local to the node, for high I/O runs</a:t>
            </a:r>
          </a:p>
          <a:p>
            <a:r>
              <a:rPr lang="en-US" dirty="0"/>
              <a:t>Project Space: shared space among multiple users, using same data or software, and working on the same project</a:t>
            </a:r>
          </a:p>
          <a:p>
            <a:r>
              <a:rPr lang="en-US" dirty="0"/>
              <a:t>Other Spaces: Shared Installations, Datasets,..</a:t>
            </a:r>
            <a:br>
              <a:rPr lang="en-US" dirty="0"/>
            </a:br>
            <a:r>
              <a:rPr lang="en-US" dirty="0"/>
              <a:t>(where users can benefit from but have no control over)</a:t>
            </a:r>
          </a:p>
        </p:txBody>
      </p:sp>
    </p:spTree>
    <p:extLst>
      <p:ext uri="{BB962C8B-B14F-4D97-AF65-F5344CB8AC3E}">
        <p14:creationId xmlns:p14="http://schemas.microsoft.com/office/powerpoint/2010/main" val="283386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77A-C542-F009-C2B1-45FA0B08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Re: Moving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493F-0466-212C-5F91-1611F577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SFTP (command or GUI tools e.g. FileZilla)</a:t>
            </a:r>
          </a:p>
          <a:p>
            <a:r>
              <a:rPr lang="en-US" dirty="0"/>
              <a:t>SCP (or WinSCP)</a:t>
            </a:r>
          </a:p>
          <a:p>
            <a:r>
              <a:rPr lang="en-US" dirty="0"/>
              <a:t>RSYNC</a:t>
            </a:r>
          </a:p>
          <a:p>
            <a:r>
              <a:rPr lang="en-US" dirty="0"/>
              <a:t>Web Tools</a:t>
            </a:r>
          </a:p>
        </p:txBody>
      </p:sp>
    </p:spTree>
    <p:extLst>
      <p:ext uri="{BB962C8B-B14F-4D97-AF65-F5344CB8AC3E}">
        <p14:creationId xmlns:p14="http://schemas.microsoft.com/office/powerpoint/2010/main" val="25629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31558</TotalTime>
  <Words>844</Words>
  <Application>Microsoft Macintosh PowerPoint</Application>
  <PresentationFormat>Widescreen</PresentationFormat>
  <Paragraphs>87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Consolas</vt:lpstr>
      <vt:lpstr>Wingdings</vt:lpstr>
      <vt:lpstr>Office Theme</vt:lpstr>
      <vt:lpstr>General Overview of High-Performance Computing (HPC) Systems</vt:lpstr>
      <vt:lpstr>What is HPC and how can I benefit from it as a researcher?</vt:lpstr>
      <vt:lpstr>General Overview of a Typical HPC System</vt:lpstr>
      <vt:lpstr>1. Configuration</vt:lpstr>
      <vt:lpstr>PowerPoint Presentation</vt:lpstr>
      <vt:lpstr>PowerPoint Presentation</vt:lpstr>
      <vt:lpstr>2. Access</vt:lpstr>
      <vt:lpstr>3. User Spaces</vt:lpstr>
      <vt:lpstr>Re: Moving Data</vt:lpstr>
      <vt:lpstr>4. Available Software</vt:lpstr>
      <vt:lpstr>5. Job Scheduling &amp; Resource Management</vt:lpstr>
      <vt:lpstr>PowerPoint Presentation</vt:lpstr>
      <vt:lpstr>Example of Resources Requested:</vt:lpstr>
      <vt:lpstr>What are the available HPC resources within UoG?</vt:lpstr>
      <vt:lpstr>Do and Don’t Do.. Best Practices for Almost Any System</vt:lpstr>
      <vt:lpstr>PowerPoint Presentation</vt:lpstr>
      <vt:lpstr>HPC in Practice</vt:lpstr>
      <vt:lpstr>Who am I?</vt:lpstr>
      <vt:lpstr>Please connect to the UofG network: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Passant Hafez</dc:creator>
  <cp:lastModifiedBy>Passant Hafez</cp:lastModifiedBy>
  <cp:revision>40</cp:revision>
  <dcterms:created xsi:type="dcterms:W3CDTF">2024-06-20T13:27:10Z</dcterms:created>
  <dcterms:modified xsi:type="dcterms:W3CDTF">2024-07-12T11:25:52Z</dcterms:modified>
</cp:coreProperties>
</file>