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Caveat"/>
      <p:regular r:id="rId17"/>
      <p:bold r:id="rId18"/>
    </p:embeddedFont>
    <p:embeddedFont>
      <p:font typeface="Roboto"/>
      <p:regular r:id="rId19"/>
      <p:bold r:id="rId20"/>
      <p:italic r:id="rId21"/>
      <p:boldItalic r:id="rId22"/>
    </p:embeddedFont>
    <p:embeddedFont>
      <p:font typeface="Lexend Medium"/>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24" Type="http://schemas.openxmlformats.org/officeDocument/2006/relationships/font" Target="fonts/LexendMedium-bold.fntdata"/><Relationship Id="rId12" Type="http://schemas.openxmlformats.org/officeDocument/2006/relationships/slide" Target="slides/slide7.xml"/><Relationship Id="rId23" Type="http://schemas.openxmlformats.org/officeDocument/2006/relationships/font" Target="fonts/LexendMedium-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Caveat-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font" Target="fonts/Cavea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ba1b2a07b8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ba1b2a07b8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ba1b2a07b8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ba1b2a07b8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ba1b2a07b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ba1b2a07b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ba1b2a07b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ba1b2a07b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ba1b2a07b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ba1b2a07b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ba1b2a07b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ba1b2a07b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ba1b2a07b8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ba1b2a07b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ba1b2a07b8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ba1b2a07b8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ba1b2a07b8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ba1b2a07b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ba1b2a07b8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ba1b2a07b8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hyperlink" Target="https://github.com/uogbonda/SQL-query-on-MF-company-performanc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hyperlink" Target="https://github.com/uogbonda/SQL-query-on-MF-company-performanc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udemy.com/course/advanced-sql-mysql-for-analytics-business-intelligence/" TargetMode="External"/><Relationship Id="rId4" Type="http://schemas.openxmlformats.org/officeDocument/2006/relationships/hyperlink" Target="https://github.com/uogbonda/SQL-query-on-MF-company-performance/blob/main/MID%20COURSE%20PROJECT.sql" TargetMode="External"/><Relationship Id="rId5" Type="http://schemas.openxmlformats.org/officeDocument/2006/relationships/hyperlink" Target="https://uogbonda.github.io" TargetMode="External"/><Relationship Id="rId6" Type="http://schemas.openxmlformats.org/officeDocument/2006/relationships/image" Target="../media/image2.png"/><Relationship Id="rId7" Type="http://schemas.openxmlformats.org/officeDocument/2006/relationships/hyperlink" Target="https://github.com/uogbonda/SQL-query-on-MF-company-performanc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ithub.com/uogbonda/SQL-query-on-MF-company-performance" TargetMode="Externa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slide" Target="/ppt/slides/slide4.xml"/><Relationship Id="rId4" Type="http://schemas.openxmlformats.org/officeDocument/2006/relationships/slide" Target="/ppt/slides/slide5.xml"/><Relationship Id="rId11" Type="http://schemas.openxmlformats.org/officeDocument/2006/relationships/image" Target="../media/image2.png"/><Relationship Id="rId10" Type="http://schemas.openxmlformats.org/officeDocument/2006/relationships/slide" Target="/ppt/slides/slide11.xml"/><Relationship Id="rId12" Type="http://schemas.openxmlformats.org/officeDocument/2006/relationships/hyperlink" Target="https://github.com/uogbonda/SQL-query-on-MF-company-performance" TargetMode="External"/><Relationship Id="rId9" Type="http://schemas.openxmlformats.org/officeDocument/2006/relationships/slide" Target="/ppt/slides/slide10.xml"/><Relationship Id="rId5" Type="http://schemas.openxmlformats.org/officeDocument/2006/relationships/slide" Target="/ppt/slides/slide6.xml"/><Relationship Id="rId6" Type="http://schemas.openxmlformats.org/officeDocument/2006/relationships/slide" Target="/ppt/slides/slide7.xml"/><Relationship Id="rId7" Type="http://schemas.openxmlformats.org/officeDocument/2006/relationships/slide" Target="/ppt/slides/slide8.xml"/><Relationship Id="rId8" Type="http://schemas.openxmlformats.org/officeDocument/2006/relationships/slide" Target="/ppt/slides/slide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9138"/>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900">
                <a:latin typeface="Lexend Medium"/>
                <a:ea typeface="Lexend Medium"/>
                <a:cs typeface="Lexend Medium"/>
                <a:sym typeface="Lexend Medium"/>
              </a:rPr>
              <a:t>MF Company GmbH</a:t>
            </a:r>
            <a:endParaRPr sz="3100">
              <a:latin typeface="Lexend Medium"/>
              <a:ea typeface="Lexend Medium"/>
              <a:cs typeface="Lexend Medium"/>
              <a:sym typeface="Lexend Medium"/>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sz="2100">
                <a:latin typeface="Caveat"/>
                <a:ea typeface="Caveat"/>
                <a:cs typeface="Caveat"/>
                <a:sym typeface="Caveat"/>
              </a:rPr>
              <a:t>An e-commerce platform where every product is special</a:t>
            </a:r>
            <a:endParaRPr sz="2100">
              <a:solidFill>
                <a:srgbClr val="545454"/>
              </a:solidFill>
              <a:highlight>
                <a:srgbClr val="FFFFFF"/>
              </a:highlight>
              <a:latin typeface="Caveat"/>
              <a:ea typeface="Caveat"/>
              <a:cs typeface="Caveat"/>
              <a:sym typeface="Caveat"/>
            </a:endParaRPr>
          </a:p>
          <a:p>
            <a:pPr indent="0" lvl="0" marL="0" rtl="0" algn="ctr">
              <a:spcBef>
                <a:spcPts val="0"/>
              </a:spcBef>
              <a:spcAft>
                <a:spcPts val="0"/>
              </a:spcAft>
              <a:buNone/>
            </a:pPr>
            <a:r>
              <a:t/>
            </a:r>
            <a:endParaRPr/>
          </a:p>
        </p:txBody>
      </p:sp>
      <p:pic>
        <p:nvPicPr>
          <p:cNvPr id="56" name="Google Shape;56;p13"/>
          <p:cNvPicPr preferRelativeResize="0"/>
          <p:nvPr/>
        </p:nvPicPr>
        <p:blipFill>
          <a:blip r:embed="rId3">
            <a:alphaModFix/>
          </a:blip>
          <a:stretch>
            <a:fillRect/>
          </a:stretch>
        </p:blipFill>
        <p:spPr>
          <a:xfrm>
            <a:off x="0" y="0"/>
            <a:ext cx="2264625" cy="2017850"/>
          </a:xfrm>
          <a:prstGeom prst="rect">
            <a:avLst/>
          </a:prstGeom>
          <a:noFill/>
          <a:ln>
            <a:noFill/>
          </a:ln>
        </p:spPr>
      </p:pic>
      <p:sp>
        <p:nvSpPr>
          <p:cNvPr id="57" name="Google Shape;57;p13"/>
          <p:cNvSpPr txBox="1"/>
          <p:nvPr>
            <p:ph idx="1" type="subTitle"/>
          </p:nvPr>
        </p:nvSpPr>
        <p:spPr>
          <a:xfrm>
            <a:off x="464100" y="4684650"/>
            <a:ext cx="8520600" cy="3138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200" u="sng">
                <a:solidFill>
                  <a:schemeClr val="hlink"/>
                </a:solidFill>
                <a:hlinkClick r:id="rId4"/>
              </a:rPr>
              <a:t>Source: https://github.com/uogbonda/SQL-query-on-MF-company-performance</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8" name="Shape 128"/>
        <p:cNvGrpSpPr/>
        <p:nvPr/>
      </p:nvGrpSpPr>
      <p:grpSpPr>
        <a:xfrm>
          <a:off x="0" y="0"/>
          <a:ext cx="0" cy="0"/>
          <a:chOff x="0" y="0"/>
          <a:chExt cx="0" cy="0"/>
        </a:xfrm>
      </p:grpSpPr>
      <p:sp>
        <p:nvSpPr>
          <p:cNvPr id="129" name="Google Shape;129;p2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solidFill>
                  <a:schemeClr val="lt1"/>
                </a:solidFill>
              </a:rPr>
              <a:t>Recommendation</a:t>
            </a:r>
            <a:endParaRPr sz="1800">
              <a:solidFill>
                <a:schemeClr val="lt1"/>
              </a:solidFill>
            </a:endParaRPr>
          </a:p>
        </p:txBody>
      </p:sp>
      <p:sp>
        <p:nvSpPr>
          <p:cNvPr id="130" name="Google Shape;13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310832" lvl="0" marL="457200" rtl="0" algn="l">
              <a:spcBef>
                <a:spcPts val="0"/>
              </a:spcBef>
              <a:spcAft>
                <a:spcPts val="0"/>
              </a:spcAft>
              <a:buClr>
                <a:schemeClr val="lt1"/>
              </a:buClr>
              <a:buSzPct val="100000"/>
              <a:buChar char="●"/>
            </a:pPr>
            <a:r>
              <a:rPr lang="en" sz="1400">
                <a:solidFill>
                  <a:schemeClr val="lt1"/>
                </a:solidFill>
              </a:rPr>
              <a:t>Increase bids on desktop as the conversion rate was 3.74% compared to mobile device with 0.97% rate.</a:t>
            </a:r>
            <a:endParaRPr sz="1400">
              <a:solidFill>
                <a:schemeClr val="lt1"/>
              </a:solidFill>
            </a:endParaRPr>
          </a:p>
          <a:p>
            <a:pPr indent="0" lvl="0" marL="457200" rtl="0" algn="l">
              <a:spcBef>
                <a:spcPts val="1200"/>
              </a:spcBef>
              <a:spcAft>
                <a:spcPts val="0"/>
              </a:spcAft>
              <a:buNone/>
            </a:pPr>
            <a:r>
              <a:t/>
            </a:r>
            <a:endParaRPr sz="1400">
              <a:solidFill>
                <a:schemeClr val="lt1"/>
              </a:solidFill>
            </a:endParaRPr>
          </a:p>
          <a:p>
            <a:pPr indent="-310832" lvl="0" marL="457200" rtl="0" algn="l">
              <a:spcBef>
                <a:spcPts val="1200"/>
              </a:spcBef>
              <a:spcAft>
                <a:spcPts val="0"/>
              </a:spcAft>
              <a:buClr>
                <a:schemeClr val="lt1"/>
              </a:buClr>
              <a:buSzPct val="100000"/>
              <a:buChar char="●"/>
            </a:pPr>
            <a:r>
              <a:rPr lang="en" sz="1400">
                <a:solidFill>
                  <a:schemeClr val="lt1"/>
                </a:solidFill>
              </a:rPr>
              <a:t>The billing page had a high bounce rate. It would be advisable to perform a A/B test. Having a 50/50 split test on old and new billing page.</a:t>
            </a:r>
            <a:endParaRPr sz="1400">
              <a:solidFill>
                <a:schemeClr val="lt1"/>
              </a:solidFill>
            </a:endParaRPr>
          </a:p>
          <a:p>
            <a:pPr indent="0" lvl="0" marL="0" rtl="0" algn="l">
              <a:spcBef>
                <a:spcPts val="1200"/>
              </a:spcBef>
              <a:spcAft>
                <a:spcPts val="0"/>
              </a:spcAft>
              <a:buNone/>
            </a:pPr>
            <a:r>
              <a:t/>
            </a:r>
            <a:endParaRPr sz="1400">
              <a:solidFill>
                <a:schemeClr val="lt1"/>
              </a:solidFill>
            </a:endParaRPr>
          </a:p>
          <a:p>
            <a:pPr indent="-310832" lvl="0" marL="457200" rtl="0" algn="l">
              <a:spcBef>
                <a:spcPts val="1200"/>
              </a:spcBef>
              <a:spcAft>
                <a:spcPts val="0"/>
              </a:spcAft>
              <a:buClr>
                <a:schemeClr val="lt1"/>
              </a:buClr>
              <a:buSzPct val="100000"/>
              <a:buChar char="●"/>
            </a:pPr>
            <a:r>
              <a:rPr lang="en" sz="1400">
                <a:solidFill>
                  <a:schemeClr val="lt1"/>
                </a:solidFill>
              </a:rPr>
              <a:t>Perform product analysis to know which products gets to checkout whereby getting a purchasing funnel analysis.</a:t>
            </a:r>
            <a:endParaRPr sz="1400">
              <a:solidFill>
                <a:schemeClr val="lt1"/>
              </a:solidFill>
            </a:endParaRPr>
          </a:p>
          <a:p>
            <a:pPr indent="0" lvl="0" marL="0" rtl="0" algn="l">
              <a:spcBef>
                <a:spcPts val="1200"/>
              </a:spcBef>
              <a:spcAft>
                <a:spcPts val="0"/>
              </a:spcAft>
              <a:buNone/>
            </a:pPr>
            <a:r>
              <a:t/>
            </a:r>
            <a:endParaRPr sz="1400">
              <a:solidFill>
                <a:schemeClr val="lt1"/>
              </a:solidFill>
            </a:endParaRPr>
          </a:p>
          <a:p>
            <a:pPr indent="-310832" lvl="0" marL="457200" rtl="0" algn="l">
              <a:spcBef>
                <a:spcPts val="1200"/>
              </a:spcBef>
              <a:spcAft>
                <a:spcPts val="0"/>
              </a:spcAft>
              <a:buClr>
                <a:schemeClr val="lt1"/>
              </a:buClr>
              <a:buSzPct val="100000"/>
              <a:buChar char="●"/>
            </a:pPr>
            <a:r>
              <a:rPr lang="en" sz="1400">
                <a:solidFill>
                  <a:schemeClr val="lt1"/>
                </a:solidFill>
              </a:rPr>
              <a:t>Perform user analysis.</a:t>
            </a:r>
            <a:endParaRPr sz="1400">
              <a:solidFill>
                <a:schemeClr val="lt1"/>
              </a:solidFill>
            </a:endParaRPr>
          </a:p>
          <a:p>
            <a:pPr indent="0" lvl="0" marL="0" rtl="0" algn="l">
              <a:spcBef>
                <a:spcPts val="1200"/>
              </a:spcBef>
              <a:spcAft>
                <a:spcPts val="1200"/>
              </a:spcAft>
              <a:buNone/>
            </a:pPr>
            <a:r>
              <a:t/>
            </a:r>
            <a:endParaRPr>
              <a:solidFill>
                <a:schemeClr val="lt1"/>
              </a:solidFill>
            </a:endParaRPr>
          </a:p>
        </p:txBody>
      </p:sp>
      <p:pic>
        <p:nvPicPr>
          <p:cNvPr id="131" name="Google Shape;131;p22"/>
          <p:cNvPicPr preferRelativeResize="0"/>
          <p:nvPr/>
        </p:nvPicPr>
        <p:blipFill>
          <a:blip r:embed="rId3">
            <a:alphaModFix/>
          </a:blip>
          <a:stretch>
            <a:fillRect/>
          </a:stretch>
        </p:blipFill>
        <p:spPr>
          <a:xfrm>
            <a:off x="7371100" y="3626825"/>
            <a:ext cx="1702175" cy="1516675"/>
          </a:xfrm>
          <a:prstGeom prst="rect">
            <a:avLst/>
          </a:prstGeom>
          <a:noFill/>
          <a:ln>
            <a:noFill/>
          </a:ln>
        </p:spPr>
      </p:pic>
      <p:sp>
        <p:nvSpPr>
          <p:cNvPr id="132" name="Google Shape;132;p22"/>
          <p:cNvSpPr txBox="1"/>
          <p:nvPr>
            <p:ph idx="4294967295" type="subTitle"/>
          </p:nvPr>
        </p:nvSpPr>
        <p:spPr>
          <a:xfrm>
            <a:off x="464100" y="4568875"/>
            <a:ext cx="8520600" cy="429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u="sng">
                <a:solidFill>
                  <a:schemeClr val="hlink"/>
                </a:solidFill>
                <a:hlinkClick r:id="rId4"/>
              </a:rPr>
              <a:t>Source: https://github.com/uogbonda/SQL-query-on-MF-company-performance</a:t>
            </a:r>
            <a:endParaRPr sz="1200"/>
          </a:p>
        </p:txBody>
      </p:sp>
      <p:cxnSp>
        <p:nvCxnSpPr>
          <p:cNvPr id="133" name="Google Shape;133;p22"/>
          <p:cNvCxnSpPr/>
          <p:nvPr/>
        </p:nvCxnSpPr>
        <p:spPr>
          <a:xfrm flipH="1" rot="10800000">
            <a:off x="384825" y="865875"/>
            <a:ext cx="8362800" cy="22200"/>
          </a:xfrm>
          <a:prstGeom prst="straightConnector1">
            <a:avLst/>
          </a:prstGeom>
          <a:noFill/>
          <a:ln cap="flat" cmpd="sng" w="9525">
            <a:solidFill>
              <a:schemeClr val="accent4"/>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7" name="Shape 137"/>
        <p:cNvGrpSpPr/>
        <p:nvPr/>
      </p:nvGrpSpPr>
      <p:grpSpPr>
        <a:xfrm>
          <a:off x="0" y="0"/>
          <a:ext cx="0" cy="0"/>
          <a:chOff x="0" y="0"/>
          <a:chExt cx="0" cy="0"/>
        </a:xfrm>
      </p:grpSpPr>
      <p:sp>
        <p:nvSpPr>
          <p:cNvPr id="138" name="Google Shape;138;p23"/>
          <p:cNvSpPr txBox="1"/>
          <p:nvPr>
            <p:ph type="title"/>
          </p:nvPr>
        </p:nvSpPr>
        <p:spPr>
          <a:xfrm>
            <a:off x="311700" y="422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Reference</a:t>
            </a:r>
            <a:endParaRPr>
              <a:solidFill>
                <a:schemeClr val="lt1"/>
              </a:solidFill>
            </a:endParaRPr>
          </a:p>
        </p:txBody>
      </p:sp>
      <p:sp>
        <p:nvSpPr>
          <p:cNvPr id="139" name="Google Shape;13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74650" lvl="0" marL="457200" rtl="0" algn="l">
              <a:lnSpc>
                <a:spcPct val="140000"/>
              </a:lnSpc>
              <a:spcBef>
                <a:spcPts val="0"/>
              </a:spcBef>
              <a:spcAft>
                <a:spcPts val="0"/>
              </a:spcAft>
              <a:buSzPts val="2300"/>
              <a:buFont typeface="Roboto"/>
              <a:buChar char="●"/>
            </a:pPr>
            <a:r>
              <a:rPr lang="en">
                <a:solidFill>
                  <a:srgbClr val="FFFFFF"/>
                </a:solidFill>
                <a:highlight>
                  <a:srgbClr val="1C1D1F"/>
                </a:highlight>
                <a:uFill>
                  <a:noFill/>
                </a:uFill>
                <a:latin typeface="Roboto"/>
                <a:ea typeface="Roboto"/>
                <a:cs typeface="Roboto"/>
                <a:sym typeface="Roboto"/>
                <a:hlinkClick r:id="rId3">
                  <a:extLst>
                    <a:ext uri="{A12FA001-AC4F-418D-AE19-62706E023703}">
                      <ahyp:hlinkClr val="tx"/>
                    </a:ext>
                  </a:extLst>
                </a:hlinkClick>
              </a:rPr>
              <a:t>Advanced SQL: MySQL Data Analysis &amp; Business Intelligence</a:t>
            </a:r>
            <a:r>
              <a:rPr lang="en"/>
              <a:t>: https://www.udemy.com/course/advanced-sql-mysql-for-analytics-business-intelligence/</a:t>
            </a:r>
            <a:endParaRPr sz="2300">
              <a:solidFill>
                <a:srgbClr val="FFFFFF"/>
              </a:solidFill>
              <a:highlight>
                <a:srgbClr val="1C1D1F"/>
              </a:highlight>
              <a:latin typeface="Roboto"/>
              <a:ea typeface="Roboto"/>
              <a:cs typeface="Roboto"/>
              <a:sym typeface="Roboto"/>
            </a:endParaRPr>
          </a:p>
          <a:p>
            <a:pPr indent="-342900" lvl="0" marL="457200" rtl="0" algn="l">
              <a:spcBef>
                <a:spcPts val="0"/>
              </a:spcBef>
              <a:spcAft>
                <a:spcPts val="0"/>
              </a:spcAft>
              <a:buClr>
                <a:schemeClr val="lt1"/>
              </a:buClr>
              <a:buSzPts val="1800"/>
              <a:buChar char="●"/>
            </a:pPr>
            <a:r>
              <a:rPr lang="en">
                <a:solidFill>
                  <a:schemeClr val="lt1"/>
                </a:solidFill>
              </a:rPr>
              <a:t>MySQL: </a:t>
            </a:r>
            <a:r>
              <a:rPr lang="en" u="sng">
                <a:solidFill>
                  <a:schemeClr val="hlink"/>
                </a:solidFill>
                <a:hlinkClick r:id="rId4"/>
              </a:rPr>
              <a:t>https://github.com/uogbonda/SQL-query-on-MF-company-performance/blob/main/MID%20COURSE%20PROJECT.sql</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Portfolio: </a:t>
            </a:r>
            <a:r>
              <a:rPr lang="en" u="sng">
                <a:solidFill>
                  <a:schemeClr val="hlink"/>
                </a:solidFill>
                <a:hlinkClick r:id="rId5"/>
              </a:rPr>
              <a:t>https://uogbonda.github.io</a:t>
            </a:r>
            <a:endParaRPr>
              <a:solidFill>
                <a:schemeClr val="lt1"/>
              </a:solidFill>
            </a:endParaRPr>
          </a:p>
          <a:p>
            <a:pPr indent="0" lvl="0" marL="0" rtl="0" algn="l">
              <a:spcBef>
                <a:spcPts val="1200"/>
              </a:spcBef>
              <a:spcAft>
                <a:spcPts val="1200"/>
              </a:spcAft>
              <a:buNone/>
            </a:pPr>
            <a:r>
              <a:t/>
            </a:r>
            <a:endParaRPr>
              <a:solidFill>
                <a:schemeClr val="lt1"/>
              </a:solidFill>
            </a:endParaRPr>
          </a:p>
        </p:txBody>
      </p:sp>
      <p:pic>
        <p:nvPicPr>
          <p:cNvPr id="140" name="Google Shape;140;p23"/>
          <p:cNvPicPr preferRelativeResize="0"/>
          <p:nvPr/>
        </p:nvPicPr>
        <p:blipFill>
          <a:blip r:embed="rId6">
            <a:alphaModFix/>
          </a:blip>
          <a:stretch>
            <a:fillRect/>
          </a:stretch>
        </p:blipFill>
        <p:spPr>
          <a:xfrm>
            <a:off x="7374350" y="3530150"/>
            <a:ext cx="1691525" cy="1507200"/>
          </a:xfrm>
          <a:prstGeom prst="rect">
            <a:avLst/>
          </a:prstGeom>
          <a:noFill/>
          <a:ln>
            <a:noFill/>
          </a:ln>
        </p:spPr>
      </p:pic>
      <p:sp>
        <p:nvSpPr>
          <p:cNvPr id="141" name="Google Shape;141;p23"/>
          <p:cNvSpPr txBox="1"/>
          <p:nvPr>
            <p:ph idx="4294967295" type="subTitle"/>
          </p:nvPr>
        </p:nvSpPr>
        <p:spPr>
          <a:xfrm>
            <a:off x="464100" y="4684650"/>
            <a:ext cx="8520600" cy="3138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1200"/>
              </a:spcAft>
              <a:buNone/>
            </a:pPr>
            <a:r>
              <a:rPr lang="en" sz="1200" u="sng">
                <a:solidFill>
                  <a:schemeClr val="hlink"/>
                </a:solidFill>
                <a:hlinkClick r:id="rId7"/>
              </a:rPr>
              <a:t>Source: https://github.com/uogbonda/SQL-query-on-MF-company-performance</a:t>
            </a:r>
            <a:endParaRPr sz="1200"/>
          </a:p>
        </p:txBody>
      </p:sp>
      <p:cxnSp>
        <p:nvCxnSpPr>
          <p:cNvPr id="142" name="Google Shape;142;p23"/>
          <p:cNvCxnSpPr/>
          <p:nvPr/>
        </p:nvCxnSpPr>
        <p:spPr>
          <a:xfrm flipH="1" rot="10800000">
            <a:off x="421850" y="903000"/>
            <a:ext cx="8377500" cy="14700"/>
          </a:xfrm>
          <a:prstGeom prst="straightConnector1">
            <a:avLst/>
          </a:prstGeom>
          <a:noFill/>
          <a:ln cap="flat" cmpd="sng" w="9525">
            <a:solidFill>
              <a:schemeClr val="accent4"/>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1" name="Shape 61"/>
        <p:cNvGrpSpPr/>
        <p:nvPr/>
      </p:nvGrpSpPr>
      <p:grpSpPr>
        <a:xfrm>
          <a:off x="0" y="0"/>
          <a:ext cx="0" cy="0"/>
          <a:chOff x="0" y="0"/>
          <a:chExt cx="0" cy="0"/>
        </a:xfrm>
      </p:grpSpPr>
      <p:sp>
        <p:nvSpPr>
          <p:cNvPr id="62" name="Google Shape;62;p14"/>
          <p:cNvSpPr txBox="1"/>
          <p:nvPr>
            <p:ph type="title"/>
          </p:nvPr>
        </p:nvSpPr>
        <p:spPr>
          <a:xfrm>
            <a:off x="245075" y="67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Executive Summary</a:t>
            </a:r>
            <a:endParaRPr>
              <a:solidFill>
                <a:schemeClr val="lt1"/>
              </a:solidFill>
            </a:endParaRPr>
          </a:p>
        </p:txBody>
      </p:sp>
      <p:cxnSp>
        <p:nvCxnSpPr>
          <p:cNvPr id="63" name="Google Shape;63;p14"/>
          <p:cNvCxnSpPr/>
          <p:nvPr/>
        </p:nvCxnSpPr>
        <p:spPr>
          <a:xfrm>
            <a:off x="251625" y="532850"/>
            <a:ext cx="8651400" cy="44400"/>
          </a:xfrm>
          <a:prstGeom prst="straightConnector1">
            <a:avLst/>
          </a:prstGeom>
          <a:noFill/>
          <a:ln cap="flat" cmpd="sng" w="9525">
            <a:solidFill>
              <a:srgbClr val="E69138"/>
            </a:solidFill>
            <a:prstDash val="solid"/>
            <a:round/>
            <a:headEnd len="med" w="med" type="none"/>
            <a:tailEnd len="med" w="med" type="none"/>
          </a:ln>
        </p:spPr>
      </p:cxnSp>
      <p:sp>
        <p:nvSpPr>
          <p:cNvPr id="64" name="Google Shape;64;p14"/>
          <p:cNvSpPr txBox="1"/>
          <p:nvPr>
            <p:ph idx="1" type="body"/>
          </p:nvPr>
        </p:nvSpPr>
        <p:spPr>
          <a:xfrm>
            <a:off x="311700" y="577250"/>
            <a:ext cx="8454000" cy="41667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3804" u="sng">
                <a:solidFill>
                  <a:schemeClr val="lt1"/>
                </a:solidFill>
              </a:rPr>
              <a:t>Objective </a:t>
            </a:r>
            <a:endParaRPr sz="3804" u="sng">
              <a:solidFill>
                <a:schemeClr val="lt1"/>
              </a:solidFill>
            </a:endParaRPr>
          </a:p>
          <a:p>
            <a:pPr indent="-292222" lvl="0" marL="457200" rtl="0" algn="l">
              <a:spcBef>
                <a:spcPts val="1200"/>
              </a:spcBef>
              <a:spcAft>
                <a:spcPts val="0"/>
              </a:spcAft>
              <a:buClr>
                <a:schemeClr val="lt1"/>
              </a:buClr>
              <a:buSzPct val="100000"/>
              <a:buChar char="●"/>
            </a:pPr>
            <a:r>
              <a:rPr lang="en" sz="4007">
                <a:solidFill>
                  <a:schemeClr val="lt1"/>
                </a:solidFill>
              </a:rPr>
              <a:t>Detailed story of company’s growth using </a:t>
            </a:r>
            <a:r>
              <a:rPr lang="en" sz="4007">
                <a:solidFill>
                  <a:schemeClr val="lt1"/>
                </a:solidFill>
              </a:rPr>
              <a:t>monthly</a:t>
            </a:r>
            <a:r>
              <a:rPr lang="en" sz="4007">
                <a:solidFill>
                  <a:schemeClr val="lt1"/>
                </a:solidFill>
              </a:rPr>
              <a:t> trended performances using Traffic analysis, website measurement ,testing and optimization.</a:t>
            </a:r>
            <a:endParaRPr sz="4007">
              <a:solidFill>
                <a:schemeClr val="lt1"/>
              </a:solidFill>
            </a:endParaRPr>
          </a:p>
          <a:p>
            <a:pPr indent="-292222" lvl="0" marL="457200" rtl="0" algn="l">
              <a:spcBef>
                <a:spcPts val="0"/>
              </a:spcBef>
              <a:spcAft>
                <a:spcPts val="0"/>
              </a:spcAft>
              <a:buClr>
                <a:schemeClr val="lt1"/>
              </a:buClr>
              <a:buSzPct val="100000"/>
              <a:buChar char="●"/>
            </a:pPr>
            <a:r>
              <a:rPr lang="en" sz="4007">
                <a:solidFill>
                  <a:schemeClr val="lt1"/>
                </a:solidFill>
              </a:rPr>
              <a:t>Analyze current performance , provide conversion funnel from home and lander-1 page.</a:t>
            </a:r>
            <a:endParaRPr sz="4007">
              <a:solidFill>
                <a:schemeClr val="lt1"/>
              </a:solidFill>
            </a:endParaRPr>
          </a:p>
          <a:p>
            <a:pPr indent="0" lvl="0" marL="457200" rtl="0" algn="l">
              <a:spcBef>
                <a:spcPts val="1200"/>
              </a:spcBef>
              <a:spcAft>
                <a:spcPts val="0"/>
              </a:spcAft>
              <a:buNone/>
            </a:pPr>
            <a:r>
              <a:t/>
            </a:r>
            <a:endParaRPr sz="1416">
              <a:solidFill>
                <a:schemeClr val="lt1"/>
              </a:solidFill>
            </a:endParaRPr>
          </a:p>
          <a:p>
            <a:pPr indent="0" lvl="0" marL="0" rtl="0" algn="l">
              <a:spcBef>
                <a:spcPts val="1200"/>
              </a:spcBef>
              <a:spcAft>
                <a:spcPts val="0"/>
              </a:spcAft>
              <a:buNone/>
            </a:pPr>
            <a:r>
              <a:rPr lang="en" sz="3738" u="sng">
                <a:solidFill>
                  <a:schemeClr val="lt1"/>
                </a:solidFill>
              </a:rPr>
              <a:t>Key findings</a:t>
            </a:r>
            <a:endParaRPr sz="3738" u="sng">
              <a:solidFill>
                <a:schemeClr val="lt1"/>
              </a:solidFill>
            </a:endParaRPr>
          </a:p>
          <a:p>
            <a:pPr indent="-292100" lvl="0" marL="457200" rtl="0" algn="l">
              <a:spcBef>
                <a:spcPts val="1200"/>
              </a:spcBef>
              <a:spcAft>
                <a:spcPts val="0"/>
              </a:spcAft>
              <a:buClr>
                <a:schemeClr val="lt1"/>
              </a:buClr>
              <a:buSzPct val="100000"/>
              <a:buChar char="●"/>
            </a:pPr>
            <a:r>
              <a:rPr lang="en" sz="4000">
                <a:solidFill>
                  <a:schemeClr val="lt1"/>
                </a:solidFill>
              </a:rPr>
              <a:t>The order volume from March to November was 4 times more. The session increased month by month.</a:t>
            </a:r>
            <a:endParaRPr sz="4000">
              <a:solidFill>
                <a:schemeClr val="lt1"/>
              </a:solidFill>
            </a:endParaRPr>
          </a:p>
          <a:p>
            <a:pPr indent="-292100" lvl="0" marL="457200" rtl="0" algn="l">
              <a:spcBef>
                <a:spcPts val="0"/>
              </a:spcBef>
              <a:spcAft>
                <a:spcPts val="0"/>
              </a:spcAft>
              <a:buClr>
                <a:schemeClr val="lt1"/>
              </a:buClr>
              <a:buSzPct val="100000"/>
              <a:buChar char="●"/>
            </a:pPr>
            <a:r>
              <a:rPr lang="en" sz="4000">
                <a:solidFill>
                  <a:schemeClr val="lt1"/>
                </a:solidFill>
              </a:rPr>
              <a:t>Brand campaigns sessions increased from 8 to 383 sessions and orders from 0 to 17.</a:t>
            </a:r>
            <a:endParaRPr sz="4000">
              <a:solidFill>
                <a:schemeClr val="lt1"/>
              </a:solidFill>
            </a:endParaRPr>
          </a:p>
          <a:p>
            <a:pPr indent="-292100" lvl="0" marL="457200" rtl="0" algn="l">
              <a:spcBef>
                <a:spcPts val="0"/>
              </a:spcBef>
              <a:spcAft>
                <a:spcPts val="0"/>
              </a:spcAft>
              <a:buClr>
                <a:schemeClr val="lt1"/>
              </a:buClr>
              <a:buSzPct val="100000"/>
              <a:buChar char="●"/>
            </a:pPr>
            <a:r>
              <a:rPr lang="en" sz="4000">
                <a:solidFill>
                  <a:schemeClr val="lt1"/>
                </a:solidFill>
              </a:rPr>
              <a:t>Desktop</a:t>
            </a:r>
            <a:r>
              <a:rPr lang="en" sz="4000">
                <a:solidFill>
                  <a:schemeClr val="lt1"/>
                </a:solidFill>
              </a:rPr>
              <a:t> device produced 95% of the total sessions while 5% of the session is from the mobile device.</a:t>
            </a:r>
            <a:endParaRPr sz="4000">
              <a:solidFill>
                <a:schemeClr val="lt1"/>
              </a:solidFill>
            </a:endParaRPr>
          </a:p>
          <a:p>
            <a:pPr indent="-292100" lvl="0" marL="457200" rtl="0" algn="l">
              <a:spcBef>
                <a:spcPts val="0"/>
              </a:spcBef>
              <a:spcAft>
                <a:spcPts val="0"/>
              </a:spcAft>
              <a:buClr>
                <a:schemeClr val="lt1"/>
              </a:buClr>
              <a:buSzPct val="100000"/>
              <a:buChar char="●"/>
            </a:pPr>
            <a:r>
              <a:rPr lang="en" sz="4000">
                <a:solidFill>
                  <a:schemeClr val="lt1"/>
                </a:solidFill>
              </a:rPr>
              <a:t>The organic and direct_type sessions increased from 8 and 9 in March, to 428 and 440 in November respectively.</a:t>
            </a:r>
            <a:endParaRPr sz="4000">
              <a:solidFill>
                <a:schemeClr val="lt1"/>
              </a:solidFill>
            </a:endParaRPr>
          </a:p>
          <a:p>
            <a:pPr indent="-292100" lvl="0" marL="457200" rtl="0" algn="l">
              <a:spcBef>
                <a:spcPts val="0"/>
              </a:spcBef>
              <a:spcAft>
                <a:spcPts val="0"/>
              </a:spcAft>
              <a:buClr>
                <a:schemeClr val="lt1"/>
              </a:buClr>
              <a:buSzPct val="100000"/>
              <a:buChar char="●"/>
            </a:pPr>
            <a:r>
              <a:rPr lang="en" sz="4000">
                <a:solidFill>
                  <a:schemeClr val="lt1"/>
                </a:solidFill>
              </a:rPr>
              <a:t>After performing a A/B split test on old homepage and new homepage, The conversion rate for </a:t>
            </a:r>
            <a:r>
              <a:rPr lang="en" sz="4000">
                <a:solidFill>
                  <a:schemeClr val="lt1"/>
                </a:solidFill>
              </a:rPr>
              <a:t>homepage</a:t>
            </a:r>
            <a:r>
              <a:rPr lang="en" sz="4000">
                <a:solidFill>
                  <a:schemeClr val="lt1"/>
                </a:solidFill>
              </a:rPr>
              <a:t> was 3.18% while new </a:t>
            </a:r>
            <a:r>
              <a:rPr lang="en" sz="4000">
                <a:solidFill>
                  <a:schemeClr val="lt1"/>
                </a:solidFill>
              </a:rPr>
              <a:t>homepage</a:t>
            </a:r>
            <a:r>
              <a:rPr lang="en" sz="4000">
                <a:solidFill>
                  <a:schemeClr val="lt1"/>
                </a:solidFill>
              </a:rPr>
              <a:t> was 4.06%. Having an </a:t>
            </a:r>
            <a:r>
              <a:rPr lang="en" sz="4000">
                <a:solidFill>
                  <a:schemeClr val="lt1"/>
                </a:solidFill>
              </a:rPr>
              <a:t>incremental</a:t>
            </a:r>
            <a:r>
              <a:rPr lang="en" sz="4000">
                <a:solidFill>
                  <a:schemeClr val="lt1"/>
                </a:solidFill>
              </a:rPr>
              <a:t> conversion value of 0.0088.</a:t>
            </a:r>
            <a:endParaRPr sz="4000">
              <a:solidFill>
                <a:schemeClr val="lt1"/>
              </a:solidFill>
            </a:endParaRPr>
          </a:p>
          <a:p>
            <a:pPr indent="-292100" lvl="0" marL="457200" rtl="0" algn="l">
              <a:spcBef>
                <a:spcPts val="0"/>
              </a:spcBef>
              <a:spcAft>
                <a:spcPts val="0"/>
              </a:spcAft>
              <a:buClr>
                <a:schemeClr val="lt1"/>
              </a:buClr>
              <a:buSzPct val="100000"/>
              <a:buChar char="●"/>
            </a:pPr>
            <a:r>
              <a:rPr lang="en" sz="4000">
                <a:solidFill>
                  <a:schemeClr val="lt1"/>
                </a:solidFill>
              </a:rPr>
              <a:t>From 29th July 2012, we have had 50 extra orders each month.</a:t>
            </a:r>
            <a:endParaRPr sz="4000">
              <a:solidFill>
                <a:schemeClr val="lt1"/>
              </a:solidFill>
            </a:endParaRPr>
          </a:p>
          <a:p>
            <a:pPr indent="-292100" lvl="0" marL="457200" rtl="0" algn="l">
              <a:spcBef>
                <a:spcPts val="0"/>
              </a:spcBef>
              <a:spcAft>
                <a:spcPts val="0"/>
              </a:spcAft>
              <a:buClr>
                <a:schemeClr val="lt1"/>
              </a:buClr>
              <a:buSzPct val="100000"/>
              <a:buChar char="●"/>
            </a:pPr>
            <a:r>
              <a:rPr lang="en" sz="4000">
                <a:solidFill>
                  <a:schemeClr val="lt1"/>
                </a:solidFill>
              </a:rPr>
              <a:t>The conversion funnel from new </a:t>
            </a:r>
            <a:r>
              <a:rPr lang="en" sz="4000">
                <a:solidFill>
                  <a:schemeClr val="lt1"/>
                </a:solidFill>
              </a:rPr>
              <a:t>homepage</a:t>
            </a:r>
            <a:r>
              <a:rPr lang="en" sz="4000">
                <a:solidFill>
                  <a:schemeClr val="lt1"/>
                </a:solidFill>
              </a:rPr>
              <a:t> to “thank_you” page had a better conversion than the old homepage.</a:t>
            </a:r>
            <a:endParaRPr sz="4000">
              <a:solidFill>
                <a:schemeClr val="lt1"/>
              </a:solidFill>
            </a:endParaRPr>
          </a:p>
          <a:p>
            <a:pPr indent="0" lvl="0" marL="0" rtl="0" algn="l">
              <a:spcBef>
                <a:spcPts val="1200"/>
              </a:spcBef>
              <a:spcAft>
                <a:spcPts val="0"/>
              </a:spcAft>
              <a:buNone/>
            </a:pPr>
            <a:r>
              <a:t/>
            </a:r>
            <a:endParaRPr sz="2200" u="sng">
              <a:solidFill>
                <a:schemeClr val="lt1"/>
              </a:solidFill>
            </a:endParaRPr>
          </a:p>
          <a:p>
            <a:pPr indent="0" lvl="0" marL="0" rtl="0" algn="l">
              <a:spcBef>
                <a:spcPts val="1200"/>
              </a:spcBef>
              <a:spcAft>
                <a:spcPts val="0"/>
              </a:spcAft>
              <a:buNone/>
            </a:pPr>
            <a:r>
              <a:rPr lang="en" sz="3738" u="sng">
                <a:solidFill>
                  <a:schemeClr val="lt1"/>
                </a:solidFill>
              </a:rPr>
              <a:t>Recommendations</a:t>
            </a:r>
            <a:endParaRPr sz="3738" u="sng">
              <a:solidFill>
                <a:schemeClr val="lt1"/>
              </a:solidFill>
            </a:endParaRPr>
          </a:p>
          <a:p>
            <a:pPr indent="-292100" lvl="0" marL="457200" rtl="0" algn="l">
              <a:spcBef>
                <a:spcPts val="1200"/>
              </a:spcBef>
              <a:spcAft>
                <a:spcPts val="0"/>
              </a:spcAft>
              <a:buClr>
                <a:schemeClr val="lt1"/>
              </a:buClr>
              <a:buSzPct val="100000"/>
              <a:buChar char="●"/>
            </a:pPr>
            <a:r>
              <a:rPr lang="en" sz="4000">
                <a:solidFill>
                  <a:schemeClr val="lt1"/>
                </a:solidFill>
              </a:rPr>
              <a:t>Increase bids on desktop as the conversion rate was 3.74% compared to mobile device with 0.97% rate.</a:t>
            </a:r>
            <a:endParaRPr sz="4000">
              <a:solidFill>
                <a:schemeClr val="lt1"/>
              </a:solidFill>
            </a:endParaRPr>
          </a:p>
          <a:p>
            <a:pPr indent="-292100" lvl="0" marL="457200" rtl="0" algn="l">
              <a:spcBef>
                <a:spcPts val="0"/>
              </a:spcBef>
              <a:spcAft>
                <a:spcPts val="0"/>
              </a:spcAft>
              <a:buClr>
                <a:schemeClr val="lt1"/>
              </a:buClr>
              <a:buSzPct val="100000"/>
              <a:buChar char="●"/>
            </a:pPr>
            <a:r>
              <a:rPr lang="en" sz="4000">
                <a:solidFill>
                  <a:schemeClr val="lt1"/>
                </a:solidFill>
              </a:rPr>
              <a:t>F</a:t>
            </a:r>
            <a:r>
              <a:rPr lang="en" sz="4000">
                <a:solidFill>
                  <a:schemeClr val="lt1"/>
                </a:solidFill>
              </a:rPr>
              <a:t>ully switch over to the new homepage. As the overall bounce rate did come down over the time period.</a:t>
            </a:r>
            <a:endParaRPr sz="4000">
              <a:solidFill>
                <a:schemeClr val="lt1"/>
              </a:solidFill>
            </a:endParaRPr>
          </a:p>
          <a:p>
            <a:pPr indent="-292100" lvl="0" marL="457200" rtl="0" algn="l">
              <a:spcBef>
                <a:spcPts val="0"/>
              </a:spcBef>
              <a:spcAft>
                <a:spcPts val="0"/>
              </a:spcAft>
              <a:buClr>
                <a:schemeClr val="lt1"/>
              </a:buClr>
              <a:buSzPct val="100000"/>
              <a:buChar char="●"/>
            </a:pPr>
            <a:r>
              <a:rPr lang="en" sz="4000">
                <a:solidFill>
                  <a:schemeClr val="lt1"/>
                </a:solidFill>
              </a:rPr>
              <a:t>Focus on the low click rates of the landing page, mr_fuzzy and billing page.</a:t>
            </a:r>
            <a:endParaRPr sz="4000">
              <a:solidFill>
                <a:schemeClr val="lt1"/>
              </a:solidFill>
            </a:endParaRPr>
          </a:p>
          <a:p>
            <a:pPr indent="-292100" lvl="0" marL="457200" rtl="0" algn="l">
              <a:spcBef>
                <a:spcPts val="0"/>
              </a:spcBef>
              <a:spcAft>
                <a:spcPts val="0"/>
              </a:spcAft>
              <a:buClr>
                <a:schemeClr val="lt1"/>
              </a:buClr>
              <a:buSzPct val="100000"/>
              <a:buChar char="●"/>
            </a:pPr>
            <a:r>
              <a:rPr lang="en" sz="4000">
                <a:solidFill>
                  <a:schemeClr val="lt1"/>
                </a:solidFill>
              </a:rPr>
              <a:t>Perform user analysis.</a:t>
            </a:r>
            <a:endParaRPr sz="4000">
              <a:solidFill>
                <a:schemeClr val="lt1"/>
              </a:solidFill>
            </a:endParaRPr>
          </a:p>
          <a:p>
            <a:pPr indent="0" lvl="0" marL="0" rtl="0" algn="l">
              <a:spcBef>
                <a:spcPts val="1200"/>
              </a:spcBef>
              <a:spcAft>
                <a:spcPts val="0"/>
              </a:spcAft>
              <a:buNone/>
            </a:pPr>
            <a:r>
              <a:t/>
            </a:r>
            <a:endParaRPr sz="4000">
              <a:solidFill>
                <a:schemeClr val="lt1"/>
              </a:solidFill>
            </a:endParaRPr>
          </a:p>
          <a:p>
            <a:pPr indent="0" lvl="0" marL="0" rtl="0" algn="l">
              <a:lnSpc>
                <a:spcPct val="100000"/>
              </a:lnSpc>
              <a:spcBef>
                <a:spcPts val="1200"/>
              </a:spcBef>
              <a:spcAft>
                <a:spcPts val="0"/>
              </a:spcAft>
              <a:buNone/>
            </a:pPr>
            <a:r>
              <a:rPr lang="en" sz="4000" u="sng">
                <a:solidFill>
                  <a:schemeClr val="hlink"/>
                </a:solidFill>
                <a:hlinkClick r:id="rId3"/>
              </a:rPr>
              <a:t>Source: https://github.com/uogbonda/SQL-query-on-MF-company-performance</a:t>
            </a:r>
            <a:endParaRPr sz="4000">
              <a:solidFill>
                <a:srgbClr val="000000"/>
              </a:solidFill>
            </a:endParaRPr>
          </a:p>
          <a:p>
            <a:pPr indent="0" lvl="0" marL="0" rtl="0" algn="l">
              <a:lnSpc>
                <a:spcPct val="100000"/>
              </a:lnSpc>
              <a:spcBef>
                <a:spcPts val="0"/>
              </a:spcBef>
              <a:spcAft>
                <a:spcPts val="0"/>
              </a:spcAft>
              <a:buNone/>
            </a:pPr>
            <a:r>
              <a:t/>
            </a:r>
            <a:endParaRPr sz="5446">
              <a:solidFill>
                <a:srgbClr val="000000"/>
              </a:solidFill>
            </a:endParaRPr>
          </a:p>
          <a:p>
            <a:pPr indent="0" lvl="0" marL="0" rtl="0" algn="l">
              <a:spcBef>
                <a:spcPts val="0"/>
              </a:spcBef>
              <a:spcAft>
                <a:spcPts val="1200"/>
              </a:spcAft>
              <a:buNone/>
            </a:pPr>
            <a:r>
              <a:t/>
            </a:r>
            <a:endParaRPr sz="1200">
              <a:solidFill>
                <a:schemeClr val="lt1"/>
              </a:solidFill>
            </a:endParaRPr>
          </a:p>
        </p:txBody>
      </p:sp>
      <p:pic>
        <p:nvPicPr>
          <p:cNvPr id="65" name="Google Shape;65;p14"/>
          <p:cNvPicPr preferRelativeResize="0"/>
          <p:nvPr/>
        </p:nvPicPr>
        <p:blipFill>
          <a:blip r:embed="rId4">
            <a:alphaModFix/>
          </a:blip>
          <a:stretch>
            <a:fillRect/>
          </a:stretch>
        </p:blipFill>
        <p:spPr>
          <a:xfrm>
            <a:off x="7399275" y="3552350"/>
            <a:ext cx="1666600" cy="1485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Table of Content</a:t>
            </a:r>
            <a:endParaRPr>
              <a:solidFill>
                <a:schemeClr val="lt1"/>
              </a:solidFill>
            </a:endParaRPr>
          </a:p>
        </p:txBody>
      </p:sp>
      <p:sp>
        <p:nvSpPr>
          <p:cNvPr id="71" name="Google Shape;71;p15"/>
          <p:cNvSpPr txBox="1"/>
          <p:nvPr>
            <p:ph idx="1" type="body"/>
          </p:nvPr>
        </p:nvSpPr>
        <p:spPr>
          <a:xfrm>
            <a:off x="311700" y="1152475"/>
            <a:ext cx="6822600" cy="3310800"/>
          </a:xfrm>
          <a:prstGeom prst="rect">
            <a:avLst/>
          </a:prstGeom>
        </p:spPr>
        <p:txBody>
          <a:bodyPr anchorCtr="0" anchor="t" bIns="91425" lIns="91425" spcFirstLastPara="1" rIns="91425" wrap="square" tIns="91425">
            <a:normAutofit fontScale="55000" lnSpcReduction="20000"/>
          </a:bodyPr>
          <a:lstStyle/>
          <a:p>
            <a:pPr indent="0" lvl="0" marL="0" rtl="0" algn="l">
              <a:lnSpc>
                <a:spcPct val="200000"/>
              </a:lnSpc>
              <a:spcBef>
                <a:spcPts val="0"/>
              </a:spcBef>
              <a:spcAft>
                <a:spcPts val="0"/>
              </a:spcAft>
              <a:buNone/>
            </a:pPr>
            <a:r>
              <a:rPr lang="en" sz="2150">
                <a:solidFill>
                  <a:schemeClr val="lt1"/>
                </a:solidFill>
              </a:rPr>
              <a:t>Conversion funnel (A/B testing)                                		 </a:t>
            </a:r>
            <a:r>
              <a:rPr lang="en" sz="2150" u="sng">
                <a:solidFill>
                  <a:schemeClr val="hlink"/>
                </a:solidFill>
                <a:hlinkClick action="ppaction://hlinksldjump" r:id="rId3"/>
              </a:rPr>
              <a:t>4</a:t>
            </a:r>
            <a:endParaRPr sz="2150">
              <a:solidFill>
                <a:schemeClr val="lt1"/>
              </a:solidFill>
            </a:endParaRPr>
          </a:p>
          <a:p>
            <a:pPr indent="0" lvl="0" marL="0" rtl="0" algn="l">
              <a:lnSpc>
                <a:spcPct val="200000"/>
              </a:lnSpc>
              <a:spcBef>
                <a:spcPts val="0"/>
              </a:spcBef>
              <a:spcAft>
                <a:spcPts val="0"/>
              </a:spcAft>
              <a:buNone/>
            </a:pPr>
            <a:r>
              <a:rPr lang="en" sz="2150">
                <a:solidFill>
                  <a:schemeClr val="lt1"/>
                </a:solidFill>
              </a:rPr>
              <a:t>Click rate of old_homepage and new_hompage       		</a:t>
            </a:r>
            <a:r>
              <a:rPr lang="en" sz="2150" u="sng">
                <a:solidFill>
                  <a:schemeClr val="hlink"/>
                </a:solidFill>
                <a:hlinkClick action="ppaction://hlinksldjump" r:id="rId4"/>
              </a:rPr>
              <a:t>5</a:t>
            </a:r>
            <a:endParaRPr sz="2150">
              <a:solidFill>
                <a:schemeClr val="lt1"/>
              </a:solidFill>
            </a:endParaRPr>
          </a:p>
          <a:p>
            <a:pPr indent="0" lvl="0" marL="0" rtl="0" algn="l">
              <a:lnSpc>
                <a:spcPct val="200000"/>
              </a:lnSpc>
              <a:spcBef>
                <a:spcPts val="0"/>
              </a:spcBef>
              <a:spcAft>
                <a:spcPts val="0"/>
              </a:spcAft>
              <a:buNone/>
            </a:pPr>
            <a:r>
              <a:rPr lang="en" sz="2150">
                <a:solidFill>
                  <a:schemeClr val="lt1"/>
                </a:solidFill>
              </a:rPr>
              <a:t>Utm_Source						    	  	</a:t>
            </a:r>
            <a:r>
              <a:rPr lang="en" sz="2150" u="sng">
                <a:solidFill>
                  <a:schemeClr val="hlink"/>
                </a:solidFill>
                <a:hlinkClick action="ppaction://hlinksldjump" r:id="rId5"/>
              </a:rPr>
              <a:t>6</a:t>
            </a:r>
            <a:endParaRPr sz="2150">
              <a:solidFill>
                <a:schemeClr val="lt1"/>
              </a:solidFill>
            </a:endParaRPr>
          </a:p>
          <a:p>
            <a:pPr indent="0" lvl="0" marL="0" rtl="0" algn="l">
              <a:lnSpc>
                <a:spcPct val="200000"/>
              </a:lnSpc>
              <a:spcBef>
                <a:spcPts val="0"/>
              </a:spcBef>
              <a:spcAft>
                <a:spcPts val="0"/>
              </a:spcAft>
              <a:buNone/>
            </a:pPr>
            <a:r>
              <a:rPr lang="en" sz="2150">
                <a:solidFill>
                  <a:schemeClr val="lt1"/>
                </a:solidFill>
              </a:rPr>
              <a:t>Sessions on desktop and mobile device                    		</a:t>
            </a:r>
            <a:r>
              <a:rPr lang="en" sz="2150" u="sng">
                <a:solidFill>
                  <a:schemeClr val="hlink"/>
                </a:solidFill>
                <a:hlinkClick action="ppaction://hlinksldjump" r:id="rId6"/>
              </a:rPr>
              <a:t>7</a:t>
            </a:r>
            <a:endParaRPr sz="2150">
              <a:solidFill>
                <a:schemeClr val="lt1"/>
              </a:solidFill>
            </a:endParaRPr>
          </a:p>
          <a:p>
            <a:pPr indent="0" lvl="0" marL="0" rtl="0" algn="l">
              <a:lnSpc>
                <a:spcPct val="200000"/>
              </a:lnSpc>
              <a:spcBef>
                <a:spcPts val="0"/>
              </a:spcBef>
              <a:spcAft>
                <a:spcPts val="0"/>
              </a:spcAft>
              <a:buNone/>
            </a:pPr>
            <a:r>
              <a:rPr lang="en" sz="2150">
                <a:solidFill>
                  <a:schemeClr val="lt1"/>
                </a:solidFill>
              </a:rPr>
              <a:t>Orders from desktop and mobile device                   		</a:t>
            </a:r>
            <a:r>
              <a:rPr lang="en" sz="2150" u="sng">
                <a:solidFill>
                  <a:schemeClr val="hlink"/>
                </a:solidFill>
                <a:hlinkClick action="ppaction://hlinksldjump" r:id="rId7"/>
              </a:rPr>
              <a:t>8</a:t>
            </a:r>
            <a:endParaRPr sz="2150">
              <a:solidFill>
                <a:schemeClr val="lt1"/>
              </a:solidFill>
            </a:endParaRPr>
          </a:p>
          <a:p>
            <a:pPr indent="0" lvl="0" marL="0" rtl="0" algn="l">
              <a:lnSpc>
                <a:spcPct val="200000"/>
              </a:lnSpc>
              <a:spcBef>
                <a:spcPts val="0"/>
              </a:spcBef>
              <a:spcAft>
                <a:spcPts val="0"/>
              </a:spcAft>
              <a:buNone/>
            </a:pPr>
            <a:r>
              <a:rPr lang="en" sz="2150">
                <a:solidFill>
                  <a:schemeClr val="lt1"/>
                </a:solidFill>
              </a:rPr>
              <a:t>Conclusion						      		</a:t>
            </a:r>
            <a:r>
              <a:rPr lang="en" sz="2150" u="sng">
                <a:solidFill>
                  <a:schemeClr val="hlink"/>
                </a:solidFill>
                <a:hlinkClick action="ppaction://hlinksldjump" r:id="rId8"/>
              </a:rPr>
              <a:t>9</a:t>
            </a:r>
            <a:endParaRPr sz="2150">
              <a:solidFill>
                <a:schemeClr val="lt1"/>
              </a:solidFill>
            </a:endParaRPr>
          </a:p>
          <a:p>
            <a:pPr indent="0" lvl="0" marL="0" rtl="0" algn="l">
              <a:lnSpc>
                <a:spcPct val="200000"/>
              </a:lnSpc>
              <a:spcBef>
                <a:spcPts val="0"/>
              </a:spcBef>
              <a:spcAft>
                <a:spcPts val="0"/>
              </a:spcAft>
              <a:buNone/>
            </a:pPr>
            <a:r>
              <a:rPr lang="en" sz="2150">
                <a:solidFill>
                  <a:schemeClr val="lt1"/>
                </a:solidFill>
              </a:rPr>
              <a:t>Recommendations					   	         </a:t>
            </a:r>
            <a:r>
              <a:rPr lang="en" sz="2150" u="sng">
                <a:solidFill>
                  <a:schemeClr val="hlink"/>
                </a:solidFill>
                <a:hlinkClick action="ppaction://hlinksldjump" r:id="rId9"/>
              </a:rPr>
              <a:t>10</a:t>
            </a:r>
            <a:endParaRPr sz="2150">
              <a:solidFill>
                <a:schemeClr val="lt1"/>
              </a:solidFill>
            </a:endParaRPr>
          </a:p>
          <a:p>
            <a:pPr indent="0" lvl="0" marL="0" rtl="0" algn="l">
              <a:lnSpc>
                <a:spcPct val="200000"/>
              </a:lnSpc>
              <a:spcBef>
                <a:spcPts val="0"/>
              </a:spcBef>
              <a:spcAft>
                <a:spcPts val="0"/>
              </a:spcAft>
              <a:buNone/>
            </a:pPr>
            <a:r>
              <a:rPr lang="en" sz="2150">
                <a:solidFill>
                  <a:schemeClr val="lt1"/>
                </a:solidFill>
              </a:rPr>
              <a:t>References						   	         </a:t>
            </a:r>
            <a:r>
              <a:rPr lang="en" sz="2150" u="sng">
                <a:solidFill>
                  <a:schemeClr val="hlink"/>
                </a:solidFill>
                <a:hlinkClick action="ppaction://hlinksldjump" r:id="rId10"/>
              </a:rPr>
              <a:t>11</a:t>
            </a:r>
            <a:endParaRPr sz="2150">
              <a:solidFill>
                <a:schemeClr val="lt1"/>
              </a:solidFill>
            </a:endParaRPr>
          </a:p>
          <a:p>
            <a:pPr indent="0" lvl="0" marL="0" rtl="0" algn="l">
              <a:lnSpc>
                <a:spcPct val="100000"/>
              </a:lnSpc>
              <a:spcBef>
                <a:spcPts val="0"/>
              </a:spcBef>
              <a:spcAft>
                <a:spcPts val="0"/>
              </a:spcAft>
              <a:buClr>
                <a:schemeClr val="dk1"/>
              </a:buClr>
              <a:buSzPct val="61111"/>
              <a:buFont typeface="Arial"/>
              <a:buNone/>
            </a:pPr>
            <a:r>
              <a:t/>
            </a:r>
            <a:endParaRPr>
              <a:solidFill>
                <a:schemeClr val="lt1"/>
              </a:solidFill>
            </a:endParaRPr>
          </a:p>
          <a:p>
            <a:pPr indent="0" lvl="0" marL="0" rtl="0" algn="l">
              <a:lnSpc>
                <a:spcPct val="100000"/>
              </a:lnSpc>
              <a:spcBef>
                <a:spcPts val="0"/>
              </a:spcBef>
              <a:spcAft>
                <a:spcPts val="0"/>
              </a:spcAft>
              <a:buNone/>
            </a:pPr>
            <a:r>
              <a:t/>
            </a:r>
            <a:endParaRPr sz="1820">
              <a:solidFill>
                <a:schemeClr val="lt1"/>
              </a:solidFill>
            </a:endParaRPr>
          </a:p>
          <a:p>
            <a:pPr indent="0" lvl="0" marL="0" rtl="0" algn="l">
              <a:lnSpc>
                <a:spcPct val="100000"/>
              </a:lnSpc>
              <a:spcBef>
                <a:spcPts val="0"/>
              </a:spcBef>
              <a:spcAft>
                <a:spcPts val="0"/>
              </a:spcAft>
              <a:buNone/>
            </a:pPr>
            <a:r>
              <a:t/>
            </a:r>
            <a:endParaRPr sz="1920">
              <a:solidFill>
                <a:schemeClr val="lt1"/>
              </a:solidFill>
            </a:endParaRPr>
          </a:p>
          <a:p>
            <a:pPr indent="0" lvl="0" marL="0" rtl="0" algn="l">
              <a:lnSpc>
                <a:spcPct val="100000"/>
              </a:lnSpc>
              <a:spcBef>
                <a:spcPts val="0"/>
              </a:spcBef>
              <a:spcAft>
                <a:spcPts val="0"/>
              </a:spcAft>
              <a:buClr>
                <a:schemeClr val="dk1"/>
              </a:buClr>
              <a:buSzPct val="51562"/>
              <a:buFont typeface="Arial"/>
              <a:buNone/>
            </a:pPr>
            <a:r>
              <a:t/>
            </a:r>
            <a:endParaRPr sz="1920">
              <a:solidFill>
                <a:schemeClr val="lt1"/>
              </a:solidFill>
            </a:endParaRPr>
          </a:p>
        </p:txBody>
      </p:sp>
      <p:pic>
        <p:nvPicPr>
          <p:cNvPr id="72" name="Google Shape;72;p15"/>
          <p:cNvPicPr preferRelativeResize="0"/>
          <p:nvPr/>
        </p:nvPicPr>
        <p:blipFill>
          <a:blip r:embed="rId11">
            <a:alphaModFix/>
          </a:blip>
          <a:stretch>
            <a:fillRect/>
          </a:stretch>
        </p:blipFill>
        <p:spPr>
          <a:xfrm>
            <a:off x="7083650" y="3271125"/>
            <a:ext cx="1982225" cy="1766225"/>
          </a:xfrm>
          <a:prstGeom prst="rect">
            <a:avLst/>
          </a:prstGeom>
          <a:noFill/>
          <a:ln>
            <a:noFill/>
          </a:ln>
        </p:spPr>
      </p:pic>
      <p:sp>
        <p:nvSpPr>
          <p:cNvPr id="73" name="Google Shape;73;p15"/>
          <p:cNvSpPr txBox="1"/>
          <p:nvPr>
            <p:ph idx="4294967295" type="subTitle"/>
          </p:nvPr>
        </p:nvSpPr>
        <p:spPr>
          <a:xfrm>
            <a:off x="464100" y="4568875"/>
            <a:ext cx="8520600" cy="429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u="sng">
                <a:solidFill>
                  <a:schemeClr val="hlink"/>
                </a:solidFill>
                <a:hlinkClick r:id="rId12"/>
              </a:rPr>
              <a:t>Source: https://github.com/uogbonda/SQL-query-on-MF-company-performance</a:t>
            </a:r>
            <a:endParaRPr sz="1200"/>
          </a:p>
        </p:txBody>
      </p:sp>
      <p:cxnSp>
        <p:nvCxnSpPr>
          <p:cNvPr id="74" name="Google Shape;74;p15"/>
          <p:cNvCxnSpPr/>
          <p:nvPr/>
        </p:nvCxnSpPr>
        <p:spPr>
          <a:xfrm flipH="1" rot="10800000">
            <a:off x="384825" y="942075"/>
            <a:ext cx="8362800" cy="22200"/>
          </a:xfrm>
          <a:prstGeom prst="straightConnector1">
            <a:avLst/>
          </a:prstGeom>
          <a:noFill/>
          <a:ln cap="flat" cmpd="sng" w="9525">
            <a:solidFill>
              <a:schemeClr val="accent4"/>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920">
                <a:solidFill>
                  <a:schemeClr val="lt1"/>
                </a:solidFill>
              </a:rPr>
              <a:t>Conversion funnel (A/B testing)</a:t>
            </a:r>
            <a:endParaRPr sz="1920">
              <a:solidFill>
                <a:schemeClr val="lt1"/>
              </a:solidFill>
            </a:endParaRPr>
          </a:p>
        </p:txBody>
      </p:sp>
      <p:pic>
        <p:nvPicPr>
          <p:cNvPr id="80" name="Google Shape;80;p16"/>
          <p:cNvPicPr preferRelativeResize="0"/>
          <p:nvPr/>
        </p:nvPicPr>
        <p:blipFill>
          <a:blip r:embed="rId3">
            <a:alphaModFix/>
          </a:blip>
          <a:stretch>
            <a:fillRect/>
          </a:stretch>
        </p:blipFill>
        <p:spPr>
          <a:xfrm>
            <a:off x="12" y="1108638"/>
            <a:ext cx="4872700" cy="2926215"/>
          </a:xfrm>
          <a:prstGeom prst="rect">
            <a:avLst/>
          </a:prstGeom>
          <a:noFill/>
          <a:ln>
            <a:noFill/>
          </a:ln>
        </p:spPr>
      </p:pic>
      <p:pic>
        <p:nvPicPr>
          <p:cNvPr id="81" name="Google Shape;81;p16"/>
          <p:cNvPicPr preferRelativeResize="0"/>
          <p:nvPr/>
        </p:nvPicPr>
        <p:blipFill>
          <a:blip r:embed="rId4">
            <a:alphaModFix/>
          </a:blip>
          <a:stretch>
            <a:fillRect/>
          </a:stretch>
        </p:blipFill>
        <p:spPr>
          <a:xfrm>
            <a:off x="4936963" y="1143900"/>
            <a:ext cx="3814100" cy="2826275"/>
          </a:xfrm>
          <a:prstGeom prst="rect">
            <a:avLst/>
          </a:prstGeom>
          <a:noFill/>
          <a:ln>
            <a:noFill/>
          </a:ln>
        </p:spPr>
      </p:pic>
      <p:pic>
        <p:nvPicPr>
          <p:cNvPr id="82" name="Google Shape;82;p16"/>
          <p:cNvPicPr preferRelativeResize="0"/>
          <p:nvPr/>
        </p:nvPicPr>
        <p:blipFill>
          <a:blip r:embed="rId5">
            <a:alphaModFix/>
          </a:blip>
          <a:stretch>
            <a:fillRect/>
          </a:stretch>
        </p:blipFill>
        <p:spPr>
          <a:xfrm>
            <a:off x="7357750" y="3515350"/>
            <a:ext cx="1708125" cy="1522000"/>
          </a:xfrm>
          <a:prstGeom prst="rect">
            <a:avLst/>
          </a:prstGeom>
          <a:noFill/>
          <a:ln>
            <a:noFill/>
          </a:ln>
        </p:spPr>
      </p:pic>
      <p:cxnSp>
        <p:nvCxnSpPr>
          <p:cNvPr id="83" name="Google Shape;83;p16"/>
          <p:cNvCxnSpPr/>
          <p:nvPr/>
        </p:nvCxnSpPr>
        <p:spPr>
          <a:xfrm flipH="1" rot="10800000">
            <a:off x="384825" y="865875"/>
            <a:ext cx="8362800" cy="22200"/>
          </a:xfrm>
          <a:prstGeom prst="straightConnector1">
            <a:avLst/>
          </a:prstGeom>
          <a:noFill/>
          <a:ln cap="flat" cmpd="sng" w="9525">
            <a:solidFill>
              <a:schemeClr val="accent4"/>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7" name="Shape 87"/>
        <p:cNvGrpSpPr/>
        <p:nvPr/>
      </p:nvGrpSpPr>
      <p:grpSpPr>
        <a:xfrm>
          <a:off x="0" y="0"/>
          <a:ext cx="0" cy="0"/>
          <a:chOff x="0" y="0"/>
          <a:chExt cx="0" cy="0"/>
        </a:xfrm>
      </p:grpSpPr>
      <p:sp>
        <p:nvSpPr>
          <p:cNvPr id="88" name="Google Shape;88;p17"/>
          <p:cNvSpPr txBox="1"/>
          <p:nvPr>
            <p:ph type="title"/>
          </p:nvPr>
        </p:nvSpPr>
        <p:spPr>
          <a:xfrm>
            <a:off x="222875" y="20820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820">
                <a:solidFill>
                  <a:schemeClr val="lt1"/>
                </a:solidFill>
              </a:rPr>
              <a:t>Click rate of </a:t>
            </a:r>
            <a:r>
              <a:rPr lang="en" sz="1820">
                <a:solidFill>
                  <a:srgbClr val="0000FF"/>
                </a:solidFill>
              </a:rPr>
              <a:t>old_homepage</a:t>
            </a:r>
            <a:r>
              <a:rPr lang="en" sz="1820">
                <a:solidFill>
                  <a:schemeClr val="lt1"/>
                </a:solidFill>
              </a:rPr>
              <a:t> and </a:t>
            </a:r>
            <a:r>
              <a:rPr lang="en" sz="1820">
                <a:solidFill>
                  <a:srgbClr val="00FF00"/>
                </a:solidFill>
              </a:rPr>
              <a:t>new_hompage</a:t>
            </a:r>
            <a:endParaRPr sz="1820">
              <a:solidFill>
                <a:srgbClr val="00FF00"/>
              </a:solidFill>
            </a:endParaRPr>
          </a:p>
        </p:txBody>
      </p:sp>
      <p:grpSp>
        <p:nvGrpSpPr>
          <p:cNvPr id="89" name="Google Shape;89;p17"/>
          <p:cNvGrpSpPr/>
          <p:nvPr/>
        </p:nvGrpSpPr>
        <p:grpSpPr>
          <a:xfrm>
            <a:off x="889848" y="460475"/>
            <a:ext cx="5778586" cy="4483225"/>
            <a:chOff x="1052688" y="-20600"/>
            <a:chExt cx="7287913" cy="4483225"/>
          </a:xfrm>
        </p:grpSpPr>
        <p:pic>
          <p:nvPicPr>
            <p:cNvPr id="90" name="Google Shape;90;p17"/>
            <p:cNvPicPr preferRelativeResize="0"/>
            <p:nvPr/>
          </p:nvPicPr>
          <p:blipFill>
            <a:blip r:embed="rId3">
              <a:alphaModFix/>
            </a:blip>
            <a:stretch>
              <a:fillRect/>
            </a:stretch>
          </p:blipFill>
          <p:spPr>
            <a:xfrm>
              <a:off x="1143275" y="1017725"/>
              <a:ext cx="7197325" cy="3444900"/>
            </a:xfrm>
            <a:prstGeom prst="rect">
              <a:avLst/>
            </a:prstGeom>
            <a:noFill/>
            <a:ln>
              <a:noFill/>
            </a:ln>
          </p:spPr>
        </p:pic>
        <p:pic>
          <p:nvPicPr>
            <p:cNvPr id="91" name="Google Shape;91;p17"/>
            <p:cNvPicPr preferRelativeResize="0"/>
            <p:nvPr/>
          </p:nvPicPr>
          <p:blipFill>
            <a:blip r:embed="rId4">
              <a:alphaModFix/>
            </a:blip>
            <a:stretch>
              <a:fillRect/>
            </a:stretch>
          </p:blipFill>
          <p:spPr>
            <a:xfrm>
              <a:off x="1052688" y="-20600"/>
              <a:ext cx="7230500" cy="3203500"/>
            </a:xfrm>
            <a:prstGeom prst="rect">
              <a:avLst/>
            </a:prstGeom>
            <a:noFill/>
            <a:ln>
              <a:noFill/>
            </a:ln>
          </p:spPr>
        </p:pic>
      </p:grpSp>
      <p:pic>
        <p:nvPicPr>
          <p:cNvPr id="92" name="Google Shape;92;p17"/>
          <p:cNvPicPr preferRelativeResize="0"/>
          <p:nvPr/>
        </p:nvPicPr>
        <p:blipFill>
          <a:blip r:embed="rId5">
            <a:alphaModFix/>
          </a:blip>
          <a:stretch>
            <a:fillRect/>
          </a:stretch>
        </p:blipFill>
        <p:spPr>
          <a:xfrm>
            <a:off x="7356325" y="3514075"/>
            <a:ext cx="1709550" cy="1523275"/>
          </a:xfrm>
          <a:prstGeom prst="rect">
            <a:avLst/>
          </a:prstGeom>
          <a:noFill/>
          <a:ln>
            <a:noFill/>
          </a:ln>
        </p:spPr>
      </p:pic>
      <p:cxnSp>
        <p:nvCxnSpPr>
          <p:cNvPr id="93" name="Google Shape;93;p17"/>
          <p:cNvCxnSpPr/>
          <p:nvPr/>
        </p:nvCxnSpPr>
        <p:spPr>
          <a:xfrm flipH="1" rot="10800000">
            <a:off x="308625" y="637275"/>
            <a:ext cx="8362800" cy="22200"/>
          </a:xfrm>
          <a:prstGeom prst="straightConnector1">
            <a:avLst/>
          </a:prstGeom>
          <a:noFill/>
          <a:ln cap="flat" cmpd="sng" w="9525">
            <a:solidFill>
              <a:schemeClr val="accent4"/>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7" name="Shape 97"/>
        <p:cNvGrpSpPr/>
        <p:nvPr/>
      </p:nvGrpSpPr>
      <p:grpSpPr>
        <a:xfrm>
          <a:off x="0" y="0"/>
          <a:ext cx="0" cy="0"/>
          <a:chOff x="0" y="0"/>
          <a:chExt cx="0" cy="0"/>
        </a:xfrm>
      </p:grpSpPr>
      <p:sp>
        <p:nvSpPr>
          <p:cNvPr id="98" name="Google Shape;98;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120">
                <a:solidFill>
                  <a:schemeClr val="lt1"/>
                </a:solidFill>
              </a:rPr>
              <a:t>Utm_Sources</a:t>
            </a:r>
            <a:endParaRPr sz="2120">
              <a:solidFill>
                <a:schemeClr val="lt1"/>
              </a:solidFill>
            </a:endParaRPr>
          </a:p>
        </p:txBody>
      </p:sp>
      <p:pic>
        <p:nvPicPr>
          <p:cNvPr id="99" name="Google Shape;99;p18"/>
          <p:cNvPicPr preferRelativeResize="0"/>
          <p:nvPr/>
        </p:nvPicPr>
        <p:blipFill>
          <a:blip r:embed="rId3">
            <a:alphaModFix/>
          </a:blip>
          <a:stretch>
            <a:fillRect/>
          </a:stretch>
        </p:blipFill>
        <p:spPr>
          <a:xfrm>
            <a:off x="740075" y="970300"/>
            <a:ext cx="6431224" cy="3820976"/>
          </a:xfrm>
          <a:prstGeom prst="rect">
            <a:avLst/>
          </a:prstGeom>
          <a:noFill/>
          <a:ln>
            <a:noFill/>
          </a:ln>
        </p:spPr>
      </p:pic>
      <p:cxnSp>
        <p:nvCxnSpPr>
          <p:cNvPr id="100" name="Google Shape;100;p18"/>
          <p:cNvCxnSpPr/>
          <p:nvPr/>
        </p:nvCxnSpPr>
        <p:spPr>
          <a:xfrm flipH="1" rot="10800000">
            <a:off x="384825" y="865875"/>
            <a:ext cx="8362800" cy="22200"/>
          </a:xfrm>
          <a:prstGeom prst="straightConnector1">
            <a:avLst/>
          </a:prstGeom>
          <a:noFill/>
          <a:ln cap="flat" cmpd="sng" w="9525">
            <a:solidFill>
              <a:schemeClr val="accent4"/>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820">
                <a:solidFill>
                  <a:schemeClr val="lt1"/>
                </a:solidFill>
              </a:rPr>
              <a:t>Sessions on desktop and mobile device</a:t>
            </a:r>
            <a:endParaRPr sz="1820">
              <a:solidFill>
                <a:schemeClr val="lt1"/>
              </a:solidFill>
            </a:endParaRPr>
          </a:p>
        </p:txBody>
      </p:sp>
      <p:pic>
        <p:nvPicPr>
          <p:cNvPr id="106" name="Google Shape;106;p19"/>
          <p:cNvPicPr preferRelativeResize="0"/>
          <p:nvPr/>
        </p:nvPicPr>
        <p:blipFill>
          <a:blip r:embed="rId3">
            <a:alphaModFix/>
          </a:blip>
          <a:stretch>
            <a:fillRect/>
          </a:stretch>
        </p:blipFill>
        <p:spPr>
          <a:xfrm>
            <a:off x="1158900" y="977700"/>
            <a:ext cx="5597132" cy="3820975"/>
          </a:xfrm>
          <a:prstGeom prst="rect">
            <a:avLst/>
          </a:prstGeom>
          <a:noFill/>
          <a:ln>
            <a:noFill/>
          </a:ln>
        </p:spPr>
      </p:pic>
      <p:pic>
        <p:nvPicPr>
          <p:cNvPr id="107" name="Google Shape;107;p19"/>
          <p:cNvPicPr preferRelativeResize="0"/>
          <p:nvPr/>
        </p:nvPicPr>
        <p:blipFill>
          <a:blip r:embed="rId4">
            <a:alphaModFix/>
          </a:blip>
          <a:stretch>
            <a:fillRect/>
          </a:stretch>
        </p:blipFill>
        <p:spPr>
          <a:xfrm>
            <a:off x="7230500" y="3401975"/>
            <a:ext cx="1835375" cy="1635375"/>
          </a:xfrm>
          <a:prstGeom prst="rect">
            <a:avLst/>
          </a:prstGeom>
          <a:noFill/>
          <a:ln>
            <a:noFill/>
          </a:ln>
        </p:spPr>
      </p:pic>
      <p:cxnSp>
        <p:nvCxnSpPr>
          <p:cNvPr id="108" name="Google Shape;108;p19"/>
          <p:cNvCxnSpPr/>
          <p:nvPr/>
        </p:nvCxnSpPr>
        <p:spPr>
          <a:xfrm flipH="1" rot="10800000">
            <a:off x="384825" y="865875"/>
            <a:ext cx="8362800" cy="22200"/>
          </a:xfrm>
          <a:prstGeom prst="straightConnector1">
            <a:avLst/>
          </a:prstGeom>
          <a:noFill/>
          <a:ln cap="flat" cmpd="sng" w="9525">
            <a:solidFill>
              <a:schemeClr val="accent4"/>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4154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solidFill>
                  <a:schemeClr val="lt1"/>
                </a:solidFill>
              </a:rPr>
              <a:t>Orders from desktop and mobile device</a:t>
            </a:r>
            <a:endParaRPr sz="1800">
              <a:solidFill>
                <a:schemeClr val="lt1"/>
              </a:solidFill>
            </a:endParaRPr>
          </a:p>
        </p:txBody>
      </p:sp>
      <p:pic>
        <p:nvPicPr>
          <p:cNvPr id="114" name="Google Shape;114;p20"/>
          <p:cNvPicPr preferRelativeResize="0"/>
          <p:nvPr/>
        </p:nvPicPr>
        <p:blipFill>
          <a:blip r:embed="rId3">
            <a:alphaModFix/>
          </a:blip>
          <a:stretch>
            <a:fillRect/>
          </a:stretch>
        </p:blipFill>
        <p:spPr>
          <a:xfrm>
            <a:off x="825875" y="933300"/>
            <a:ext cx="6376782" cy="3820975"/>
          </a:xfrm>
          <a:prstGeom prst="rect">
            <a:avLst/>
          </a:prstGeom>
          <a:noFill/>
          <a:ln>
            <a:noFill/>
          </a:ln>
        </p:spPr>
      </p:pic>
      <p:pic>
        <p:nvPicPr>
          <p:cNvPr id="115" name="Google Shape;115;p20"/>
          <p:cNvPicPr preferRelativeResize="0"/>
          <p:nvPr/>
        </p:nvPicPr>
        <p:blipFill>
          <a:blip r:embed="rId4">
            <a:alphaModFix/>
          </a:blip>
          <a:stretch>
            <a:fillRect/>
          </a:stretch>
        </p:blipFill>
        <p:spPr>
          <a:xfrm>
            <a:off x="7399275" y="3552350"/>
            <a:ext cx="1666600" cy="1485000"/>
          </a:xfrm>
          <a:prstGeom prst="rect">
            <a:avLst/>
          </a:prstGeom>
          <a:noFill/>
          <a:ln>
            <a:noFill/>
          </a:ln>
        </p:spPr>
      </p:pic>
      <p:cxnSp>
        <p:nvCxnSpPr>
          <p:cNvPr id="116" name="Google Shape;116;p20"/>
          <p:cNvCxnSpPr/>
          <p:nvPr/>
        </p:nvCxnSpPr>
        <p:spPr>
          <a:xfrm flipH="1" rot="10800000">
            <a:off x="384825" y="865875"/>
            <a:ext cx="8362800" cy="22200"/>
          </a:xfrm>
          <a:prstGeom prst="straightConnector1">
            <a:avLst/>
          </a:prstGeom>
          <a:noFill/>
          <a:ln cap="flat" cmpd="sng" w="9525">
            <a:solidFill>
              <a:schemeClr val="accent4"/>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0" name="Shape 120"/>
        <p:cNvGrpSpPr/>
        <p:nvPr/>
      </p:nvGrpSpPr>
      <p:grpSpPr>
        <a:xfrm>
          <a:off x="0" y="0"/>
          <a:ext cx="0" cy="0"/>
          <a:chOff x="0" y="0"/>
          <a:chExt cx="0" cy="0"/>
        </a:xfrm>
      </p:grpSpPr>
      <p:sp>
        <p:nvSpPr>
          <p:cNvPr id="121" name="Google Shape;12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Conclusion</a:t>
            </a:r>
            <a:endParaRPr>
              <a:solidFill>
                <a:schemeClr val="lt1"/>
              </a:solidFill>
            </a:endParaRPr>
          </a:p>
        </p:txBody>
      </p:sp>
      <p:sp>
        <p:nvSpPr>
          <p:cNvPr id="122" name="Google Shape;12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chemeClr val="lt1"/>
                </a:solidFill>
              </a:rPr>
              <a:t>From the analysis on the company’s website, the following were the findings:</a:t>
            </a:r>
            <a:endParaRPr sz="1200">
              <a:solidFill>
                <a:schemeClr val="lt1"/>
              </a:solidFill>
            </a:endParaRPr>
          </a:p>
          <a:p>
            <a:pPr indent="-304800" lvl="0" marL="457200" rtl="0" algn="l">
              <a:lnSpc>
                <a:spcPct val="150000"/>
              </a:lnSpc>
              <a:spcBef>
                <a:spcPts val="1200"/>
              </a:spcBef>
              <a:spcAft>
                <a:spcPts val="0"/>
              </a:spcAft>
              <a:buClr>
                <a:schemeClr val="lt1"/>
              </a:buClr>
              <a:buSzPts val="1200"/>
              <a:buChar char="●"/>
            </a:pPr>
            <a:r>
              <a:rPr lang="en" sz="1200">
                <a:solidFill>
                  <a:schemeClr val="lt1"/>
                </a:solidFill>
              </a:rPr>
              <a:t>From the A/B testing of the old and new homepage, The new page had better </a:t>
            </a:r>
            <a:r>
              <a:rPr lang="en" sz="1200">
                <a:solidFill>
                  <a:schemeClr val="lt1"/>
                </a:solidFill>
              </a:rPr>
              <a:t>conversion</a:t>
            </a:r>
            <a:r>
              <a:rPr lang="en" sz="1200">
                <a:solidFill>
                  <a:schemeClr val="lt1"/>
                </a:solidFill>
              </a:rPr>
              <a:t> rate and click rate. The conversion funnel did illustrate a detailed journey of our visitors on the website.</a:t>
            </a:r>
            <a:endParaRPr sz="1200">
              <a:solidFill>
                <a:schemeClr val="lt1"/>
              </a:solidFill>
            </a:endParaRPr>
          </a:p>
          <a:p>
            <a:pPr indent="-304800" lvl="0" marL="457200" rtl="0" algn="l">
              <a:lnSpc>
                <a:spcPct val="150000"/>
              </a:lnSpc>
              <a:spcBef>
                <a:spcPts val="0"/>
              </a:spcBef>
              <a:spcAft>
                <a:spcPts val="0"/>
              </a:spcAft>
              <a:buClr>
                <a:schemeClr val="lt1"/>
              </a:buClr>
              <a:buSzPts val="1200"/>
              <a:buChar char="●"/>
            </a:pPr>
            <a:r>
              <a:rPr lang="en" sz="1200">
                <a:solidFill>
                  <a:schemeClr val="lt1"/>
                </a:solidFill>
              </a:rPr>
              <a:t>There are  only two device types used on the website which are the desktop and mobile device. The desktop device had more sessions and orders than the visitors using their mobile devices. </a:t>
            </a:r>
            <a:endParaRPr sz="1200">
              <a:solidFill>
                <a:schemeClr val="lt1"/>
              </a:solidFill>
            </a:endParaRPr>
          </a:p>
          <a:p>
            <a:pPr indent="-304800" lvl="0" marL="457200" rtl="0" algn="l">
              <a:lnSpc>
                <a:spcPct val="150000"/>
              </a:lnSpc>
              <a:spcBef>
                <a:spcPts val="0"/>
              </a:spcBef>
              <a:spcAft>
                <a:spcPts val="0"/>
              </a:spcAft>
              <a:buClr>
                <a:schemeClr val="lt1"/>
              </a:buClr>
              <a:buSzPts val="1200"/>
              <a:buChar char="●"/>
            </a:pPr>
            <a:r>
              <a:rPr lang="en" sz="1200">
                <a:solidFill>
                  <a:schemeClr val="lt1"/>
                </a:solidFill>
              </a:rPr>
              <a:t>Further analysis was conducted on this with the Marketing director and the developer team. The desktop was still preferred from our users behaviour.</a:t>
            </a:r>
            <a:endParaRPr sz="1200">
              <a:solidFill>
                <a:schemeClr val="lt1"/>
              </a:solidFill>
            </a:endParaRPr>
          </a:p>
          <a:p>
            <a:pPr indent="-304800" lvl="0" marL="457200" rtl="0" algn="l">
              <a:lnSpc>
                <a:spcPct val="150000"/>
              </a:lnSpc>
              <a:spcBef>
                <a:spcPts val="0"/>
              </a:spcBef>
              <a:spcAft>
                <a:spcPts val="0"/>
              </a:spcAft>
              <a:buClr>
                <a:schemeClr val="lt1"/>
              </a:buClr>
              <a:buSzPts val="1200"/>
              <a:buChar char="●"/>
            </a:pPr>
            <a:r>
              <a:rPr lang="en" sz="1200">
                <a:solidFill>
                  <a:schemeClr val="lt1"/>
                </a:solidFill>
              </a:rPr>
              <a:t>Gsearch </a:t>
            </a:r>
            <a:r>
              <a:rPr lang="en" sz="1200">
                <a:solidFill>
                  <a:schemeClr val="lt1"/>
                </a:solidFill>
              </a:rPr>
              <a:t>source</a:t>
            </a:r>
            <a:r>
              <a:rPr lang="en" sz="1200">
                <a:solidFill>
                  <a:schemeClr val="lt1"/>
                </a:solidFill>
              </a:rPr>
              <a:t> had the most sessions from March to November. In July, bsearch  session was 44 but in August, it increased to 705, 1439(September), 1781(October) and 2840 in November.</a:t>
            </a:r>
            <a:endParaRPr sz="1200">
              <a:solidFill>
                <a:schemeClr val="lt1"/>
              </a:solidFill>
            </a:endParaRPr>
          </a:p>
        </p:txBody>
      </p:sp>
      <p:pic>
        <p:nvPicPr>
          <p:cNvPr id="123" name="Google Shape;123;p21"/>
          <p:cNvPicPr preferRelativeResize="0"/>
          <p:nvPr/>
        </p:nvPicPr>
        <p:blipFill>
          <a:blip r:embed="rId3">
            <a:alphaModFix/>
          </a:blip>
          <a:stretch>
            <a:fillRect/>
          </a:stretch>
        </p:blipFill>
        <p:spPr>
          <a:xfrm>
            <a:off x="7291275" y="3456125"/>
            <a:ext cx="1774600" cy="1581225"/>
          </a:xfrm>
          <a:prstGeom prst="rect">
            <a:avLst/>
          </a:prstGeom>
          <a:noFill/>
          <a:ln>
            <a:noFill/>
          </a:ln>
        </p:spPr>
      </p:pic>
      <p:cxnSp>
        <p:nvCxnSpPr>
          <p:cNvPr id="124" name="Google Shape;124;p21"/>
          <p:cNvCxnSpPr/>
          <p:nvPr/>
        </p:nvCxnSpPr>
        <p:spPr>
          <a:xfrm flipH="1" rot="10800000">
            <a:off x="384825" y="942075"/>
            <a:ext cx="8362800" cy="22200"/>
          </a:xfrm>
          <a:prstGeom prst="straightConnector1">
            <a:avLst/>
          </a:prstGeom>
          <a:noFill/>
          <a:ln cap="flat" cmpd="sng" w="9525">
            <a:solidFill>
              <a:schemeClr val="accent4"/>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