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8db03be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8db03b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18.jpg"/><Relationship Id="rId6" Type="http://schemas.openxmlformats.org/officeDocument/2006/relationships/image" Target="../media/image3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jpg"/><Relationship Id="rId4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Relationship Id="rId4" Type="http://schemas.openxmlformats.org/officeDocument/2006/relationships/image" Target="../media/image22.jpg"/><Relationship Id="rId5" Type="http://schemas.openxmlformats.org/officeDocument/2006/relationships/image" Target="../media/image28.jpg"/><Relationship Id="rId6" Type="http://schemas.openxmlformats.org/officeDocument/2006/relationships/image" Target="../media/image23.jpg"/><Relationship Id="rId7" Type="http://schemas.openxmlformats.org/officeDocument/2006/relationships/image" Target="../media/image25.jpg"/><Relationship Id="rId8" Type="http://schemas.openxmlformats.org/officeDocument/2006/relationships/image" Target="../media/image3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3"/>
          <p:cNvSpPr/>
          <p:nvPr/>
        </p:nvSpPr>
        <p:spPr>
          <a:xfrm flipH="1" rot="5400000">
            <a:off x="1730653" y="-921117"/>
            <a:ext cx="1756584" cy="4408488"/>
          </a:xfrm>
          <a:custGeom>
            <a:rect b="b" l="l" r="r" t="t"/>
            <a:pathLst>
              <a:path extrusionOk="0" h="4408488" w="1756584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3"/>
          <p:cNvSpPr/>
          <p:nvPr/>
        </p:nvSpPr>
        <p:spPr>
          <a:xfrm flipH="1" rot="-5400000">
            <a:off x="8673443" y="2182330"/>
            <a:ext cx="1755930" cy="4408488"/>
          </a:xfrm>
          <a:custGeom>
            <a:rect b="b" l="l" r="r" t="t"/>
            <a:pathLst>
              <a:path extrusionOk="0" h="4408488" w="1755930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6" name="Google Shape;96;p13"/>
          <p:cNvSpPr txBox="1"/>
          <p:nvPr>
            <p:ph type="ctrTitle"/>
          </p:nvPr>
        </p:nvSpPr>
        <p:spPr>
          <a:xfrm>
            <a:off x="1084006" y="1086143"/>
            <a:ext cx="9969910" cy="3540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de-DE"/>
              <a:t>GROUP C:</a:t>
            </a:r>
            <a:br>
              <a:rPr lang="de-DE"/>
            </a:br>
            <a:r>
              <a:rPr lang="de-DE"/>
              <a:t>HAND GESTURE RECOGNITION</a:t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752858" y="5307899"/>
            <a:ext cx="10674117" cy="9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de-DE" sz="2400"/>
              <a:t>Abschlussvortrag 2020</a:t>
            </a:r>
            <a:endParaRPr/>
          </a:p>
          <a:p>
            <a:pPr indent="0" lvl="0" marL="0" rtl="0" algn="ctr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de-DE" sz="2400"/>
              <a:t>Niklas Holtz, Joshua Falk und Julien Räker</a:t>
            </a:r>
            <a:endParaRPr sz="2400"/>
          </a:p>
        </p:txBody>
      </p:sp>
      <p:sp>
        <p:nvSpPr>
          <p:cNvPr id="98" name="Google Shape;98;p13"/>
          <p:cNvSpPr/>
          <p:nvPr/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Zweiter Versuch:</a:t>
            </a:r>
            <a:br>
              <a:rPr lang="de-DE"/>
            </a:br>
            <a:r>
              <a:rPr lang="de-DE"/>
              <a:t>Kantenerkennung</a:t>
            </a:r>
            <a:endParaRPr/>
          </a:p>
        </p:txBody>
      </p:sp>
      <p:pic>
        <p:nvPicPr>
          <p:cNvPr id="166" name="Google Shape;16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048" y="2370221"/>
            <a:ext cx="3035609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0345" y="2370221"/>
            <a:ext cx="2966496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350" y="2370225"/>
            <a:ext cx="3035601" cy="35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371600" y="685800"/>
            <a:ext cx="105006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Vorgehensweise mit Kantenerkennung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371600" y="2286000"/>
            <a:ext cx="9725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Canny Edge Detection wird benutzt, um Kanten zu finden</a:t>
            </a:r>
            <a:endParaRPr/>
          </a:p>
          <a:p>
            <a:pPr indent="-384048" lvl="0" marL="384048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Morphologische Filter werden benutzt, um Lücken in den Kanten zu schließen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FindContours von OpenCv wird genutzt, um Konturen zu finden</a:t>
            </a:r>
            <a:endParaRPr/>
          </a:p>
          <a:p>
            <a:pPr indent="-371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Es wird angenommen, dass die größte Kontur auf dem B</a:t>
            </a:r>
            <a:r>
              <a:rPr lang="de-DE"/>
              <a:t>ild eine Hand 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Problem mit Kantenerkennung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078650" y="1493375"/>
            <a:ext cx="5607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Hintergründe mit vielen oder komplexen Objekten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Hand hebt sich nicht richtig vom Hintergrund ab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18520"/>
          <a:stretch/>
        </p:blipFill>
        <p:spPr>
          <a:xfrm>
            <a:off x="1841075" y="3004700"/>
            <a:ext cx="3075292" cy="334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850" y="3054912"/>
            <a:ext cx="2468050" cy="32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3900" y="3054924"/>
            <a:ext cx="2468050" cy="32907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6585000" y="1493375"/>
            <a:ext cx="5607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Die Kontur der Hand weist oft Lücken auf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Morphologische Filter Konnten diese nicht schließen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1295400" y="17547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Dritter Versuch:</a:t>
            </a:r>
            <a:br>
              <a:rPr lang="de-DE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i="1" lang="de-DE" sz="4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Background Subtraction</a:t>
            </a:r>
            <a:endParaRPr i="1" sz="4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Ein Bild, das Spieler, Wasser, Ball, haltend enthält.&#10;&#10;Automatisch generierte Beschreibung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41" y="4528391"/>
            <a:ext cx="2243011" cy="17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440" y="2025674"/>
            <a:ext cx="2243012" cy="1762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tehend enthält.&#10;&#10;Automatisch generierte Beschreibung" id="192" name="Google Shape;19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2371" y="2652390"/>
            <a:ext cx="2632916" cy="206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 rot="5400000">
            <a:off x="4571980" y="2301240"/>
            <a:ext cx="810948" cy="91628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25"/>
          <p:cNvSpPr/>
          <p:nvPr/>
        </p:nvSpPr>
        <p:spPr>
          <a:xfrm flipH="1" rot="5400000">
            <a:off x="4571980" y="4084884"/>
            <a:ext cx="810948" cy="91628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4968735" y="3331054"/>
            <a:ext cx="653665" cy="640303"/>
            <a:chOff x="6095996" y="3766866"/>
            <a:chExt cx="1086932" cy="1086929"/>
          </a:xfrm>
        </p:grpSpPr>
        <p:sp>
          <p:nvSpPr>
            <p:cNvPr id="196" name="Google Shape;196;p25"/>
            <p:cNvSpPr/>
            <p:nvPr/>
          </p:nvSpPr>
          <p:spPr>
            <a:xfrm>
              <a:off x="6096000" y="3766866"/>
              <a:ext cx="1086928" cy="1086929"/>
            </a:xfrm>
            <a:prstGeom prst="ellipse">
              <a:avLst/>
            </a:prstGeom>
            <a:solidFill>
              <a:srgbClr val="696A64"/>
            </a:solidFill>
            <a:ln cap="flat" cmpd="sng" w="34925">
              <a:solidFill>
                <a:srgbClr val="6666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095996" y="3766866"/>
              <a:ext cx="1086928" cy="1086929"/>
            </a:xfrm>
            <a:prstGeom prst="mathMinus">
              <a:avLst>
                <a:gd fmla="val 23520" name="adj1"/>
              </a:avLst>
            </a:prstGeom>
            <a:solidFill>
              <a:srgbClr val="BFBFBF"/>
            </a:solidFill>
            <a:ln cap="flat" cmpd="sng" w="34925">
              <a:solidFill>
                <a:srgbClr val="6666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8" name="Google Shape;198;p25"/>
          <p:cNvSpPr/>
          <p:nvPr/>
        </p:nvSpPr>
        <p:spPr>
          <a:xfrm>
            <a:off x="5763378" y="3391697"/>
            <a:ext cx="653663" cy="519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7887728" y="3391696"/>
            <a:ext cx="653663" cy="519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758919" y="3245728"/>
            <a:ext cx="800099" cy="810949"/>
          </a:xfrm>
          <a:prstGeom prst="flowChartConnector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&gt;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2193171" y="4056677"/>
            <a:ext cx="1739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Background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559649" y="1591741"/>
            <a:ext cx="1006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6476300" y="2694641"/>
            <a:ext cx="1467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Threshold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9265295" y="2168341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Mask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6262341" y="455519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Gute Ergebnisse</a:t>
            </a:r>
            <a:b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Unabhängig von der Hautfarbe</a:t>
            </a:r>
            <a:b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Geringe Empfindlichkeit gegenüber Lichtverhältnissen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5799088" y="4517013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808264" y="5233023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808264" y="5968801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371600" y="21907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Background Subtraction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371600" y="944562"/>
            <a:ext cx="96012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Berechnung des  Durchschnittwertes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Subtrahieren durch BackgroundSubtractor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5" y="4038769"/>
            <a:ext cx="4933950" cy="7143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038769"/>
            <a:ext cx="5258534" cy="241016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1420272"/>
            <a:ext cx="6086475" cy="1247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866" y="1420272"/>
            <a:ext cx="5076825" cy="657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Background Subtraction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5400" y="19812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Aufbereiten des Bildes durch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Bilateralen Filter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Grayscale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Gaussian Blur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Threshold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Erosion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37" y="1981200"/>
            <a:ext cx="6630325" cy="382958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371600" y="1065332"/>
            <a:ext cx="96012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Berechnung des  Durchschnittwertes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Subtrahieren durch BackgroundSubtractor</a:t>
            </a:r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1371600" y="21907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Background Subtraction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52009" y="1517414"/>
            <a:ext cx="1805590" cy="23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503" y="1517414"/>
            <a:ext cx="1648976" cy="233878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>
            <a:off x="4136510" y="2291724"/>
            <a:ext cx="653663" cy="519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Ein Bild, das drinnen, Person, haltend, Hand enthält.&#10;&#10;Automatisch generierte Beschreibung" id="235" name="Google Shape;2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2009" y="4687886"/>
            <a:ext cx="2059613" cy="161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1503" y="4687886"/>
            <a:ext cx="2059613" cy="1618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>
            <a:off x="4136510" y="5176699"/>
            <a:ext cx="653663" cy="519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7975816" y="1517414"/>
            <a:ext cx="40764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Feine Konturen werden manchmal übernommen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Empfindlich für veränderliche Lichtverhältnisse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Benötigt zunächst viele Bilder, um den Hintergrund zunächst zu berechnen</a:t>
            </a:r>
            <a:endParaRPr/>
          </a:p>
        </p:txBody>
      </p:sp>
      <p:sp>
        <p:nvSpPr>
          <p:cNvPr descr="Check free icon" id="239" name="Google Shape;239;p2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7467600" y="1517414"/>
            <a:ext cx="508216" cy="541716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7467600" y="2383857"/>
            <a:ext cx="508216" cy="541716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467600" y="3233597"/>
            <a:ext cx="508216" cy="541716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7975816" y="4186424"/>
            <a:ext cx="407648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Gute Trennung  von Vorder- und Hintergrund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Eher unempfindlich für veränderliche Lichtverhältnisse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Benötigt stets ein Ausgangsbild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7467600" y="4247166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7467600" y="5027476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7480516" y="5792596"/>
            <a:ext cx="508216" cy="541716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52" name="Google Shape;252;p2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3" name="Google Shape;253;p2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55" name="Google Shape;255;p2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56" name="Google Shape;256;p2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7" name="Google Shape;257;p2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9"/>
          <p:cNvSpPr txBox="1"/>
          <p:nvPr>
            <p:ph type="title"/>
          </p:nvPr>
        </p:nvSpPr>
        <p:spPr>
          <a:xfrm>
            <a:off x="1478521" y="1480930"/>
            <a:ext cx="5751537" cy="3848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"/>
              <a:buNone/>
            </a:pPr>
            <a:r>
              <a:rPr lang="de-DE" sz="6600" cap="none"/>
              <a:t>ERKENNUNG VON GESTEN</a:t>
            </a:r>
            <a:endParaRPr/>
          </a:p>
        </p:txBody>
      </p:sp>
      <p:cxnSp>
        <p:nvCxnSpPr>
          <p:cNvPr id="259" name="Google Shape;259;p29"/>
          <p:cNvCxnSpPr/>
          <p:nvPr/>
        </p:nvCxnSpPr>
        <p:spPr>
          <a:xfrm>
            <a:off x="7674964" y="2388358"/>
            <a:ext cx="0" cy="1856096"/>
          </a:xfrm>
          <a:prstGeom prst="straightConnector1">
            <a:avLst/>
          </a:prstGeom>
          <a:noFill/>
          <a:ln cap="sq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784743" y="685800"/>
            <a:ext cx="57934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Finger-Erkennung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784743" y="2286000"/>
            <a:ext cx="5793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Konvexhülle als Hilfskonstrukt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Lautstärke durch Fingeranzahl regeln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9136" y="643467"/>
            <a:ext cx="3445987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Objekt, Licht enthält.&#10;&#10;Automatisch generierte Beschreibung"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9136" y="3509434"/>
            <a:ext cx="3445987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/>
          <p:nvPr/>
        </p:nvSpPr>
        <p:spPr>
          <a:xfrm>
            <a:off x="703702" y="4844646"/>
            <a:ext cx="508216" cy="541716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306748" y="3805842"/>
            <a:ext cx="5793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Gute Ergebnisse für 1 bis Finger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Sehr performant</a:t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39871" y="3736712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739871" y="4218832"/>
            <a:ext cx="508216" cy="452082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95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211918" y="4899385"/>
            <a:ext cx="5793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Komplexe Gesten kaum erkennbar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Abhängig von optimaler Ausrichtung der Hand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703702" y="5289236"/>
            <a:ext cx="508216" cy="541716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092299" y="18064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Finger-Erkennung</a:t>
            </a:r>
            <a:endParaRPr/>
          </a:p>
        </p:txBody>
      </p:sp>
      <p:pic>
        <p:nvPicPr>
          <p:cNvPr descr="Ein Bild, das Objekt, Licht enthält.&#10;&#10;Automatisch generierte Beschreibung"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067507"/>
            <a:ext cx="2530234" cy="19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4294" y="1067507"/>
            <a:ext cx="2531748" cy="19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3804259"/>
            <a:ext cx="2531748" cy="19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5808" y="3804259"/>
            <a:ext cx="2530234" cy="19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1092299" y="3101134"/>
            <a:ext cx="33759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Bilden einer Konvexhülle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6096000" y="3101133"/>
            <a:ext cx="5180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Extremwerte und Mittelpunkt ermitteln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791277" y="5841431"/>
            <a:ext cx="43749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Kreis bilden mit dem maximalen</a:t>
            </a:r>
            <a:b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euklidischen Distanz als Radius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6172200" y="5826858"/>
            <a:ext cx="5186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Bitwise AND zwischen Hand und Kreis </a:t>
            </a:r>
            <a:b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de-DE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 zählen der übrigen Konturen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1295499" y="990606"/>
            <a:ext cx="567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024294" y="1067605"/>
            <a:ext cx="57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1295499" y="3728628"/>
            <a:ext cx="57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6995341" y="3728766"/>
            <a:ext cx="57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6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Was ist Gestenerkennung?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Interpretieren von menschlichen Gesten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Mit Geräten interagieren oder sie steuern ohne sie anzufassen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Fokus auf Deep Learning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Machine Learning</a:t>
            </a:r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Kein passender Datensatz im Internet gefunden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Somit eigenen Datensatz erstellt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Welche Daten sind die Besten?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RGB?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Grayscale?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Binary?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Machine Learning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Mehrere Modelle trainiert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Meisten Modelle hatten beim trainieren gute Ergebnisse, jedoch nicht bei der Anwendung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Besten Resultate bei Binärbildern durch Background Subtraction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Erstellen des Datensatzes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3000 Bilder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6 Gesten:</a:t>
            </a:r>
            <a:endParaRPr/>
          </a:p>
          <a:p>
            <a:pPr indent="0" lvl="1" marL="5303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de-DE"/>
              <a:t>0.	 Palm</a:t>
            </a:r>
            <a:endParaRPr/>
          </a:p>
          <a:p>
            <a:pPr indent="-457200" lvl="1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Peace</a:t>
            </a:r>
            <a:endParaRPr/>
          </a:p>
          <a:p>
            <a:pPr indent="-457200" lvl="1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Thumb</a:t>
            </a:r>
            <a:endParaRPr/>
          </a:p>
          <a:p>
            <a:pPr indent="-457200" lvl="1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Fist</a:t>
            </a:r>
            <a:endParaRPr/>
          </a:p>
          <a:p>
            <a:pPr indent="-457200" lvl="1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Ok</a:t>
            </a:r>
            <a:endParaRPr/>
          </a:p>
          <a:p>
            <a:pPr indent="-457200" lvl="1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de-DE"/>
              <a:t>L</a:t>
            </a:r>
            <a:endParaRPr/>
          </a:p>
          <a:p>
            <a:pPr indent="0" lvl="1" marL="5303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4693" y="2171700"/>
            <a:ext cx="1193680" cy="11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8731" y="2171700"/>
            <a:ext cx="1193680" cy="11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2769" y="2171700"/>
            <a:ext cx="1193680" cy="11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694" y="4019550"/>
            <a:ext cx="1193679" cy="11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8731" y="4019550"/>
            <a:ext cx="1193678" cy="119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82767" y="4019550"/>
            <a:ext cx="1193677" cy="119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Demo…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Anwendungsfälle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Folien während einer Präsentation steuern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Lieder überspringen während man Musik hört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Wiedergabesteuerung bei Videos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Zoom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Ändern der Lautstärke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Mögliche Probleme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Lichtverhältnisse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Handschmuck (Ringe etc.)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Hautfarbe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22" name="Google Shape;122;p1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3" name="Google Shape;123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26" name="Google Shape;126;p1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27" name="Google Shape;127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type="title"/>
          </p:nvPr>
        </p:nvSpPr>
        <p:spPr>
          <a:xfrm>
            <a:off x="1478521" y="1480930"/>
            <a:ext cx="5751537" cy="3848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Libre Franklin"/>
              <a:buNone/>
            </a:pPr>
            <a:r>
              <a:rPr lang="de-DE" sz="5600" cap="none"/>
              <a:t>SEGMENTIERUNG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7674964" y="2388358"/>
            <a:ext cx="0" cy="1856096"/>
          </a:xfrm>
          <a:prstGeom prst="straightConnector1">
            <a:avLst/>
          </a:prstGeom>
          <a:noFill/>
          <a:ln cap="sq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Erster Versuch:</a:t>
            </a:r>
            <a:br>
              <a:rPr lang="de-DE"/>
            </a:br>
            <a:r>
              <a:rPr lang="de-DE"/>
              <a:t>Skin Detection</a:t>
            </a:r>
            <a:endParaRPr/>
          </a:p>
        </p:txBody>
      </p:sp>
      <p:pic>
        <p:nvPicPr>
          <p:cNvPr id="135" name="Google Shape;13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1" y="2334126"/>
            <a:ext cx="2602330" cy="348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8646" y="2334126"/>
            <a:ext cx="2602330" cy="348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5691" y="2334126"/>
            <a:ext cx="2773828" cy="34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4151968" y="3837164"/>
            <a:ext cx="799381" cy="4830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783688" y="3837164"/>
            <a:ext cx="799381" cy="4830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Anfangs gute Ergebnisse</a:t>
            </a:r>
            <a:endParaRPr/>
          </a:p>
        </p:txBody>
      </p:sp>
      <p:pic>
        <p:nvPicPr>
          <p:cNvPr id="145" name="Google Shape;14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288" y="2171700"/>
            <a:ext cx="284716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632" y="2171700"/>
            <a:ext cx="269108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5458047" y="3623094"/>
            <a:ext cx="1431985" cy="6786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Nach mehreren Tests schlechte Ergebnisse</a:t>
            </a:r>
            <a:endParaRPr/>
          </a:p>
        </p:txBody>
      </p:sp>
      <p:pic>
        <p:nvPicPr>
          <p:cNvPr id="153" name="Google Shape;15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8187" y="2340141"/>
            <a:ext cx="4944743" cy="316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179" y="2340141"/>
            <a:ext cx="4783636" cy="316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Probleme mit Skin Detection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Funktioniert nicht bei schlechten Lichtverhältnissen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Kann nur Haut mit bestimmter Farbe erkennen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sschnitt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