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embeddedFontLst>
    <p:embeddedFont>
      <p:font typeface="Libre Franklin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68db03b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68db03b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nitts-&#10;überschrift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halt mit Überschrift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ld mit Überschrift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" name="Google Shape;94;p13"/>
          <p:cNvSpPr/>
          <p:nvPr/>
        </p:nvSpPr>
        <p:spPr>
          <a:xfrm rot="5400000" flipH="1">
            <a:off x="1730653" y="-921117"/>
            <a:ext cx="1756584" cy="4408488"/>
          </a:xfrm>
          <a:custGeom>
            <a:avLst/>
            <a:gdLst/>
            <a:ahLst/>
            <a:cxnLst/>
            <a:rect l="l" t="t" r="r" b="b"/>
            <a:pathLst>
              <a:path w="1756584" h="4408488" extrusionOk="0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3"/>
          <p:cNvSpPr/>
          <p:nvPr/>
        </p:nvSpPr>
        <p:spPr>
          <a:xfrm rot="-5400000" flipH="1">
            <a:off x="8673443" y="2182330"/>
            <a:ext cx="1755930" cy="4408488"/>
          </a:xfrm>
          <a:custGeom>
            <a:avLst/>
            <a:gdLst/>
            <a:ahLst/>
            <a:cxnLst/>
            <a:rect l="l" t="t" r="r" b="b"/>
            <a:pathLst>
              <a:path w="1755930" h="4408488" extrusionOk="0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084006" y="1086143"/>
            <a:ext cx="9969910" cy="354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de-DE"/>
              <a:t>GROUP C:</a:t>
            </a:r>
            <a:br>
              <a:rPr lang="de-DE"/>
            </a:br>
            <a:r>
              <a:rPr lang="de-DE"/>
              <a:t>HAND GESTURE RECOGNITION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752858" y="5307899"/>
            <a:ext cx="10674117" cy="92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de-DE" sz="2400"/>
              <a:t>Abschlussvortrag 2020</a:t>
            </a:r>
            <a:endParaRPr/>
          </a:p>
          <a:p>
            <a:pPr marL="0" lvl="0" indent="0" algn="ctr" rtl="0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de-DE" sz="2400"/>
              <a:t>Niklas Holtz, Joshua Falk und Julien Räker</a:t>
            </a:r>
            <a:endParaRPr sz="2400"/>
          </a:p>
        </p:txBody>
      </p:sp>
      <p:sp>
        <p:nvSpPr>
          <p:cNvPr id="98" name="Google Shape;98;p13"/>
          <p:cNvSpPr/>
          <p:nvPr/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Zweiter Versuch:</a:t>
            </a:r>
            <a:br>
              <a:rPr lang="de-DE"/>
            </a:br>
            <a:r>
              <a:rPr lang="de-DE"/>
              <a:t>Kantenerkennung</a:t>
            </a:r>
            <a:endParaRPr/>
          </a:p>
        </p:txBody>
      </p:sp>
      <p:pic>
        <p:nvPicPr>
          <p:cNvPr id="166" name="Google Shape;16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36048" y="2370221"/>
            <a:ext cx="3035609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0345" y="2370221"/>
            <a:ext cx="2966496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0350" y="2370225"/>
            <a:ext cx="3035601" cy="358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105006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Vorgehensweise mit Kantenerkennung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7254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Canny Edge Detection wird benutzt, um Kanten zu finden</a:t>
            </a:r>
            <a:endParaRPr/>
          </a:p>
          <a:p>
            <a:pPr marL="384048" lvl="0" indent="-384048" algn="l" rtl="0"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Morphologische Filter werden benutzt, um Lücken in den Kanten zu schließen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FindContours von OpenCv wird genutzt, um Konturen zu finden</a:t>
            </a:r>
            <a:endParaRPr/>
          </a:p>
          <a:p>
            <a:pPr marL="384048" lvl="0" indent="-3713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Es wird angenommen, dass die größte Kontur auf dem Bild eine Hand ist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Problem mit Kantenerkennung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1078650" y="1493375"/>
            <a:ext cx="5607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Hintergründe mit vielen oder komplexen Objekten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Hand hebt sich nicht richtig vom Hintergrund ab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t="18520"/>
          <a:stretch/>
        </p:blipFill>
        <p:spPr>
          <a:xfrm>
            <a:off x="1841075" y="3004700"/>
            <a:ext cx="3075292" cy="334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850" y="3054912"/>
            <a:ext cx="2468050" cy="32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3900" y="3054924"/>
            <a:ext cx="2468050" cy="329071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6585000" y="1493375"/>
            <a:ext cx="5607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Die Kontur der Hand weist oft Lücken auf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Morphologische Filter Konnten diese nicht schließen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1295400" y="17547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 sz="4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Dritter Versuch:</a:t>
            </a:r>
            <a:br>
              <a:rPr lang="de-DE" sz="4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de-DE" sz="4400" i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Background Subtraction</a:t>
            </a:r>
            <a:endParaRPr sz="4400" i="1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0" name="Google Shape;190;p25" descr="Ein Bild, das Spieler, Wasser, Ball, haltend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5441" y="4528391"/>
            <a:ext cx="2243011" cy="17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5440" y="2025674"/>
            <a:ext cx="2243012" cy="17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 descr="Ein Bild, das stehend enthält.&#10;&#10;Automatisch generierte Beschreibu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2371" y="2652390"/>
            <a:ext cx="2632916" cy="206930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/>
          <p:nvPr/>
        </p:nvSpPr>
        <p:spPr>
          <a:xfrm rot="5400000">
            <a:off x="4571980" y="2301240"/>
            <a:ext cx="810948" cy="91628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4" name="Google Shape;194;p25"/>
          <p:cNvSpPr/>
          <p:nvPr/>
        </p:nvSpPr>
        <p:spPr>
          <a:xfrm rot="5400000" flipH="1">
            <a:off x="4571980" y="4084884"/>
            <a:ext cx="810948" cy="91628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95" name="Google Shape;195;p25"/>
          <p:cNvGrpSpPr/>
          <p:nvPr/>
        </p:nvGrpSpPr>
        <p:grpSpPr>
          <a:xfrm>
            <a:off x="4968735" y="3331054"/>
            <a:ext cx="653665" cy="640303"/>
            <a:chOff x="6095996" y="3766866"/>
            <a:chExt cx="1086932" cy="1086929"/>
          </a:xfrm>
        </p:grpSpPr>
        <p:sp>
          <p:nvSpPr>
            <p:cNvPr id="196" name="Google Shape;196;p25"/>
            <p:cNvSpPr/>
            <p:nvPr/>
          </p:nvSpPr>
          <p:spPr>
            <a:xfrm>
              <a:off x="6096000" y="3766866"/>
              <a:ext cx="1086928" cy="1086929"/>
            </a:xfrm>
            <a:prstGeom prst="ellipse">
              <a:avLst/>
            </a:prstGeom>
            <a:solidFill>
              <a:srgbClr val="696A64"/>
            </a:solidFill>
            <a:ln w="34925" cap="flat" cmpd="sng">
              <a:solidFill>
                <a:srgbClr val="6666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6095996" y="3766866"/>
              <a:ext cx="1086928" cy="1086929"/>
            </a:xfrm>
            <a:prstGeom prst="mathMinus">
              <a:avLst>
                <a:gd name="adj1" fmla="val 23520"/>
              </a:avLst>
            </a:prstGeom>
            <a:solidFill>
              <a:srgbClr val="BFBFBF"/>
            </a:solidFill>
            <a:ln w="34925" cap="flat" cmpd="sng">
              <a:solidFill>
                <a:srgbClr val="6666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98" name="Google Shape;198;p25"/>
          <p:cNvSpPr/>
          <p:nvPr/>
        </p:nvSpPr>
        <p:spPr>
          <a:xfrm>
            <a:off x="5763378" y="3391697"/>
            <a:ext cx="653663" cy="51901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7887728" y="3391696"/>
            <a:ext cx="653663" cy="51901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758919" y="3245728"/>
            <a:ext cx="800099" cy="810949"/>
          </a:xfrm>
          <a:prstGeom prst="flowChartConnector">
            <a:avLst/>
          </a:prstGeom>
          <a:solidFill>
            <a:schemeClr val="accen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&gt;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2193171" y="4056677"/>
            <a:ext cx="19409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Background</a:t>
            </a:r>
            <a:endParaRPr dirty="0"/>
          </a:p>
        </p:txBody>
      </p:sp>
      <p:sp>
        <p:nvSpPr>
          <p:cNvPr id="202" name="Google Shape;202;p25"/>
          <p:cNvSpPr txBox="1"/>
          <p:nvPr/>
        </p:nvSpPr>
        <p:spPr>
          <a:xfrm>
            <a:off x="2559649" y="1591741"/>
            <a:ext cx="11800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Frame</a:t>
            </a:r>
            <a:endParaRPr dirty="0"/>
          </a:p>
        </p:txBody>
      </p:sp>
      <p:sp>
        <p:nvSpPr>
          <p:cNvPr id="203" name="Google Shape;203;p25"/>
          <p:cNvSpPr txBox="1"/>
          <p:nvPr/>
        </p:nvSpPr>
        <p:spPr>
          <a:xfrm>
            <a:off x="6476299" y="2694641"/>
            <a:ext cx="16273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Threshold</a:t>
            </a:r>
            <a:endParaRPr dirty="0"/>
          </a:p>
        </p:txBody>
      </p:sp>
      <p:sp>
        <p:nvSpPr>
          <p:cNvPr id="204" name="Google Shape;204;p25"/>
          <p:cNvSpPr txBox="1"/>
          <p:nvPr/>
        </p:nvSpPr>
        <p:spPr>
          <a:xfrm>
            <a:off x="9265295" y="2168341"/>
            <a:ext cx="9737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Mask</a:t>
            </a:r>
            <a:endParaRPr sz="24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5957289" y="4555199"/>
            <a:ext cx="9906252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lang="de-DE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Gute Ergebnisse</a:t>
            </a:r>
            <a:br>
              <a:rPr lang="de-DE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lang="de-DE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Unabhängig von der Hautfarbe</a:t>
            </a:r>
            <a:br>
              <a:rPr lang="de-DE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lang="de-DE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Geringe Empfindlichkeit gegenüber Lichtverhältnissen</a:t>
            </a:r>
            <a:endParaRPr dirty="0"/>
          </a:p>
        </p:txBody>
      </p:sp>
      <p:sp>
        <p:nvSpPr>
          <p:cNvPr id="206" name="Google Shape;206;p25"/>
          <p:cNvSpPr/>
          <p:nvPr/>
        </p:nvSpPr>
        <p:spPr>
          <a:xfrm>
            <a:off x="5551463" y="4522487"/>
            <a:ext cx="508216" cy="452082"/>
          </a:xfrm>
          <a:prstGeom prst="mathPlus">
            <a:avLst>
              <a:gd name="adj1" fmla="val 23520"/>
            </a:avLst>
          </a:prstGeom>
          <a:solidFill>
            <a:srgbClr val="92D050"/>
          </a:solidFill>
          <a:ln w="9525" cap="flat" cmpd="sng">
            <a:solidFill>
              <a:srgbClr val="667C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5551463" y="5249602"/>
            <a:ext cx="508216" cy="452082"/>
          </a:xfrm>
          <a:prstGeom prst="mathPlus">
            <a:avLst>
              <a:gd name="adj1" fmla="val 23520"/>
            </a:avLst>
          </a:prstGeom>
          <a:solidFill>
            <a:srgbClr val="92D050"/>
          </a:solidFill>
          <a:ln w="9525" cap="flat" cmpd="sng">
            <a:solidFill>
              <a:srgbClr val="667C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5551463" y="5974165"/>
            <a:ext cx="508216" cy="452082"/>
          </a:xfrm>
          <a:prstGeom prst="mathPlus">
            <a:avLst>
              <a:gd name="adj1" fmla="val 23520"/>
            </a:avLst>
          </a:prstGeom>
          <a:solidFill>
            <a:srgbClr val="92D050"/>
          </a:solidFill>
          <a:ln w="9525" cap="flat" cmpd="sng">
            <a:solidFill>
              <a:srgbClr val="667C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Background Subtraction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Aufbereiten des Bildes durch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Bilateralen Filter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Grayscale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Gaussian Blur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Threshold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Erosion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6237" y="1981200"/>
            <a:ext cx="6630325" cy="382958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1371600" y="1065332"/>
            <a:ext cx="96012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Berechnung des  Durchschnittwertes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Subtrahieren durch BackgroundSubtractor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title"/>
          </p:nvPr>
        </p:nvSpPr>
        <p:spPr>
          <a:xfrm>
            <a:off x="1371600" y="219076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Background Subtraction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852009" y="1517414"/>
            <a:ext cx="1805590" cy="23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1503" y="1517414"/>
            <a:ext cx="1648976" cy="233878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/>
          <p:nvPr/>
        </p:nvSpPr>
        <p:spPr>
          <a:xfrm>
            <a:off x="4136510" y="2291724"/>
            <a:ext cx="653663" cy="51901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5" name="Google Shape;235;p28" descr="Ein Bild, das drinnen, Person, haltend, Hand enthält.&#10;&#10;Automatisch generierte Beschreibu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52009" y="4687886"/>
            <a:ext cx="2059613" cy="1618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41503" y="4687886"/>
            <a:ext cx="2059613" cy="161872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/>
          <p:nvPr/>
        </p:nvSpPr>
        <p:spPr>
          <a:xfrm>
            <a:off x="4136510" y="5176699"/>
            <a:ext cx="653663" cy="51901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7975816" y="1517414"/>
            <a:ext cx="407648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Feine Konturen werden manchmal übernommen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Empfindlich für veränderliche Lichtverhältnisse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Benötigt zunächst viele Bilder, um den Hintergrund zu berechnen</a:t>
            </a:r>
            <a:endParaRPr dirty="0"/>
          </a:p>
        </p:txBody>
      </p:sp>
      <p:sp>
        <p:nvSpPr>
          <p:cNvPr id="239" name="Google Shape;239;p28" descr="Check free icon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7467600" y="1517414"/>
            <a:ext cx="508216" cy="541716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A45F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7467600" y="2383857"/>
            <a:ext cx="508216" cy="541716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A45F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7467600" y="3233597"/>
            <a:ext cx="508216" cy="541716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A45F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7975816" y="4186424"/>
            <a:ext cx="407648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Gute Trennung  von Vorder- und Hintergrund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Eher unempfindlich für veränderliche Lichtverhältnisse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Benötigt stets ein Ausgangsbild</a:t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7467600" y="4247166"/>
            <a:ext cx="508216" cy="452082"/>
          </a:xfrm>
          <a:prstGeom prst="mathPlus">
            <a:avLst>
              <a:gd name="adj1" fmla="val 23520"/>
            </a:avLst>
          </a:prstGeom>
          <a:solidFill>
            <a:srgbClr val="92D050"/>
          </a:solidFill>
          <a:ln w="9525" cap="flat" cmpd="sng">
            <a:solidFill>
              <a:srgbClr val="667C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7467600" y="5027476"/>
            <a:ext cx="508216" cy="452082"/>
          </a:xfrm>
          <a:prstGeom prst="mathPlus">
            <a:avLst>
              <a:gd name="adj1" fmla="val 23520"/>
            </a:avLst>
          </a:prstGeom>
          <a:solidFill>
            <a:srgbClr val="92D050"/>
          </a:solidFill>
          <a:ln w="9525" cap="flat" cmpd="sng">
            <a:solidFill>
              <a:srgbClr val="667C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7480516" y="5792596"/>
            <a:ext cx="508216" cy="541716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A45F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9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52" name="Google Shape;252;p29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53" name="Google Shape;253;p2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55" name="Google Shape;255;p29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56" name="Google Shape;256;p29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57" name="Google Shape;257;p2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29"/>
          <p:cNvSpPr txBox="1"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Libre Franklin"/>
              <a:buNone/>
            </a:pPr>
            <a:r>
              <a:rPr lang="de-DE" sz="6600" cap="none" dirty="0"/>
              <a:t>ERKENNUNG VON GESTEN</a:t>
            </a:r>
            <a:endParaRPr dirty="0"/>
          </a:p>
        </p:txBody>
      </p:sp>
      <p:cxnSp>
        <p:nvCxnSpPr>
          <p:cNvPr id="259" name="Google Shape;259;p29"/>
          <p:cNvCxnSpPr/>
          <p:nvPr/>
        </p:nvCxnSpPr>
        <p:spPr>
          <a:xfrm>
            <a:off x="7674964" y="2388358"/>
            <a:ext cx="0" cy="1856096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Finger-Erkennung</a:t>
            </a: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784743" y="2286000"/>
            <a:ext cx="57934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Konvexhülle als Hilfskonstrukt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Lautstärke durch Fingeranzahl regeln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" name="Google Shape;26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9136" y="643467"/>
            <a:ext cx="3445987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 descr="Ein Bild, das Objekt, Licht enthält.&#10;&#10;Automatisch generierte Beschreibu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9136" y="3509434"/>
            <a:ext cx="3445987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/>
          <p:nvPr/>
        </p:nvSpPr>
        <p:spPr>
          <a:xfrm>
            <a:off x="703702" y="4844646"/>
            <a:ext cx="508216" cy="541716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A45F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1306748" y="3805842"/>
            <a:ext cx="57934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lang="de-DE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Gute Ergebnisse für 1 bis 4 Finger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lang="de-DE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Sehr performant</a:t>
            </a:r>
            <a:endParaRPr dirty="0"/>
          </a:p>
        </p:txBody>
      </p:sp>
      <p:sp>
        <p:nvSpPr>
          <p:cNvPr id="272" name="Google Shape;272;p30"/>
          <p:cNvSpPr/>
          <p:nvPr/>
        </p:nvSpPr>
        <p:spPr>
          <a:xfrm>
            <a:off x="739871" y="3736712"/>
            <a:ext cx="508216" cy="452082"/>
          </a:xfrm>
          <a:prstGeom prst="mathPlus">
            <a:avLst>
              <a:gd name="adj1" fmla="val 23520"/>
            </a:avLst>
          </a:prstGeom>
          <a:solidFill>
            <a:srgbClr val="92D050"/>
          </a:solidFill>
          <a:ln w="9525" cap="flat" cmpd="sng">
            <a:solidFill>
              <a:srgbClr val="667C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739871" y="4218832"/>
            <a:ext cx="508216" cy="452082"/>
          </a:xfrm>
          <a:prstGeom prst="mathPlus">
            <a:avLst>
              <a:gd name="adj1" fmla="val 23520"/>
            </a:avLst>
          </a:prstGeom>
          <a:solidFill>
            <a:srgbClr val="92D050"/>
          </a:solidFill>
          <a:ln w="9525" cap="flat" cmpd="sng">
            <a:solidFill>
              <a:srgbClr val="667C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1211918" y="4899385"/>
            <a:ext cx="57934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lang="de-DE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Komplexe Gesten kaum erkennbar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lang="de-DE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Abhängig von optimaler Ausrichtung der Hand</a:t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703702" y="5289236"/>
            <a:ext cx="508216" cy="541716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A45F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>
            <a:spLocks noGrp="1"/>
          </p:cNvSpPr>
          <p:nvPr>
            <p:ph type="title"/>
          </p:nvPr>
        </p:nvSpPr>
        <p:spPr>
          <a:xfrm>
            <a:off x="1092299" y="180644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Finger-Erkennung</a:t>
            </a:r>
            <a:endParaRPr/>
          </a:p>
        </p:txBody>
      </p:sp>
      <p:pic>
        <p:nvPicPr>
          <p:cNvPr id="281" name="Google Shape;281;p31" descr="Ein Bild, das Objekt, Licht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067507"/>
            <a:ext cx="2530234" cy="198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4294" y="1067507"/>
            <a:ext cx="2531748" cy="198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1600" y="3804259"/>
            <a:ext cx="2531748" cy="198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25808" y="3804259"/>
            <a:ext cx="2530234" cy="198504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 txBox="1"/>
          <p:nvPr/>
        </p:nvSpPr>
        <p:spPr>
          <a:xfrm>
            <a:off x="1092299" y="3101134"/>
            <a:ext cx="36330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Bilden einer Konvexhülle</a:t>
            </a:r>
            <a:endParaRPr dirty="0"/>
          </a:p>
        </p:txBody>
      </p:sp>
      <p:sp>
        <p:nvSpPr>
          <p:cNvPr id="286" name="Google Shape;286;p31"/>
          <p:cNvSpPr txBox="1"/>
          <p:nvPr/>
        </p:nvSpPr>
        <p:spPr>
          <a:xfrm>
            <a:off x="6096000" y="3101133"/>
            <a:ext cx="55119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Extremwerte und Mittelpunkt ermitteln</a:t>
            </a:r>
            <a:endParaRPr dirty="0"/>
          </a:p>
        </p:txBody>
      </p:sp>
      <p:sp>
        <p:nvSpPr>
          <p:cNvPr id="287" name="Google Shape;287;p31"/>
          <p:cNvSpPr txBox="1"/>
          <p:nvPr/>
        </p:nvSpPr>
        <p:spPr>
          <a:xfrm>
            <a:off x="791277" y="5841431"/>
            <a:ext cx="43749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Kreis bilden mit dem maximalen</a:t>
            </a:r>
            <a:br>
              <a:rPr lang="de-DE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de-DE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euklidischen Distanz als Radius</a:t>
            </a:r>
            <a:endParaRPr sz="1200" dirty="0"/>
          </a:p>
        </p:txBody>
      </p:sp>
      <p:sp>
        <p:nvSpPr>
          <p:cNvPr id="288" name="Google Shape;288;p31"/>
          <p:cNvSpPr txBox="1"/>
          <p:nvPr/>
        </p:nvSpPr>
        <p:spPr>
          <a:xfrm>
            <a:off x="6172200" y="5826858"/>
            <a:ext cx="518603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Bitwise</a:t>
            </a:r>
            <a:r>
              <a:rPr lang="de-DE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zwischen Hand und Kreis </a:t>
            </a:r>
            <a:br>
              <a:rPr lang="de-DE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de-DE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 zählen der übrigen Konturen</a:t>
            </a:r>
            <a:endParaRPr sz="1200" dirty="0"/>
          </a:p>
        </p:txBody>
      </p:sp>
      <p:sp>
        <p:nvSpPr>
          <p:cNvPr id="289" name="Google Shape;289;p31"/>
          <p:cNvSpPr txBox="1"/>
          <p:nvPr/>
        </p:nvSpPr>
        <p:spPr>
          <a:xfrm>
            <a:off x="1295499" y="990606"/>
            <a:ext cx="5678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1.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7024293" y="1067605"/>
            <a:ext cx="7179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2.</a:t>
            </a:r>
            <a:endParaRPr dirty="0"/>
          </a:p>
        </p:txBody>
      </p:sp>
      <p:sp>
        <p:nvSpPr>
          <p:cNvPr id="291" name="Google Shape;291;p31"/>
          <p:cNvSpPr txBox="1"/>
          <p:nvPr/>
        </p:nvSpPr>
        <p:spPr>
          <a:xfrm>
            <a:off x="1295498" y="3728628"/>
            <a:ext cx="7086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3.</a:t>
            </a:r>
            <a:endParaRPr dirty="0"/>
          </a:p>
        </p:txBody>
      </p:sp>
      <p:sp>
        <p:nvSpPr>
          <p:cNvPr id="292" name="Google Shape;292;p31"/>
          <p:cNvSpPr txBox="1"/>
          <p:nvPr/>
        </p:nvSpPr>
        <p:spPr>
          <a:xfrm>
            <a:off x="6995341" y="3728766"/>
            <a:ext cx="7086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Machine Learning</a:t>
            </a:r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Kein passender Datensatz im Internet gefunden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Somit eigenen Datensatz erstellt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Welche Daten sind die Besten?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RGB?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Grayscale?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Binary?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Was ist Gestenerkennung?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Interpretieren von menschlichen Gesten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Mit Geräten interagieren oder sie steuern ohne sie anzufassen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Fokus auf Deep Learning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Machine Learning</a:t>
            </a:r>
            <a:endParaRPr/>
          </a:p>
        </p:txBody>
      </p:sp>
      <p:sp>
        <p:nvSpPr>
          <p:cNvPr id="304" name="Google Shape;304;p3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Mehrere Modelle trainiert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Meisten Modelle hatten beim trainieren gute Ergebnisse, jedoch nicht bei der Anwendung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Besten Resultate bei Binärbildern durch Background Subtraction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Erstellen des Datensatzes</a:t>
            </a: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3000 Bilder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6 Gesten:</a:t>
            </a:r>
            <a:endParaRPr/>
          </a:p>
          <a:p>
            <a:pPr marL="530352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de-DE"/>
              <a:t>0.	 Palm</a:t>
            </a:r>
            <a:endParaRPr/>
          </a:p>
          <a:p>
            <a:pPr marL="987552" lvl="1" indent="-45720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de-DE"/>
              <a:t>Peace</a:t>
            </a:r>
            <a:endParaRPr/>
          </a:p>
          <a:p>
            <a:pPr marL="987552" lvl="1" indent="-45720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de-DE"/>
              <a:t>Thumb</a:t>
            </a:r>
            <a:endParaRPr/>
          </a:p>
          <a:p>
            <a:pPr marL="987552" lvl="1" indent="-45720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de-DE"/>
              <a:t>Fist</a:t>
            </a:r>
            <a:endParaRPr/>
          </a:p>
          <a:p>
            <a:pPr marL="987552" lvl="1" indent="-45720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de-DE"/>
              <a:t>Ok</a:t>
            </a:r>
            <a:endParaRPr/>
          </a:p>
          <a:p>
            <a:pPr marL="987552" lvl="1" indent="-45720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de-DE"/>
              <a:t>L</a:t>
            </a:r>
            <a:endParaRPr/>
          </a:p>
          <a:p>
            <a:pPr marL="530352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pic>
        <p:nvPicPr>
          <p:cNvPr id="311" name="Google Shape;31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4693" y="2171700"/>
            <a:ext cx="1193680" cy="119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8731" y="2171700"/>
            <a:ext cx="1193680" cy="119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82769" y="2171700"/>
            <a:ext cx="1193680" cy="119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74694" y="4019550"/>
            <a:ext cx="1193679" cy="119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28731" y="4019550"/>
            <a:ext cx="1193678" cy="119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782767" y="4019550"/>
            <a:ext cx="1193677" cy="1193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Demo…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Anwendungsfälle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Folien während einer Präsentation steuern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Lieder überspringen während man Musik hört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Wiedergabesteuerung bei Videos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Zoom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Ändern der Lautstärke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Mögliche Probleme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Lichtverhältnisse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Handschmuck (Ringe etc.)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Hautfarbe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22" name="Google Shape;122;p17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23" name="Google Shape;123;p1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7"/>
          <p:cNvSpPr/>
          <p:nvPr/>
        </p:nvSpPr>
        <p:spPr>
          <a:xfrm>
            <a:off x="5475" y="1095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26" name="Google Shape;126;p17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27" name="Google Shape;127;p1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Libre Franklin"/>
              <a:buNone/>
            </a:pPr>
            <a:r>
              <a:rPr lang="de-DE" sz="4800" cap="none" dirty="0"/>
              <a:t>SEGMENTIERUNG</a:t>
            </a:r>
            <a:endParaRPr dirty="0"/>
          </a:p>
        </p:txBody>
      </p:sp>
      <p:cxnSp>
        <p:nvCxnSpPr>
          <p:cNvPr id="129" name="Google Shape;129;p17"/>
          <p:cNvCxnSpPr/>
          <p:nvPr/>
        </p:nvCxnSpPr>
        <p:spPr>
          <a:xfrm>
            <a:off x="7674964" y="2388358"/>
            <a:ext cx="0" cy="1856096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Erster Versuch:</a:t>
            </a:r>
            <a:br>
              <a:rPr lang="de-DE"/>
            </a:br>
            <a:r>
              <a:rPr lang="de-DE"/>
              <a:t>Skin Detection</a:t>
            </a:r>
            <a:endParaRPr/>
          </a:p>
        </p:txBody>
      </p:sp>
      <p:pic>
        <p:nvPicPr>
          <p:cNvPr id="135" name="Google Shape;135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71601" y="2334126"/>
            <a:ext cx="2602330" cy="348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646" y="2334126"/>
            <a:ext cx="2602330" cy="348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45691" y="2334126"/>
            <a:ext cx="2773828" cy="34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4151968" y="3837164"/>
            <a:ext cx="799381" cy="48307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783688" y="3837164"/>
            <a:ext cx="799381" cy="48307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Anfangs gute Ergebnisse</a:t>
            </a:r>
            <a:endParaRPr/>
          </a:p>
        </p:txBody>
      </p:sp>
      <p:pic>
        <p:nvPicPr>
          <p:cNvPr id="145" name="Google Shape;145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07288" y="2171700"/>
            <a:ext cx="284716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93632" y="2171700"/>
            <a:ext cx="269108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5458047" y="3623094"/>
            <a:ext cx="1431985" cy="6786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Nach mehreren Tests schlechte Ergebnisse</a:t>
            </a:r>
            <a:endParaRPr/>
          </a:p>
        </p:txBody>
      </p:sp>
      <p:pic>
        <p:nvPicPr>
          <p:cNvPr id="153" name="Google Shape;153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78187" y="2340141"/>
            <a:ext cx="4944743" cy="316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179" y="2340141"/>
            <a:ext cx="4783636" cy="316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Probleme mit Skin Detection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Funktioniert nicht bei schlechten Lichtverhältnissen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Kann nur Haut mit bestimmter Farbe erkennen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Breitbild</PresentationFormat>
  <Paragraphs>108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Libre Franklin</vt:lpstr>
      <vt:lpstr>Arial</vt:lpstr>
      <vt:lpstr>Ausschnitt</vt:lpstr>
      <vt:lpstr>GROUP C: HAND GESTURE RECOGNITION</vt:lpstr>
      <vt:lpstr>Was ist Gestenerkennung?</vt:lpstr>
      <vt:lpstr>Anwendungsfälle</vt:lpstr>
      <vt:lpstr>Mögliche Probleme</vt:lpstr>
      <vt:lpstr>SEGMENTIERUNG</vt:lpstr>
      <vt:lpstr>Erster Versuch: Skin Detection</vt:lpstr>
      <vt:lpstr>Anfangs gute Ergebnisse</vt:lpstr>
      <vt:lpstr>Nach mehreren Tests schlechte Ergebnisse</vt:lpstr>
      <vt:lpstr>Probleme mit Skin Detection</vt:lpstr>
      <vt:lpstr>Zweiter Versuch: Kantenerkennung</vt:lpstr>
      <vt:lpstr>Vorgehensweise mit Kantenerkennung</vt:lpstr>
      <vt:lpstr>Problem mit Kantenerkennung</vt:lpstr>
      <vt:lpstr>PowerPoint-Präsentation</vt:lpstr>
      <vt:lpstr>Background Subtraction</vt:lpstr>
      <vt:lpstr>Background Subtraction</vt:lpstr>
      <vt:lpstr>ERKENNUNG VON GESTEN</vt:lpstr>
      <vt:lpstr>Finger-Erkennung</vt:lpstr>
      <vt:lpstr>Finger-Erkennung</vt:lpstr>
      <vt:lpstr>Machine Learning</vt:lpstr>
      <vt:lpstr>Machine Learning</vt:lpstr>
      <vt:lpstr>Erstellen des Datensatzes</vt:lpstr>
      <vt:lpstr>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C: HAND GESTURE RECOGNITION</dc:title>
  <cp:lastModifiedBy>Julien Räker</cp:lastModifiedBy>
  <cp:revision>2</cp:revision>
  <dcterms:modified xsi:type="dcterms:W3CDTF">2020-01-22T09:55:52Z</dcterms:modified>
</cp:coreProperties>
</file>