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8" r:id="rId4"/>
    <p:sldId id="266" r:id="rId5"/>
    <p:sldId id="265" r:id="rId6"/>
    <p:sldId id="276" r:id="rId7"/>
    <p:sldId id="267" r:id="rId8"/>
    <p:sldId id="275" r:id="rId9"/>
    <p:sldId id="269" r:id="rId10"/>
    <p:sldId id="273" r:id="rId11"/>
    <p:sldId id="271" r:id="rId12"/>
    <p:sldId id="270" r:id="rId13"/>
    <p:sldId id="274" r:id="rId14"/>
    <p:sldId id="264" r:id="rId15"/>
    <p:sldId id="259" r:id="rId16"/>
    <p:sldId id="260" r:id="rId17"/>
    <p:sldId id="261" r:id="rId18"/>
    <p:sldId id="262" r:id="rId19"/>
    <p:sldId id="26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de-DE" noProof="0" dirty="0"/>
              <a:t>Prozentualer</a:t>
            </a:r>
            <a:r>
              <a:rPr lang="de-DE" baseline="0" noProof="0" dirty="0"/>
              <a:t> </a:t>
            </a:r>
            <a:r>
              <a:rPr lang="de-DE" baseline="0" noProof="0" dirty="0" err="1"/>
              <a:t>Smartphonebesitz</a:t>
            </a:r>
            <a:r>
              <a:rPr lang="de-DE" baseline="0" noProof="0" dirty="0"/>
              <a:t> bei Kindern</a:t>
            </a:r>
            <a:endParaRPr lang="de-DE" noProof="0" dirty="0"/>
          </a:p>
        </c:rich>
      </c:tx>
      <c:layout>
        <c:manualLayout>
          <c:xMode val="edge"/>
          <c:yMode val="edge"/>
          <c:x val="0.16434803238044834"/>
          <c:y val="1.69521803907766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Alter der Kinder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06 - 07 Jahre</c:v>
                </c:pt>
                <c:pt idx="1">
                  <c:v>08 - 09 Jahre</c:v>
                </c:pt>
                <c:pt idx="2">
                  <c:v>10 - 11 Jahre</c:v>
                </c:pt>
                <c:pt idx="3">
                  <c:v>12 - 13 Jahre</c:v>
                </c:pt>
                <c:pt idx="4">
                  <c:v>14 - 15 Jahre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6</c:v>
                </c:pt>
                <c:pt idx="1">
                  <c:v>33</c:v>
                </c:pt>
                <c:pt idx="2">
                  <c:v>75</c:v>
                </c:pt>
                <c:pt idx="3">
                  <c:v>95</c:v>
                </c:pt>
                <c:pt idx="4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F-486D-A2D6-3107917BB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701311424"/>
        <c:axId val="70131667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Tabelle1!$A$2:$A$6</c15:sqref>
                        </c15:formulaRef>
                      </c:ext>
                    </c:extLst>
                    <c:strCache>
                      <c:ptCount val="5"/>
                      <c:pt idx="0">
                        <c:v>06 - 07 Jahre</c:v>
                      </c:pt>
                      <c:pt idx="1">
                        <c:v>08 - 09 Jahre</c:v>
                      </c:pt>
                      <c:pt idx="2">
                        <c:v>10 - 11 Jahre</c:v>
                      </c:pt>
                      <c:pt idx="3">
                        <c:v>12 - 13 Jahre</c:v>
                      </c:pt>
                      <c:pt idx="4">
                        <c:v>14 - 15 Jahre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Tabelle1!$B$2:$B$6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</c:v>
                      </c:pt>
                      <c:pt idx="1">
                        <c:v>33</c:v>
                      </c:pt>
                      <c:pt idx="2">
                        <c:v>75</c:v>
                      </c:pt>
                      <c:pt idx="3">
                        <c:v>95</c:v>
                      </c:pt>
                      <c:pt idx="4">
                        <c:v>95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C8F-486D-A2D6-3107917BBA32}"/>
                  </c:ext>
                </c:extLst>
              </c15:ser>
            </c15:filteredBarSeries>
          </c:ext>
        </c:extLst>
      </c:barChart>
      <c:catAx>
        <c:axId val="70131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1316672"/>
        <c:crosses val="autoZero"/>
        <c:auto val="1"/>
        <c:lblAlgn val="ctr"/>
        <c:lblOffset val="100"/>
        <c:noMultiLvlLbl val="0"/>
      </c:catAx>
      <c:valAx>
        <c:axId val="70131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1311424"/>
        <c:crosses val="autoZero"/>
        <c:crossBetween val="between"/>
      </c:valAx>
      <c:spPr>
        <a:solidFill>
          <a:schemeClr val="bg2"/>
        </a:solidFill>
        <a:ln w="3175">
          <a:solidFill>
            <a:schemeClr val="tx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64A5B-CE57-40C3-B914-CBC8927A4B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B3CBE2C-A434-4457-89D5-706510B5098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Erkennen von Verkehrsschildern</a:t>
          </a:r>
          <a:endParaRPr lang="en-US"/>
        </a:p>
      </dgm:t>
    </dgm:pt>
    <dgm:pt modelId="{B61C663A-4786-4AED-A6FF-2543379B050C}" type="parTrans" cxnId="{8B432284-B7FE-471A-8728-A6E927A624F4}">
      <dgm:prSet/>
      <dgm:spPr/>
      <dgm:t>
        <a:bodyPr/>
        <a:lstStyle/>
        <a:p>
          <a:endParaRPr lang="en-US"/>
        </a:p>
      </dgm:t>
    </dgm:pt>
    <dgm:pt modelId="{2AACC75A-8D45-44A2-85DE-51F894E34577}" type="sibTrans" cxnId="{8B432284-B7FE-471A-8728-A6E927A624F4}">
      <dgm:prSet/>
      <dgm:spPr/>
      <dgm:t>
        <a:bodyPr/>
        <a:lstStyle/>
        <a:p>
          <a:endParaRPr lang="en-US"/>
        </a:p>
      </dgm:t>
    </dgm:pt>
    <dgm:pt modelId="{960A7522-8616-4FED-A413-7E07D41F18F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Klassifizieren der Verkehrsschilder</a:t>
          </a:r>
          <a:endParaRPr lang="en-US" dirty="0"/>
        </a:p>
      </dgm:t>
    </dgm:pt>
    <dgm:pt modelId="{B4626339-8DCB-414E-A600-EFEAA90146CF}" type="parTrans" cxnId="{7321E73E-C5EC-4B94-A12E-D7364E3057EF}">
      <dgm:prSet/>
      <dgm:spPr/>
      <dgm:t>
        <a:bodyPr/>
        <a:lstStyle/>
        <a:p>
          <a:endParaRPr lang="en-US"/>
        </a:p>
      </dgm:t>
    </dgm:pt>
    <dgm:pt modelId="{CD9484D1-A8D8-4780-973D-2ED8B3D68CB2}" type="sibTrans" cxnId="{7321E73E-C5EC-4B94-A12E-D7364E3057EF}">
      <dgm:prSet/>
      <dgm:spPr/>
      <dgm:t>
        <a:bodyPr/>
        <a:lstStyle/>
        <a:p>
          <a:endParaRPr lang="en-US"/>
        </a:p>
      </dgm:t>
    </dgm:pt>
    <dgm:pt modelId="{D36C4730-651B-4FBE-8661-0132DA0603B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Wiedergabe der Regelung</a:t>
          </a:r>
          <a:endParaRPr lang="en-US" dirty="0"/>
        </a:p>
      </dgm:t>
    </dgm:pt>
    <dgm:pt modelId="{0603816D-9100-440C-A6A9-075C4A85F548}" type="parTrans" cxnId="{2608AE41-3E81-4333-ACE3-96908ADF95B7}">
      <dgm:prSet/>
      <dgm:spPr/>
      <dgm:t>
        <a:bodyPr/>
        <a:lstStyle/>
        <a:p>
          <a:endParaRPr lang="en-US"/>
        </a:p>
      </dgm:t>
    </dgm:pt>
    <dgm:pt modelId="{992C8AE9-6D48-4A81-B579-37C4305BF077}" type="sibTrans" cxnId="{2608AE41-3E81-4333-ACE3-96908ADF95B7}">
      <dgm:prSet/>
      <dgm:spPr/>
      <dgm:t>
        <a:bodyPr/>
        <a:lstStyle/>
        <a:p>
          <a:endParaRPr lang="en-US"/>
        </a:p>
      </dgm:t>
    </dgm:pt>
    <dgm:pt modelId="{8687C0D3-C96E-4BAC-BC7E-EE0DF9FA86B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Dem Nutzer die Software bereitstellen</a:t>
          </a:r>
          <a:endParaRPr lang="en-US" dirty="0"/>
        </a:p>
      </dgm:t>
    </dgm:pt>
    <dgm:pt modelId="{2550C7C8-6943-453D-A7A3-A554D919EFF8}" type="parTrans" cxnId="{4ABB3D80-A7F0-4AA4-835A-8341DC7257E1}">
      <dgm:prSet/>
      <dgm:spPr/>
      <dgm:t>
        <a:bodyPr/>
        <a:lstStyle/>
        <a:p>
          <a:endParaRPr lang="en-US"/>
        </a:p>
      </dgm:t>
    </dgm:pt>
    <dgm:pt modelId="{5963ACD4-CB7A-45B5-83D6-9A8C39AC98E2}" type="sibTrans" cxnId="{4ABB3D80-A7F0-4AA4-835A-8341DC7257E1}">
      <dgm:prSet/>
      <dgm:spPr/>
      <dgm:t>
        <a:bodyPr/>
        <a:lstStyle/>
        <a:p>
          <a:endParaRPr lang="en-US"/>
        </a:p>
      </dgm:t>
    </dgm:pt>
    <dgm:pt modelId="{FE01A161-9C96-43DD-8BC6-EE63C86F0232}" type="pres">
      <dgm:prSet presAssocID="{8EC64A5B-CE57-40C3-B914-CBC8927A4B82}" presName="root" presStyleCnt="0">
        <dgm:presLayoutVars>
          <dgm:dir/>
          <dgm:resizeHandles val="exact"/>
        </dgm:presLayoutVars>
      </dgm:prSet>
      <dgm:spPr/>
    </dgm:pt>
    <dgm:pt modelId="{A15A0878-38AC-43E9-8225-BDECA9DAA9F3}" type="pres">
      <dgm:prSet presAssocID="{9B3CBE2C-A434-4457-89D5-706510B50982}" presName="compNode" presStyleCnt="0"/>
      <dgm:spPr/>
    </dgm:pt>
    <dgm:pt modelId="{AECD337C-2F08-47AC-A7D9-12960FA34549}" type="pres">
      <dgm:prSet presAssocID="{9B3CBE2C-A434-4457-89D5-706510B509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19E550C-91C7-4BA5-9267-20136362E382}" type="pres">
      <dgm:prSet presAssocID="{9B3CBE2C-A434-4457-89D5-706510B50982}" presName="spaceRect" presStyleCnt="0"/>
      <dgm:spPr/>
    </dgm:pt>
    <dgm:pt modelId="{66A78440-EEEE-477A-B46E-B4B72A9CF10C}" type="pres">
      <dgm:prSet presAssocID="{9B3CBE2C-A434-4457-89D5-706510B50982}" presName="textRect" presStyleLbl="revTx" presStyleIdx="0" presStyleCnt="4">
        <dgm:presLayoutVars>
          <dgm:chMax val="1"/>
          <dgm:chPref val="1"/>
        </dgm:presLayoutVars>
      </dgm:prSet>
      <dgm:spPr/>
    </dgm:pt>
    <dgm:pt modelId="{4AC932FE-B418-4512-BAED-D09C7EDF69FD}" type="pres">
      <dgm:prSet presAssocID="{2AACC75A-8D45-44A2-85DE-51F894E34577}" presName="sibTrans" presStyleCnt="0"/>
      <dgm:spPr/>
    </dgm:pt>
    <dgm:pt modelId="{04D3B6D1-D39C-4136-A546-98EFC7CCA253}" type="pres">
      <dgm:prSet presAssocID="{960A7522-8616-4FED-A413-7E07D41F18FB}" presName="compNode" presStyleCnt="0"/>
      <dgm:spPr/>
    </dgm:pt>
    <dgm:pt modelId="{B1EB1712-B889-489C-80A8-791FB636F426}" type="pres">
      <dgm:prSet presAssocID="{960A7522-8616-4FED-A413-7E07D41F18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pe"/>
        </a:ext>
      </dgm:extLst>
    </dgm:pt>
    <dgm:pt modelId="{AC4248E3-7B26-42D1-9A59-0AE1EDF37446}" type="pres">
      <dgm:prSet presAssocID="{960A7522-8616-4FED-A413-7E07D41F18FB}" presName="spaceRect" presStyleCnt="0"/>
      <dgm:spPr/>
    </dgm:pt>
    <dgm:pt modelId="{3E246B6D-1CC2-4C0D-B611-41C836298C1D}" type="pres">
      <dgm:prSet presAssocID="{960A7522-8616-4FED-A413-7E07D41F18FB}" presName="textRect" presStyleLbl="revTx" presStyleIdx="1" presStyleCnt="4">
        <dgm:presLayoutVars>
          <dgm:chMax val="1"/>
          <dgm:chPref val="1"/>
        </dgm:presLayoutVars>
      </dgm:prSet>
      <dgm:spPr/>
    </dgm:pt>
    <dgm:pt modelId="{38048139-7D60-41DF-B8FD-F48E85606D0D}" type="pres">
      <dgm:prSet presAssocID="{CD9484D1-A8D8-4780-973D-2ED8B3D68CB2}" presName="sibTrans" presStyleCnt="0"/>
      <dgm:spPr/>
    </dgm:pt>
    <dgm:pt modelId="{B3D0D361-BED0-441C-B712-E7641E4E0EC5}" type="pres">
      <dgm:prSet presAssocID="{D36C4730-651B-4FBE-8661-0132DA0603B5}" presName="compNode" presStyleCnt="0"/>
      <dgm:spPr/>
    </dgm:pt>
    <dgm:pt modelId="{5146F555-12A4-46C9-9459-32A4FFE21DB0}" type="pres">
      <dgm:prSet presAssocID="{D36C4730-651B-4FBE-8661-0132DA0603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&quot;Daumen hoch&quot;-Zeichen"/>
        </a:ext>
      </dgm:extLst>
    </dgm:pt>
    <dgm:pt modelId="{FD850447-1789-435F-B614-72DA653002ED}" type="pres">
      <dgm:prSet presAssocID="{D36C4730-651B-4FBE-8661-0132DA0603B5}" presName="spaceRect" presStyleCnt="0"/>
      <dgm:spPr/>
    </dgm:pt>
    <dgm:pt modelId="{B2839400-51E4-4052-83E4-393B2F4E00CF}" type="pres">
      <dgm:prSet presAssocID="{D36C4730-651B-4FBE-8661-0132DA0603B5}" presName="textRect" presStyleLbl="revTx" presStyleIdx="2" presStyleCnt="4">
        <dgm:presLayoutVars>
          <dgm:chMax val="1"/>
          <dgm:chPref val="1"/>
        </dgm:presLayoutVars>
      </dgm:prSet>
      <dgm:spPr/>
    </dgm:pt>
    <dgm:pt modelId="{1EB2DEC9-7B25-4A1A-BE72-5CAF1B1695CC}" type="pres">
      <dgm:prSet presAssocID="{992C8AE9-6D48-4A81-B579-37C4305BF077}" presName="sibTrans" presStyleCnt="0"/>
      <dgm:spPr/>
    </dgm:pt>
    <dgm:pt modelId="{51D02278-62F9-4D2B-9973-607FA919700D}" type="pres">
      <dgm:prSet presAssocID="{8687C0D3-C96E-4BAC-BC7E-EE0DF9FA86B9}" presName="compNode" presStyleCnt="0"/>
      <dgm:spPr/>
    </dgm:pt>
    <dgm:pt modelId="{15FFB495-7791-443E-888F-EA4E67E6B11E}" type="pres">
      <dgm:prSet presAssocID="{8687C0D3-C96E-4BAC-BC7E-EE0DF9FA86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A90ED5B-CCE9-4A8E-8336-1D2817CEE6A6}" type="pres">
      <dgm:prSet presAssocID="{8687C0D3-C96E-4BAC-BC7E-EE0DF9FA86B9}" presName="spaceRect" presStyleCnt="0"/>
      <dgm:spPr/>
    </dgm:pt>
    <dgm:pt modelId="{BD2C22E8-BDFC-4D0B-A6FF-E974B2A2FA1E}" type="pres">
      <dgm:prSet presAssocID="{8687C0D3-C96E-4BAC-BC7E-EE0DF9FA86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CFFCE16-19B6-46B1-9B39-8054DDD93463}" type="presOf" srcId="{8687C0D3-C96E-4BAC-BC7E-EE0DF9FA86B9}" destId="{BD2C22E8-BDFC-4D0B-A6FF-E974B2A2FA1E}" srcOrd="0" destOrd="0" presId="urn:microsoft.com/office/officeart/2018/2/layout/IconLabelList"/>
    <dgm:cxn modelId="{A599F81A-BAED-461B-A595-CBC3D4BA62C4}" type="presOf" srcId="{9B3CBE2C-A434-4457-89D5-706510B50982}" destId="{66A78440-EEEE-477A-B46E-B4B72A9CF10C}" srcOrd="0" destOrd="0" presId="urn:microsoft.com/office/officeart/2018/2/layout/IconLabelList"/>
    <dgm:cxn modelId="{EA642934-C141-4C73-9EDA-77E10795B751}" type="presOf" srcId="{D36C4730-651B-4FBE-8661-0132DA0603B5}" destId="{B2839400-51E4-4052-83E4-393B2F4E00CF}" srcOrd="0" destOrd="0" presId="urn:microsoft.com/office/officeart/2018/2/layout/IconLabelList"/>
    <dgm:cxn modelId="{7321E73E-C5EC-4B94-A12E-D7364E3057EF}" srcId="{8EC64A5B-CE57-40C3-B914-CBC8927A4B82}" destId="{960A7522-8616-4FED-A413-7E07D41F18FB}" srcOrd="1" destOrd="0" parTransId="{B4626339-8DCB-414E-A600-EFEAA90146CF}" sibTransId="{CD9484D1-A8D8-4780-973D-2ED8B3D68CB2}"/>
    <dgm:cxn modelId="{2608AE41-3E81-4333-ACE3-96908ADF95B7}" srcId="{8EC64A5B-CE57-40C3-B914-CBC8927A4B82}" destId="{D36C4730-651B-4FBE-8661-0132DA0603B5}" srcOrd="2" destOrd="0" parTransId="{0603816D-9100-440C-A6A9-075C4A85F548}" sibTransId="{992C8AE9-6D48-4A81-B579-37C4305BF077}"/>
    <dgm:cxn modelId="{4ABB3D80-A7F0-4AA4-835A-8341DC7257E1}" srcId="{8EC64A5B-CE57-40C3-B914-CBC8927A4B82}" destId="{8687C0D3-C96E-4BAC-BC7E-EE0DF9FA86B9}" srcOrd="3" destOrd="0" parTransId="{2550C7C8-6943-453D-A7A3-A554D919EFF8}" sibTransId="{5963ACD4-CB7A-45B5-83D6-9A8C39AC98E2}"/>
    <dgm:cxn modelId="{8B432284-B7FE-471A-8728-A6E927A624F4}" srcId="{8EC64A5B-CE57-40C3-B914-CBC8927A4B82}" destId="{9B3CBE2C-A434-4457-89D5-706510B50982}" srcOrd="0" destOrd="0" parTransId="{B61C663A-4786-4AED-A6FF-2543379B050C}" sibTransId="{2AACC75A-8D45-44A2-85DE-51F894E34577}"/>
    <dgm:cxn modelId="{93A18D95-1C2B-488D-9526-583A4C8E9303}" type="presOf" srcId="{960A7522-8616-4FED-A413-7E07D41F18FB}" destId="{3E246B6D-1CC2-4C0D-B611-41C836298C1D}" srcOrd="0" destOrd="0" presId="urn:microsoft.com/office/officeart/2018/2/layout/IconLabelList"/>
    <dgm:cxn modelId="{3B907EF9-5AE9-415F-94F0-5C4B78DBB6B0}" type="presOf" srcId="{8EC64A5B-CE57-40C3-B914-CBC8927A4B82}" destId="{FE01A161-9C96-43DD-8BC6-EE63C86F0232}" srcOrd="0" destOrd="0" presId="urn:microsoft.com/office/officeart/2018/2/layout/IconLabelList"/>
    <dgm:cxn modelId="{C739CB12-FE6B-4807-8B5F-1ABB8C74F5B9}" type="presParOf" srcId="{FE01A161-9C96-43DD-8BC6-EE63C86F0232}" destId="{A15A0878-38AC-43E9-8225-BDECA9DAA9F3}" srcOrd="0" destOrd="0" presId="urn:microsoft.com/office/officeart/2018/2/layout/IconLabelList"/>
    <dgm:cxn modelId="{59189D38-741E-437B-9B10-E15E9991F8E5}" type="presParOf" srcId="{A15A0878-38AC-43E9-8225-BDECA9DAA9F3}" destId="{AECD337C-2F08-47AC-A7D9-12960FA34549}" srcOrd="0" destOrd="0" presId="urn:microsoft.com/office/officeart/2018/2/layout/IconLabelList"/>
    <dgm:cxn modelId="{A2AC4A5E-6345-48A8-BC7D-FEE4FBBE7952}" type="presParOf" srcId="{A15A0878-38AC-43E9-8225-BDECA9DAA9F3}" destId="{719E550C-91C7-4BA5-9267-20136362E382}" srcOrd="1" destOrd="0" presId="urn:microsoft.com/office/officeart/2018/2/layout/IconLabelList"/>
    <dgm:cxn modelId="{28446041-4AA4-40EE-BF08-F8C4C8D61AE5}" type="presParOf" srcId="{A15A0878-38AC-43E9-8225-BDECA9DAA9F3}" destId="{66A78440-EEEE-477A-B46E-B4B72A9CF10C}" srcOrd="2" destOrd="0" presId="urn:microsoft.com/office/officeart/2018/2/layout/IconLabelList"/>
    <dgm:cxn modelId="{3E7981A9-E872-4465-ACC2-9010EAD04175}" type="presParOf" srcId="{FE01A161-9C96-43DD-8BC6-EE63C86F0232}" destId="{4AC932FE-B418-4512-BAED-D09C7EDF69FD}" srcOrd="1" destOrd="0" presId="urn:microsoft.com/office/officeart/2018/2/layout/IconLabelList"/>
    <dgm:cxn modelId="{CA999AA5-AAA4-4DFA-9313-CCDC9A6EA194}" type="presParOf" srcId="{FE01A161-9C96-43DD-8BC6-EE63C86F0232}" destId="{04D3B6D1-D39C-4136-A546-98EFC7CCA253}" srcOrd="2" destOrd="0" presId="urn:microsoft.com/office/officeart/2018/2/layout/IconLabelList"/>
    <dgm:cxn modelId="{57029463-66BA-463D-A6AE-68DBD813F201}" type="presParOf" srcId="{04D3B6D1-D39C-4136-A546-98EFC7CCA253}" destId="{B1EB1712-B889-489C-80A8-791FB636F426}" srcOrd="0" destOrd="0" presId="urn:microsoft.com/office/officeart/2018/2/layout/IconLabelList"/>
    <dgm:cxn modelId="{C54FBD83-F74D-4C6A-BF6E-77B2C99A5199}" type="presParOf" srcId="{04D3B6D1-D39C-4136-A546-98EFC7CCA253}" destId="{AC4248E3-7B26-42D1-9A59-0AE1EDF37446}" srcOrd="1" destOrd="0" presId="urn:microsoft.com/office/officeart/2018/2/layout/IconLabelList"/>
    <dgm:cxn modelId="{E59E99DD-871A-4EF9-9E65-F5F181A27666}" type="presParOf" srcId="{04D3B6D1-D39C-4136-A546-98EFC7CCA253}" destId="{3E246B6D-1CC2-4C0D-B611-41C836298C1D}" srcOrd="2" destOrd="0" presId="urn:microsoft.com/office/officeart/2018/2/layout/IconLabelList"/>
    <dgm:cxn modelId="{6537D89D-122A-4F47-8DFC-B2EC2EC8831B}" type="presParOf" srcId="{FE01A161-9C96-43DD-8BC6-EE63C86F0232}" destId="{38048139-7D60-41DF-B8FD-F48E85606D0D}" srcOrd="3" destOrd="0" presId="urn:microsoft.com/office/officeart/2018/2/layout/IconLabelList"/>
    <dgm:cxn modelId="{D8CDA89D-C08D-4DB6-9308-ED167CC89033}" type="presParOf" srcId="{FE01A161-9C96-43DD-8BC6-EE63C86F0232}" destId="{B3D0D361-BED0-441C-B712-E7641E4E0EC5}" srcOrd="4" destOrd="0" presId="urn:microsoft.com/office/officeart/2018/2/layout/IconLabelList"/>
    <dgm:cxn modelId="{5B682EBD-AC98-4B37-94BB-646A35EAA7F9}" type="presParOf" srcId="{B3D0D361-BED0-441C-B712-E7641E4E0EC5}" destId="{5146F555-12A4-46C9-9459-32A4FFE21DB0}" srcOrd="0" destOrd="0" presId="urn:microsoft.com/office/officeart/2018/2/layout/IconLabelList"/>
    <dgm:cxn modelId="{2EE0ACC4-8243-47D7-80FD-9DCF4C71999F}" type="presParOf" srcId="{B3D0D361-BED0-441C-B712-E7641E4E0EC5}" destId="{FD850447-1789-435F-B614-72DA653002ED}" srcOrd="1" destOrd="0" presId="urn:microsoft.com/office/officeart/2018/2/layout/IconLabelList"/>
    <dgm:cxn modelId="{CE6C6462-D866-43CB-B24E-4DA278F091EE}" type="presParOf" srcId="{B3D0D361-BED0-441C-B712-E7641E4E0EC5}" destId="{B2839400-51E4-4052-83E4-393B2F4E00CF}" srcOrd="2" destOrd="0" presId="urn:microsoft.com/office/officeart/2018/2/layout/IconLabelList"/>
    <dgm:cxn modelId="{218D3E4B-EFBE-402A-B54A-F57574548B09}" type="presParOf" srcId="{FE01A161-9C96-43DD-8BC6-EE63C86F0232}" destId="{1EB2DEC9-7B25-4A1A-BE72-5CAF1B1695CC}" srcOrd="5" destOrd="0" presId="urn:microsoft.com/office/officeart/2018/2/layout/IconLabelList"/>
    <dgm:cxn modelId="{BC45B500-F402-47EA-9B7A-ECF10AF780BC}" type="presParOf" srcId="{FE01A161-9C96-43DD-8BC6-EE63C86F0232}" destId="{51D02278-62F9-4D2B-9973-607FA919700D}" srcOrd="6" destOrd="0" presId="urn:microsoft.com/office/officeart/2018/2/layout/IconLabelList"/>
    <dgm:cxn modelId="{160AD874-C83F-446C-98E2-6E2BF9B3A9D1}" type="presParOf" srcId="{51D02278-62F9-4D2B-9973-607FA919700D}" destId="{15FFB495-7791-443E-888F-EA4E67E6B11E}" srcOrd="0" destOrd="0" presId="urn:microsoft.com/office/officeart/2018/2/layout/IconLabelList"/>
    <dgm:cxn modelId="{46D92C68-4E77-476F-B71E-79F6751949B3}" type="presParOf" srcId="{51D02278-62F9-4D2B-9973-607FA919700D}" destId="{1A90ED5B-CCE9-4A8E-8336-1D2817CEE6A6}" srcOrd="1" destOrd="0" presId="urn:microsoft.com/office/officeart/2018/2/layout/IconLabelList"/>
    <dgm:cxn modelId="{D52C845D-4D6A-455E-9A89-ABE09443BA45}" type="presParOf" srcId="{51D02278-62F9-4D2B-9973-607FA919700D}" destId="{BD2C22E8-BDFC-4D0B-A6FF-E974B2A2FA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D337C-2F08-47AC-A7D9-12960FA34549}">
      <dsp:nvSpPr>
        <dsp:cNvPr id="0" name=""/>
        <dsp:cNvSpPr/>
      </dsp:nvSpPr>
      <dsp:spPr>
        <a:xfrm>
          <a:off x="800367" y="582591"/>
          <a:ext cx="921688" cy="921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78440-EEEE-477A-B46E-B4B72A9CF10C}">
      <dsp:nvSpPr>
        <dsp:cNvPr id="0" name=""/>
        <dsp:cNvSpPr/>
      </dsp:nvSpPr>
      <dsp:spPr>
        <a:xfrm>
          <a:off x="237112" y="1794046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Erkennen von Verkehrsschildern</a:t>
          </a:r>
          <a:endParaRPr lang="en-US" sz="1700" kern="1200"/>
        </a:p>
      </dsp:txBody>
      <dsp:txXfrm>
        <a:off x="237112" y="1794046"/>
        <a:ext cx="2048197" cy="720000"/>
      </dsp:txXfrm>
    </dsp:sp>
    <dsp:sp modelId="{B1EB1712-B889-489C-80A8-791FB636F426}">
      <dsp:nvSpPr>
        <dsp:cNvPr id="0" name=""/>
        <dsp:cNvSpPr/>
      </dsp:nvSpPr>
      <dsp:spPr>
        <a:xfrm>
          <a:off x="3206999" y="582591"/>
          <a:ext cx="921688" cy="921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46B6D-1CC2-4C0D-B611-41C836298C1D}">
      <dsp:nvSpPr>
        <dsp:cNvPr id="0" name=""/>
        <dsp:cNvSpPr/>
      </dsp:nvSpPr>
      <dsp:spPr>
        <a:xfrm>
          <a:off x="2643744" y="1794046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Klassifizieren der Verkehrsschilder</a:t>
          </a:r>
          <a:endParaRPr lang="en-US" sz="1700" kern="1200" dirty="0"/>
        </a:p>
      </dsp:txBody>
      <dsp:txXfrm>
        <a:off x="2643744" y="1794046"/>
        <a:ext cx="2048197" cy="720000"/>
      </dsp:txXfrm>
    </dsp:sp>
    <dsp:sp modelId="{5146F555-12A4-46C9-9459-32A4FFE21DB0}">
      <dsp:nvSpPr>
        <dsp:cNvPr id="0" name=""/>
        <dsp:cNvSpPr/>
      </dsp:nvSpPr>
      <dsp:spPr>
        <a:xfrm>
          <a:off x="5613631" y="582591"/>
          <a:ext cx="921688" cy="9216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39400-51E4-4052-83E4-393B2F4E00CF}">
      <dsp:nvSpPr>
        <dsp:cNvPr id="0" name=""/>
        <dsp:cNvSpPr/>
      </dsp:nvSpPr>
      <dsp:spPr>
        <a:xfrm>
          <a:off x="5050376" y="1794046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Wiedergabe der Regelung</a:t>
          </a:r>
          <a:endParaRPr lang="en-US" sz="1700" kern="1200" dirty="0"/>
        </a:p>
      </dsp:txBody>
      <dsp:txXfrm>
        <a:off x="5050376" y="1794046"/>
        <a:ext cx="2048197" cy="720000"/>
      </dsp:txXfrm>
    </dsp:sp>
    <dsp:sp modelId="{15FFB495-7791-443E-888F-EA4E67E6B11E}">
      <dsp:nvSpPr>
        <dsp:cNvPr id="0" name=""/>
        <dsp:cNvSpPr/>
      </dsp:nvSpPr>
      <dsp:spPr>
        <a:xfrm>
          <a:off x="8020263" y="582591"/>
          <a:ext cx="921688" cy="9216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C22E8-BDFC-4D0B-A6FF-E974B2A2FA1E}">
      <dsp:nvSpPr>
        <dsp:cNvPr id="0" name=""/>
        <dsp:cNvSpPr/>
      </dsp:nvSpPr>
      <dsp:spPr>
        <a:xfrm>
          <a:off x="7457008" y="1794046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Dem Nutzer die Software bereitstellen</a:t>
          </a:r>
          <a:endParaRPr lang="en-US" sz="1700" kern="1200" dirty="0"/>
        </a:p>
      </dsp:txBody>
      <dsp:txXfrm>
        <a:off x="7457008" y="1794046"/>
        <a:ext cx="204819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0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69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937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5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36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189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264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51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21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19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068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259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8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71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16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42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95CB1A-F595-495A-AA84-585A17DCCD76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25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6/6b/HSL_color_solid_cylinder_saturation_gray.png/197px-HSL_color_solid_cylinder_saturation_gray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statista.com/statistik/daten/studie/1106/umfrage/handybesitz-bei-jugendlichen-nach-altersgruppe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28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50" name="Freeform: Shape 30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F477BE-3B18-4DFD-B967-FA342EA37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de-DE" sz="7200"/>
              <a:t>Straßenverkehrshilfe für Kinder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2034CA-D0B4-490D-AD61-2BF4F331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1800" dirty="0"/>
              <a:t>Gruppe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de-DE" sz="1800" dirty="0"/>
              <a:t>: Maximilian </a:t>
            </a:r>
            <a:r>
              <a:rPr lang="de-DE" sz="1800" dirty="0" err="1"/>
              <a:t>Hörnis</a:t>
            </a:r>
            <a:r>
              <a:rPr lang="de-DE" sz="1800" dirty="0"/>
              <a:t>, Florian Schwarm, Dennis Rupprecht</a:t>
            </a:r>
          </a:p>
        </p:txBody>
      </p:sp>
    </p:spTree>
    <p:extLst>
      <p:ext uri="{BB962C8B-B14F-4D97-AF65-F5344CB8AC3E}">
        <p14:creationId xmlns:p14="http://schemas.microsoft.com/office/powerpoint/2010/main" val="330919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6AC41-61A8-4F24-81F7-9EC71CC1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Verkehrszeichenerkennung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0440C-1332-4AD0-AAB0-FB109286F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9151606" cy="3124201"/>
          </a:xfrm>
        </p:spPr>
        <p:txBody>
          <a:bodyPr/>
          <a:lstStyle/>
          <a:p>
            <a:r>
              <a:rPr lang="de-DE" dirty="0"/>
              <a:t>Überprüfen der Größe</a:t>
            </a:r>
          </a:p>
          <a:p>
            <a:r>
              <a:rPr lang="de-DE" dirty="0"/>
              <a:t>Schild aus dem Ausschnitt mit Deep Learning Model erkennen</a:t>
            </a:r>
          </a:p>
          <a:p>
            <a:r>
              <a:rPr lang="de-DE" dirty="0"/>
              <a:t>Wiedergabe der Verhaltensempfehlung</a:t>
            </a:r>
          </a:p>
        </p:txBody>
      </p:sp>
      <p:sp>
        <p:nvSpPr>
          <p:cNvPr id="4" name="Rechteck 3" descr="&quot;Daumen hoch&quot;-Zeichen">
            <a:extLst>
              <a:ext uri="{FF2B5EF4-FFF2-40B4-BE49-F238E27FC236}">
                <a16:creationId xmlns:a16="http://schemas.microsoft.com/office/drawing/2014/main" id="{7656D1F3-02BB-4FA0-A058-997DA9FA519C}"/>
              </a:ext>
            </a:extLst>
          </p:cNvPr>
          <p:cNvSpPr/>
          <p:nvPr/>
        </p:nvSpPr>
        <p:spPr>
          <a:xfrm>
            <a:off x="1484310" y="1378092"/>
            <a:ext cx="438473" cy="43393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1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0F2E-F964-480E-8F41-D669EC92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7CC4CA-FBAC-4240-A605-6D6DFE62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Ihnen wird jetzt die Demo präsentiert.</a:t>
            </a:r>
          </a:p>
        </p:txBody>
      </p:sp>
      <p:sp>
        <p:nvSpPr>
          <p:cNvPr id="4" name="Rechteck 3" descr="Benutzer">
            <a:extLst>
              <a:ext uri="{FF2B5EF4-FFF2-40B4-BE49-F238E27FC236}">
                <a16:creationId xmlns:a16="http://schemas.microsoft.com/office/drawing/2014/main" id="{BAE6F380-5B0B-427A-B9C7-72786A7F5C3C}"/>
              </a:ext>
            </a:extLst>
          </p:cNvPr>
          <p:cNvSpPr/>
          <p:nvPr/>
        </p:nvSpPr>
        <p:spPr>
          <a:xfrm>
            <a:off x="1484310" y="1378092"/>
            <a:ext cx="438473" cy="43393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613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BD265-B5FC-4B19-8C9C-C082365D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CD382-9918-46D0-8053-FA213283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Erkennung von Bildern unter erschwerten Bedingungen fehleranfällig</a:t>
            </a:r>
          </a:p>
          <a:p>
            <a:r>
              <a:rPr lang="de-DE" dirty="0"/>
              <a:t>Hintergründe manchmal schwierig zu unterscheiden</a:t>
            </a:r>
          </a:p>
          <a:p>
            <a:r>
              <a:rPr lang="de-DE" dirty="0"/>
              <a:t>Grundlegende Bilder werden richtig erkannt</a:t>
            </a:r>
          </a:p>
        </p:txBody>
      </p:sp>
    </p:spTree>
    <p:extLst>
      <p:ext uri="{BB962C8B-B14F-4D97-AF65-F5344CB8AC3E}">
        <p14:creationId xmlns:p14="http://schemas.microsoft.com/office/powerpoint/2010/main" val="222931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2EC49-243F-4B6A-8E43-5BAF850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1BEE73-2FEC-4AEA-85E7-8F7785AF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Applikation mit direkter Analyse (In Arbeit)</a:t>
            </a:r>
          </a:p>
          <a:p>
            <a:r>
              <a:rPr lang="de-DE" dirty="0"/>
              <a:t>Verbesserung der Schilderkennung</a:t>
            </a:r>
          </a:p>
          <a:p>
            <a:r>
              <a:rPr lang="de-DE" dirty="0"/>
              <a:t>Einbeziehen aussortierter Schilder</a:t>
            </a:r>
          </a:p>
          <a:p>
            <a:r>
              <a:rPr lang="de-DE" dirty="0"/>
              <a:t>Erhöhung/Verbesserung der Datenbasis </a:t>
            </a:r>
          </a:p>
        </p:txBody>
      </p:sp>
    </p:spTree>
    <p:extLst>
      <p:ext uri="{BB962C8B-B14F-4D97-AF65-F5344CB8AC3E}">
        <p14:creationId xmlns:p14="http://schemas.microsoft.com/office/powerpoint/2010/main" val="329756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39E3E-666C-4BBE-8E97-CC9B0F62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9C4051-44B0-42C9-9355-C452355E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Statistisches Bundesamt: </a:t>
            </a:r>
            <a:r>
              <a:rPr lang="de-DE" dirty="0">
                <a:hlinkClick r:id="rId2"/>
              </a:rPr>
              <a:t>https://www.destatis.de/DE/Themen/Gesellschaft-Umwelt/Verkehrsunfaelle/Publikationen/Downloads-Verkehrsunfaelle/unfaelle-kinder-5462405187004.pdf?__blob=publicationFile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036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BC46C10-C8CA-4200-90E2-DD542667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de-DE" sz="7200" dirty="0"/>
              <a:t>Zusatzmaterial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9F1D756-1B26-4B41-8192-F7AF9803D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248665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E7DFB-980B-426D-99B8-2CA3D918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Verunglückte Kinder im </a:t>
            </a:r>
            <a:r>
              <a:rPr lang="de-DE" dirty="0" err="1"/>
              <a:t>Starßenverkehr</a:t>
            </a:r>
            <a:r>
              <a:rPr lang="de-DE" dirty="0"/>
              <a:t> unter 15 in Jahren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17869-1E1F-4BE1-A3BB-B3C6F375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738927"/>
            <a:ext cx="10018713" cy="227798"/>
          </a:xfrm>
        </p:spPr>
        <p:txBody>
          <a:bodyPr>
            <a:normAutofit fontScale="32500" lnSpcReduction="20000"/>
          </a:bodyPr>
          <a:lstStyle/>
          <a:p>
            <a:r>
              <a:rPr lang="de-DE" dirty="0"/>
              <a:t>Quelle: </a:t>
            </a:r>
            <a:r>
              <a:rPr lang="de-DE" dirty="0">
                <a:hlinkClick r:id="rId2"/>
              </a:rPr>
              <a:t>https://www.destatis.de/DE/Themen/Gesellschaft-Umwelt/Verkehrsunfaelle/Publikationen/Downloads-Verkehrsunfaelle/unfaelle-kinder-5462405187004.pdf?__blob=publicationFile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F679FF-2D2B-45FF-8D94-90B8FE24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380" y="2666999"/>
            <a:ext cx="9114310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6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E8E7D-DE07-4344-B1CD-6E05086B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Getötete Kinder unter 15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9D12B0E-523F-47F1-86A5-5B8BC3121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12" y="2857381"/>
            <a:ext cx="8725656" cy="274343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DF73459-6CD7-4180-AC96-A003EEE6B149}"/>
              </a:ext>
            </a:extLst>
          </p:cNvPr>
          <p:cNvSpPr txBox="1">
            <a:spLocks/>
          </p:cNvSpPr>
          <p:nvPr/>
        </p:nvSpPr>
        <p:spPr>
          <a:xfrm>
            <a:off x="1778224" y="5600819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https://www.destatis.de/DE/Themen/Gesellschaft-Umwelt/Verkehrsunfaelle/Publikationen/Downloads-Verkehrsunfaelle/unfaelle-kinder-5462405187004.pdf?__blob=publicationFile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892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B58F0-E4AE-4337-8B1B-1A68161A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Verunglückte Kinder nach Uhrzeiten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6F5C33A-9230-4A3F-A717-AA719E185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993" y="2373074"/>
            <a:ext cx="4849586" cy="3159159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653CFC7-6B53-433B-BEB3-F20EDE3F7D5B}"/>
              </a:ext>
            </a:extLst>
          </p:cNvPr>
          <p:cNvSpPr txBox="1">
            <a:spLocks/>
          </p:cNvSpPr>
          <p:nvPr/>
        </p:nvSpPr>
        <p:spPr>
          <a:xfrm>
            <a:off x="1778224" y="5600819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https://www.destatis.de/DE/Themen/Gesellschaft-Umwelt/Verkehrsunfaelle/Publikationen/Downloads-Verkehrsunfaelle/unfaelle-kinder-5462405187004.pdf?__blob=publicationFile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71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23BF2-31A4-4D42-ADD2-62640538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Gründe für Verkehrsunfälle bei Kindern unter 15 Jahren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392371C-69FF-4B7A-A611-AD8B6BE38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4237" y="2667000"/>
            <a:ext cx="4698863" cy="3124200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326F2FE-EC46-4C13-8388-CA284EE847DC}"/>
              </a:ext>
            </a:extLst>
          </p:cNvPr>
          <p:cNvSpPr txBox="1">
            <a:spLocks/>
          </p:cNvSpPr>
          <p:nvPr/>
        </p:nvSpPr>
        <p:spPr>
          <a:xfrm>
            <a:off x="1778224" y="5792003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https://www.destatis.de/DE/Themen/Gesellschaft-Umwelt/Verkehrsunfaelle/Publikationen/Downloads-Verkehrsunfaelle/unfaelle-kinder-5462405187004.pdf?__blob=publicationFile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737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D410C-BF5E-474B-B7B0-5E9A0244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40DA5D-5324-4C9F-B39D-2C34BCC1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  <a:p>
            <a:r>
              <a:rPr lang="de-DE" dirty="0"/>
              <a:t>Idee und Aufgaben</a:t>
            </a:r>
          </a:p>
          <a:p>
            <a:r>
              <a:rPr lang="de-DE" dirty="0"/>
              <a:t>Deep Learning</a:t>
            </a:r>
          </a:p>
          <a:p>
            <a:r>
              <a:rPr lang="de-DE" dirty="0"/>
              <a:t>Verkehrszeichenerkennung </a:t>
            </a:r>
          </a:p>
          <a:p>
            <a:r>
              <a:rPr lang="de-DE" dirty="0"/>
              <a:t>Ergebnispräsentation</a:t>
            </a:r>
          </a:p>
          <a:p>
            <a:r>
              <a:rPr lang="de-DE" dirty="0"/>
              <a:t>Fazit und Ausblick</a:t>
            </a:r>
          </a:p>
        </p:txBody>
      </p:sp>
    </p:spTree>
    <p:extLst>
      <p:ext uri="{BB962C8B-B14F-4D97-AF65-F5344CB8AC3E}">
        <p14:creationId xmlns:p14="http://schemas.microsoft.com/office/powerpoint/2010/main" val="242687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17254-ABF7-47F3-B05B-B132ACB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HSL-Farbraum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40DBB55-5B88-4BA6-9119-355A8549E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5" y="2570195"/>
            <a:ext cx="4794560" cy="3602005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0EEE939-3F86-4B95-96CF-EE16A89165A9}"/>
              </a:ext>
            </a:extLst>
          </p:cNvPr>
          <p:cNvSpPr txBox="1">
            <a:spLocks/>
          </p:cNvSpPr>
          <p:nvPr/>
        </p:nvSpPr>
        <p:spPr>
          <a:xfrm>
            <a:off x="1917017" y="6190097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https://upload.wikimedia.org/wikipedia/commons/thumb/6/6b/HSL_color_solid_cylinder_saturation_gray.png/197px-HSL_color_solid_cylinder_saturation_gray.png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93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45175-AE13-404A-97E2-FB1DB106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032195-C362-4800-8873-936BC695F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940240" cy="3124201"/>
          </a:xfrm>
        </p:spPr>
        <p:txBody>
          <a:bodyPr/>
          <a:lstStyle/>
          <a:p>
            <a:r>
              <a:rPr lang="de-DE" dirty="0"/>
              <a:t>Verunglückte Kinder: </a:t>
            </a:r>
            <a:r>
              <a:rPr lang="de-DE" dirty="0" err="1"/>
              <a:t>ung</a:t>
            </a:r>
            <a:r>
              <a:rPr lang="de-DE" dirty="0"/>
              <a:t>. 10.200 Kinder im Jahr 2018</a:t>
            </a:r>
          </a:p>
          <a:p>
            <a:r>
              <a:rPr lang="de-DE" dirty="0"/>
              <a:t>11.3 % wegen Vorfahrt und Vorrang </a:t>
            </a:r>
          </a:p>
          <a:p>
            <a:r>
              <a:rPr lang="de-DE" dirty="0"/>
              <a:t>Unfälle ohne Verletzungen nicht inbegriffen</a:t>
            </a:r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FAF3093-9E29-4E04-AF15-26781E848287}"/>
              </a:ext>
            </a:extLst>
          </p:cNvPr>
          <p:cNvSpPr txBox="1">
            <a:spLocks/>
          </p:cNvSpPr>
          <p:nvPr/>
        </p:nvSpPr>
        <p:spPr>
          <a:xfrm>
            <a:off x="1885101" y="5905901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Quelle: </a:t>
            </a:r>
            <a:r>
              <a:rPr lang="de-DE" sz="1200" dirty="0">
                <a:hlinkClick r:id="rId2"/>
              </a:rPr>
              <a:t>https://www.destatis.de/DE/Themen/Gesellschaft-Umwelt/Verkehrsunfaelle/Publikationen/Downloads-Verkehrsunfaelle/unfaelle-kinder-5462405187004.pdf?__blob=publicationFile</a:t>
            </a:r>
            <a:endParaRPr lang="de-DE" sz="1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3EEC408-E78B-4118-A33A-35853EDE5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68" y="2438399"/>
            <a:ext cx="5551430" cy="29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EAE88-0E29-47FD-9F2D-2FA2D36B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67217405-43F9-4E45-97D7-7953A4993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103310"/>
              </p:ext>
            </p:extLst>
          </p:nvPr>
        </p:nvGraphicFramePr>
        <p:xfrm>
          <a:off x="2550361" y="1751798"/>
          <a:ext cx="7886611" cy="4494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39A542C-313F-435C-A4CC-9B37EC5DC19A}"/>
              </a:ext>
            </a:extLst>
          </p:cNvPr>
          <p:cNvSpPr txBox="1">
            <a:spLocks/>
          </p:cNvSpPr>
          <p:nvPr/>
        </p:nvSpPr>
        <p:spPr>
          <a:xfrm>
            <a:off x="2413919" y="6172200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Quelle i. A. an: </a:t>
            </a:r>
            <a:r>
              <a:rPr lang="de-DE" sz="1200" dirty="0">
                <a:hlinkClick r:id="rId3"/>
              </a:rPr>
              <a:t>https://de.statista.com/statistik/daten/studie/1106/umfrage/handybesitz-bei-jugendlichen-nach-altersgruppen/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7937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1151B-29BA-47E3-AC6A-07230B37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C5445-F56F-405B-8ADA-EF46AC711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153" y="2666999"/>
            <a:ext cx="1121984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Automatische Erkennung und Klassifizierung von Verkehrszeichen und Wiedergabe der Verkehrsregel in einer verständlichen Weise.</a:t>
            </a:r>
          </a:p>
        </p:txBody>
      </p:sp>
    </p:spTree>
    <p:extLst>
      <p:ext uri="{BB962C8B-B14F-4D97-AF65-F5344CB8AC3E}">
        <p14:creationId xmlns:p14="http://schemas.microsoft.com/office/powerpoint/2010/main" val="365318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F8CB1-618D-4F72-946E-326631DA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de-DE" dirty="0"/>
              <a:t>Aufgaben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BF36403-899A-4E12-A5C5-E3124CE17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9960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10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A606F-ACEC-42F9-93CE-172FD716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 Learning - Datennutzung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034560-7215-4955-B66C-D6052324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Nutzen des GTSRB Datasets</a:t>
            </a:r>
          </a:p>
          <a:p>
            <a:r>
              <a:rPr lang="de-DE" dirty="0"/>
              <a:t>Selektieren der Verkehrszeichen</a:t>
            </a:r>
          </a:p>
          <a:p>
            <a:r>
              <a:rPr lang="de-DE" dirty="0"/>
              <a:t>Aussortieren von Daten</a:t>
            </a:r>
          </a:p>
          <a:p>
            <a:r>
              <a:rPr lang="de-DE" dirty="0"/>
              <a:t>Data Augmentation</a:t>
            </a:r>
          </a:p>
          <a:p>
            <a:r>
              <a:rPr lang="de-DE" dirty="0"/>
              <a:t>Angleichen</a:t>
            </a:r>
          </a:p>
        </p:txBody>
      </p:sp>
      <p:sp>
        <p:nvSpPr>
          <p:cNvPr id="4" name="Rechteck 3" descr="Lupe">
            <a:extLst>
              <a:ext uri="{FF2B5EF4-FFF2-40B4-BE49-F238E27FC236}">
                <a16:creationId xmlns:a16="http://schemas.microsoft.com/office/drawing/2014/main" id="{4387D663-38DB-4135-973F-FE4FA9E72E35}"/>
              </a:ext>
            </a:extLst>
          </p:cNvPr>
          <p:cNvSpPr/>
          <p:nvPr/>
        </p:nvSpPr>
        <p:spPr>
          <a:xfrm>
            <a:off x="1484310" y="1378092"/>
            <a:ext cx="438473" cy="43393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363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6561-2BF5-4897-B35C-1050A72A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Deep Learning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2F4A2-3C12-448D-A89F-6C163420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800987" cy="3124201"/>
          </a:xfrm>
        </p:spPr>
        <p:txBody>
          <a:bodyPr/>
          <a:lstStyle/>
          <a:p>
            <a:r>
              <a:rPr lang="de-DE" dirty="0"/>
              <a:t>Genutzte Technologie: </a:t>
            </a:r>
            <a:r>
              <a:rPr lang="de-DE" dirty="0" err="1"/>
              <a:t>Tensorflow</a:t>
            </a:r>
            <a:endParaRPr lang="de-DE" dirty="0"/>
          </a:p>
          <a:p>
            <a:r>
              <a:rPr lang="de-DE" dirty="0"/>
              <a:t>Aufbau eines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r>
              <a:rPr lang="de-DE" dirty="0"/>
              <a:t>30 Durchläufe der Datenbasis (</a:t>
            </a:r>
            <a:r>
              <a:rPr lang="de-DE" dirty="0" err="1"/>
              <a:t>Epoches</a:t>
            </a:r>
            <a:r>
              <a:rPr lang="de-DE" dirty="0"/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FB93FC-9B3F-42FA-BBF2-C6193CD45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25" y="1782476"/>
            <a:ext cx="1780465" cy="1905116"/>
          </a:xfrm>
          <a:prstGeom prst="rect">
            <a:avLst/>
          </a:prstGeom>
        </p:spPr>
      </p:pic>
      <p:pic>
        <p:nvPicPr>
          <p:cNvPr id="1026" name="Picture 2" descr="https://miro.medium.com/max/800/1*cPAmSB9nziZPI73VC5HAHg.png">
            <a:extLst>
              <a:ext uri="{FF2B5EF4-FFF2-40B4-BE49-F238E27FC236}">
                <a16:creationId xmlns:a16="http://schemas.microsoft.com/office/drawing/2014/main" id="{FAB379D1-F3F3-42BB-BEF2-F920EC1D5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19601"/>
            <a:ext cx="5966293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 descr="Lupe">
            <a:extLst>
              <a:ext uri="{FF2B5EF4-FFF2-40B4-BE49-F238E27FC236}">
                <a16:creationId xmlns:a16="http://schemas.microsoft.com/office/drawing/2014/main" id="{EBDF60FC-2CE7-44EF-8371-788F8E516394}"/>
              </a:ext>
            </a:extLst>
          </p:cNvPr>
          <p:cNvSpPr/>
          <p:nvPr/>
        </p:nvSpPr>
        <p:spPr>
          <a:xfrm>
            <a:off x="1484310" y="1378092"/>
            <a:ext cx="438473" cy="43393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3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590B8-CB15-40BD-8527-4CE9FDFC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Verkehrszeichenerkennung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E4C5A-4DB4-4D93-A9A9-7951693AB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628759" cy="3124201"/>
          </a:xfrm>
        </p:spPr>
        <p:txBody>
          <a:bodyPr/>
          <a:lstStyle/>
          <a:p>
            <a:r>
              <a:rPr lang="de-DE" dirty="0"/>
              <a:t>Umwandlung in den HSL-Farbraum</a:t>
            </a:r>
          </a:p>
          <a:p>
            <a:r>
              <a:rPr lang="de-DE" dirty="0"/>
              <a:t>Auswahl des Farbspektrums </a:t>
            </a:r>
            <a:br>
              <a:rPr lang="de-DE" dirty="0"/>
            </a:br>
            <a:r>
              <a:rPr lang="de-DE" dirty="0"/>
              <a:t>(für rot, blau und gelb)</a:t>
            </a:r>
          </a:p>
          <a:p>
            <a:r>
              <a:rPr lang="de-DE" dirty="0"/>
              <a:t>Ausschneiden von relevanten Bereichen </a:t>
            </a:r>
          </a:p>
        </p:txBody>
      </p:sp>
      <p:sp>
        <p:nvSpPr>
          <p:cNvPr id="5" name="Rechteck 4" descr="Auge">
            <a:extLst>
              <a:ext uri="{FF2B5EF4-FFF2-40B4-BE49-F238E27FC236}">
                <a16:creationId xmlns:a16="http://schemas.microsoft.com/office/drawing/2014/main" id="{1A8E1FEE-319D-4C47-84B4-DA0910212ECD}"/>
              </a:ext>
            </a:extLst>
          </p:cNvPr>
          <p:cNvSpPr/>
          <p:nvPr/>
        </p:nvSpPr>
        <p:spPr>
          <a:xfrm>
            <a:off x="1484310" y="1378092"/>
            <a:ext cx="438473" cy="43393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Grafik 6" descr="Ein Bild, das draußen, Haus, Gebäude, Straße enthält.&#10;&#10;Automatisch generierte Beschreibung">
            <a:extLst>
              <a:ext uri="{FF2B5EF4-FFF2-40B4-BE49-F238E27FC236}">
                <a16:creationId xmlns:a16="http://schemas.microsoft.com/office/drawing/2014/main" id="{3A068AD1-54FA-49C5-9ADC-042A470D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79" y="2367816"/>
            <a:ext cx="4851668" cy="36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62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Breitbild</PresentationFormat>
  <Paragraphs>66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Parallax</vt:lpstr>
      <vt:lpstr>Straßenverkehrshilfe für Kinder  </vt:lpstr>
      <vt:lpstr>Agenda</vt:lpstr>
      <vt:lpstr>Problemstellung</vt:lpstr>
      <vt:lpstr>Problemstellung</vt:lpstr>
      <vt:lpstr>Idee</vt:lpstr>
      <vt:lpstr>Aufgaben</vt:lpstr>
      <vt:lpstr>Deep Learning - Datennutzung </vt:lpstr>
      <vt:lpstr>Deep Learning</vt:lpstr>
      <vt:lpstr>Verkehrszeichenerkennung</vt:lpstr>
      <vt:lpstr>Verkehrszeichenerkennung</vt:lpstr>
      <vt:lpstr>Ergebnispräsentation</vt:lpstr>
      <vt:lpstr>Fazit</vt:lpstr>
      <vt:lpstr>Ausblick</vt:lpstr>
      <vt:lpstr>Quellen</vt:lpstr>
      <vt:lpstr>Zusatzmaterial</vt:lpstr>
      <vt:lpstr>Verunglückte Kinder im Starßenverkehr unter 15 in Jahren</vt:lpstr>
      <vt:lpstr>Getötete Kinder unter 15</vt:lpstr>
      <vt:lpstr>Verunglückte Kinder nach Uhrzeiten</vt:lpstr>
      <vt:lpstr>Gründe für Verkehrsunfälle bei Kindern unter 15 Jahren</vt:lpstr>
      <vt:lpstr>HSL-Farbraum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Straßenverkehrshilfe für Kinder  </dc:title>
  <dc:creator>Rupprecht, Dennis</dc:creator>
  <cp:lastModifiedBy>Dennis Rupprecht</cp:lastModifiedBy>
  <cp:revision>6</cp:revision>
  <dcterms:created xsi:type="dcterms:W3CDTF">2020-01-20T15:24:43Z</dcterms:created>
  <dcterms:modified xsi:type="dcterms:W3CDTF">2020-01-20T17:37:11Z</dcterms:modified>
</cp:coreProperties>
</file>