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jpeg" ContentType="image/jpe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</p:sldMasterIdLst>
  <p:notesMasterIdLst>
    <p:notesMasterId r:id="rId29"/>
  </p:notes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notesMaster" Target="notesMasters/notesMaster1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<Relationship Id="rId35" Type="http://schemas.openxmlformats.org/officeDocument/2006/relationships/slide" Target="slides/slide6.xml"/><Relationship Id="rId36" Type="http://schemas.openxmlformats.org/officeDocument/2006/relationships/slide" Target="slides/slide7.xml"/><Relationship Id="rId37" Type="http://schemas.openxmlformats.org/officeDocument/2006/relationships/slide" Target="slides/slide8.xml"/><Relationship Id="rId38" Type="http://schemas.openxmlformats.org/officeDocument/2006/relationships/slide" Target="slides/slide9.xml"/><Relationship Id="rId39" Type="http://schemas.openxmlformats.org/officeDocument/2006/relationships/slide" Target="slides/slide10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7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 idx="7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 idx="7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4FB425C-0710-4474-B20F-6AA2574DA12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5A0534-357E-4751-BD65-B8CA308C707F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033266-A984-432A-9117-34CC86859588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9C1FA9-4A11-49CF-8229-CE888D26209A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B65FF4-53FC-4269-A6BF-93B957DF7476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E1EB23-A311-44B5-8C51-899A9C8F8822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C0AA16-2B40-4798-98FD-50FA65FCFF7E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7F9E34-33A2-4ECF-942D-9010E27668D2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4B8E2B-4AFC-4447-8138-2A2252BACE98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B3BF06-565F-4CDF-A94F-3FEFBB45FF1E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65AD43-606B-4A64-A231-929E4F8D710F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оманда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A05EAE4-6F08-438F-9518-23416E609A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Финанс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D271812-B493-4943-8BC9-D4D7CAA204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 н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9F2C442-A570-4EDC-B415-69D79382FD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раткая 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66260F69-9D2E-4A26-BBEC-EDD9D3C0DE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4A20DE00-3F4D-41C2-8E35-4CA1216AC2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141DCA4F-CBC4-4F5E-ACFB-B3E4FCAB8D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2AD1FB0E-D105-4129-B5CC-E62FFA26D3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9EF82EBE-A968-4DCA-A358-9DA7DCBA02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206B22DE-646A-4AFE-BE84-69CD855A16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ыночное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85ACB8-C143-477C-A7C7-106613DF25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11BD59A1-EC9A-4282-AFF6-F396D91829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робл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4AB1D21C-8BEE-432D-84F3-611231FAF5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зор проду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6BF73364-0BE8-46DD-8160-51492EFAD6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реимущества проду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65C517E6-59FC-4BCB-A0F5-31869630A6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2CCF8599-1603-4EC7-991E-BCEF0B2F29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Бизнес-мод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038EC881-D226-40CF-A93F-6675D3FCF7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зор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75CF775A-9EA4-428B-9232-7A08D3C7E5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роблема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ши конкурен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5620CB-BC5C-4C62-B1E5-62273CF594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о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D150C1-AE02-4969-958B-B8469951F6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18BE4C-3882-47E6-B127-25C66F5DCE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3ED1BC-7ACC-4B2B-A240-58D28E1627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8046D87-C4D6-4616-B6B4-21FE60ED38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9289703-83B6-4AEA-9ECA-EA2F7D1508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оманда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0C9F0FF-2F11-4BF3-9AB7-3692ED127C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1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3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4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5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6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7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188240"/>
            <a:ext cx="914292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331200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54" name="Прямоугольник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67320" y="331416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55" name="Прямоугольник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8800" y="331416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56" name="Прямоугольник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73160" y="331416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57" name="Прямоугольник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8000" y="553752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58" name="Прямоугольник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560" y="553932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59" name="Прямоугольник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9160" y="553932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60" name="Прямоугольник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71360" y="553932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9D3305-C012-4F4D-BE87-DBF481655038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82CA54-2E20-42C8-BA17-2401BA71E87D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7520" cy="6856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13194C-EB89-4C53-9F9B-0F2DF3D609DB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1040" y="1600200"/>
            <a:ext cx="206640" cy="4030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840" y="3423600"/>
            <a:ext cx="468576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3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&lt;footer&gt;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3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1DBE3F-BBED-4C5C-BA48-23F815CDD681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dt" idx="3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840" y="3423600"/>
            <a:ext cx="468576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 idx="3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&lt;footer&gt;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A83F28-8069-4D82-8CC0-AE2736F78824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dt" idx="4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840" y="3423600"/>
            <a:ext cx="468576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4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4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74A899-204E-4C42-B621-0B0E1876AC10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4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  <p:sldLayoutId id="2147483680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 idx="4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&lt;footer&gt;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306ED0-A848-4B58-B1C5-7215C3474245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dt" idx="4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ftr" idx="4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4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EDE9EA-69BB-4A5D-AD21-AC995DA386D3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5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5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5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7CED8D-0D1B-4960-B164-383F7668C1E8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5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760" y="3231720"/>
            <a:ext cx="1009080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714112-E233-48D3-8FDA-D8AE0318F9F9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Прямоугольник 26"/>
          <p:cNvSpPr/>
          <p:nvPr/>
        </p:nvSpPr>
        <p:spPr>
          <a:xfrm>
            <a:off x="10026720" y="1464840"/>
            <a:ext cx="227520" cy="475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ftr" idx="5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dt" idx="5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9800" y="1568880"/>
            <a:ext cx="755892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ftr" idx="5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5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EE062E-D563-4880-85D5-292BBBA9B5A2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5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332080"/>
            <a:ext cx="487656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ftr" idx="5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Num" idx="6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9DDB46-2103-431E-B9AD-18EECDADC3E2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6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7520" cy="6856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ftr" idx="6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6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896F95-4561-48F0-9751-12BA13BAAED5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6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угольник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98000"/>
            <a:ext cx="914292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ftr" idx="6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6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F96F11-1651-4595-806D-4D259039F89F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6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4680" y="2258640"/>
            <a:ext cx="292500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54" name="Прямоугольник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2258640"/>
            <a:ext cx="292500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55" name="Прямоугольник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90760" y="2258640"/>
            <a:ext cx="292500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ftr" idx="6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6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7D5499-FE69-4A29-B761-C87574CF72D4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7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ftr" idx="7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7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72C827-F690-4C1F-8285-1A571875F270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7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рямоугольник 26"/>
          <p:cNvSpPr/>
          <p:nvPr/>
        </p:nvSpPr>
        <p:spPr>
          <a:xfrm>
            <a:off x="10026720" y="1464840"/>
            <a:ext cx="227520" cy="475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ftr" idx="7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720" y="1690560"/>
            <a:ext cx="227520" cy="3885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D53EC8-2431-4B9A-A628-8170C05118AE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2468880"/>
            <a:ext cx="292500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6" name="Прямоугольник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90760" y="2468880"/>
            <a:ext cx="292500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7" name="Прямоугольник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4680" y="2468880"/>
            <a:ext cx="292500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12F1C6-5680-4106-AD75-78E47FC65A88}" type="slidenum">
              <a:rPr b="0" lang="ru-RU" sz="1000" strike="noStrike" u="none">
                <a:solidFill>
                  <a:schemeClr val="lt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18"/>
          <p:cNvCxnSpPr/>
          <p:nvPr/>
        </p:nvCxnSpPr>
        <p:spPr>
          <a:xfrm>
            <a:off x="929520" y="3631320"/>
            <a:ext cx="10333800" cy="1080"/>
          </a:xfrm>
          <a:prstGeom prst="straightConnector1">
            <a:avLst/>
          </a:prstGeom>
          <a:ln w="63500">
            <a:solidFill>
              <a:srgbClr val="0388a6"/>
            </a:solidFill>
            <a:round/>
          </a:ln>
        </p:spPr>
      </p:cxnSp>
      <p:cxnSp>
        <p:nvCxnSpPr>
          <p:cNvPr id="24" name="Прямая соединительная линия 19"/>
          <p:cNvCxnSpPr/>
          <p:nvPr/>
        </p:nvCxnSpPr>
        <p:spPr>
          <a:xfrm>
            <a:off x="6095880" y="2473560"/>
            <a:ext cx="1080" cy="2561400"/>
          </a:xfrm>
          <a:prstGeom prst="straightConnector1">
            <a:avLst/>
          </a:prstGeom>
          <a:ln w="63500">
            <a:solidFill>
              <a:srgbClr val="0388a6"/>
            </a:solidFill>
            <a:round/>
          </a:ln>
        </p:spPr>
      </p:cxn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48BBE7-FCFC-4BCA-8530-6EF6B00DE4E0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3DA5DF-CBFA-4052-AA2E-8AC85AD1A8A3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2"/>
          <p:cNvSpPr/>
          <p:nvPr/>
        </p:nvSpPr>
        <p:spPr>
          <a:xfrm>
            <a:off x="929520" y="3943800"/>
            <a:ext cx="10331640" cy="2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285D4D-D314-407F-9C6E-D9297BDDE103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921414-5CB1-4D8A-9EA3-6EFAA37E7179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496152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45" name="Прямоугольник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66600" y="495864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46" name="Прямоугольник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8800" y="495864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47" name="Прямоугольник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76760" y="4958640"/>
            <a:ext cx="2102040" cy="10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ource Sans Pro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7E2DDC-D77A-4B54-82E1-DC1994D5595C}" type="slidenum">
              <a:rPr b="0" lang="ru-RU" sz="1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ource Sans Pr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Рисунок 7"/>
          <p:cNvSpPr/>
          <p:nvPr/>
        </p:nvSpPr>
        <p:spPr>
          <a:xfrm>
            <a:off x="14040" y="0"/>
            <a:ext cx="12187800" cy="6856920"/>
          </a:xfrm>
          <a:custGeom>
            <a:avLst/>
            <a:gdLst>
              <a:gd name="textAreaLeft" fmla="*/ 0 w 12187800"/>
              <a:gd name="textAreaRight" fmla="*/ 12188880 w 121878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4580640"/>
            <a:ext cx="10272240" cy="158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0000" lnSpcReduction="19999"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6000" strike="noStrike" u="none">
                <a:solidFill>
                  <a:schemeClr val="lt1"/>
                </a:solidFill>
                <a:uFillTx/>
                <a:latin typeface="Calibri"/>
              </a:rPr>
              <a:t>Становление и развитие принципа гласности в деятельности органов государственной власти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6400800"/>
            <a:ext cx="388620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Кунавин C. К.  ИКБО-42-24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465680" y="3940920"/>
            <a:ext cx="38394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4400" strike="noStrike" u="none" cap="all">
                <a:solidFill>
                  <a:srgbClr val="000000"/>
                </a:solidFill>
                <a:uFillTx/>
                <a:latin typeface="Calibri"/>
              </a:rPr>
              <a:t>Спасибо</a:t>
            </a:r>
            <a:endParaRPr b="0" lang="en-US" sz="4400" strike="noStrike" u="none">
              <a:solidFill>
                <a:srgbClr val="000000"/>
              </a:solidFill>
              <a:highlight>
                <a:srgbClr val="000000"/>
              </a:highlight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467480" y="4681800"/>
            <a:ext cx="3837600" cy="164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Source Sans Pro"/>
              </a:rPr>
              <a:t>Мария Анисимова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Source Sans Pro"/>
              </a:rPr>
              <a:t>206-555-0146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Source Sans Pro"/>
              </a:rPr>
              <a:t>Mirjam@contoso.com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Source Sans Pro"/>
              </a:rPr>
              <a:t>www.contoso.com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914400" y="2972160"/>
            <a:ext cx="6171480" cy="68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uFillTx/>
                <a:latin typeface="Calibri"/>
              </a:rPr>
              <a:t>Понятие гласности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3886200"/>
            <a:ext cx="10591200" cy="212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ts val="24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Принцип гласности - важный элемент демократического государства, который предполагает открытость и прозрачность действий органов власти.  Этот принцип заключается в обеспечении доступа граждан к информации о деятельности государственных органов, что способствует повышению доверия и участия населения в управлении.  Гласность не только информирует граждан, но и позволяет им активно участвовать в общественной жизни и контролировать действия властей.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9600480" cy="77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Calibri"/>
              </a:rPr>
              <a:t>Исторические этапы гласности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0" y="1418760"/>
            <a:ext cx="10025640" cy="4753440"/>
          </a:xfrm>
          <a:prstGeom prst="rect">
            <a:avLst/>
          </a:prstGeom>
          <a:solidFill>
            <a:schemeClr val="lt1">
              <a:alpha val="93000"/>
            </a:schemeClr>
          </a:solidFill>
          <a:ln w="0">
            <a:noFill/>
          </a:ln>
        </p:spPr>
        <p:txBody>
          <a:bodyPr lIns="1005840" rIns="91440" tIns="5029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1864-1917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914400" y="2057400"/>
            <a:ext cx="80121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В этот период гласность начала реализовываться через доступ населения к судебной информации, что стало первым шагом к открытости судебной системы.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914400" y="365760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1917-1924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914400" y="3977280"/>
            <a:ext cx="8686800" cy="8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После революции гласность проявлялась в опубликовании законов, что позволяло гражданам быть в курсе новых правовых актов.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915480" y="274320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1924–1936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914400" y="2970720"/>
            <a:ext cx="822960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В конституциях СССР, РСФСР и АССР гласность была закреплена как судопроизводственный принцип, подчеркивая важность открытости в судебных процессах.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8"/>
          <p:cNvSpPr>
            <a:spLocks noGrp="1"/>
          </p:cNvSpPr>
          <p:nvPr>
            <p:ph/>
          </p:nvPr>
        </p:nvSpPr>
        <p:spPr>
          <a:xfrm>
            <a:off x="914400" y="471024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1950–1960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9"/>
          <p:cNvSpPr>
            <a:spLocks noGrp="1"/>
          </p:cNvSpPr>
          <p:nvPr>
            <p:ph/>
          </p:nvPr>
        </p:nvSpPr>
        <p:spPr>
          <a:xfrm>
            <a:off x="903240" y="5029200"/>
            <a:ext cx="89265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В эти годы принцип гласности нашел отражение в актах гражданского и уголовного процессуального законодательства, что способствовало дальнейшему укреплению открытости судебной системы.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744200" cy="77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Calibri"/>
              </a:rPr>
              <a:t>Развитие гласности в позднем СССР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0" y="1371600"/>
            <a:ext cx="3200400" cy="272880"/>
          </a:xfrm>
          <a:prstGeom prst="rect">
            <a:avLst/>
          </a:prstGeom>
          <a:solidFill>
            <a:schemeClr val="lt1">
              <a:alpha val="93000"/>
            </a:schemeClr>
          </a:solidFill>
          <a:ln w="0">
            <a:noFill/>
          </a:ln>
        </p:spPr>
        <p:txBody>
          <a:bodyPr lIns="1005840" rIns="91440" tIns="227160" bIns="-23004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Начало 1970-х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914400" y="1781640"/>
            <a:ext cx="891540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Гласность расширилась до доступа избирателей к отчетам Советов народных депутатов о выполненных наказах, что способствовало большей подотчетности власти перед населением.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914400" y="365760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Конец 1980-х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914400" y="3977280"/>
            <a:ext cx="8686800" cy="8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В период перестройки гласность получила новое развитие, включая отчетность перед населением и трудовыми коллективами, а также провозглашение гласности в программных документах социалистической идеологии.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915480" y="269496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Конец 1970-х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914400" y="2922480"/>
            <a:ext cx="891540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Гласность была закреплена на конституционном уровне как принцип, пронизывающий деятельность не только судебной власти, но и Советов народных депутатов, исполнительных и распорядительных органов.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9600480" cy="77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Calibri"/>
              </a:rPr>
              <a:t>Постсоветский период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0" y="1143000"/>
            <a:ext cx="10025640" cy="4753440"/>
          </a:xfrm>
          <a:prstGeom prst="rect">
            <a:avLst/>
          </a:prstGeom>
          <a:solidFill>
            <a:schemeClr val="lt1">
              <a:alpha val="93000"/>
            </a:schemeClr>
          </a:solidFill>
          <a:ln w="0">
            <a:noFill/>
          </a:ln>
        </p:spPr>
        <p:txBody>
          <a:bodyPr lIns="1005840" rIns="91440" tIns="5029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1990–1993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914400" y="1781640"/>
            <a:ext cx="891540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Впервые на законодательном уровне было закреплено право граждан на получение информации о деятельности государственных органов, что стало важным шагом в развитии демократии.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14400" y="365760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Начало 2000-х–2010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914400" y="3977280"/>
            <a:ext cx="8686800" cy="8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Новые формы проявления принципа гласности появились в государственной правовой антикоррупционной политике, что способствовало борьбе с коррупцией.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915480" y="269496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1993–начало 2000-х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14400" y="2922480"/>
            <a:ext cx="891540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Конституционное признание права граждан на доступ к информации привело к детализации механизмов его реализации в законодательных актах Российской Федерации и субъектов РФ.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058400" cy="77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Calibri"/>
              </a:rPr>
              <a:t>Современное развитие гласности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914400" y="1781640"/>
            <a:ext cx="891540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Влияние интернет-технологий привело к преобразованию принципа гласности в принцип открытости, включая опубликование законов и подзаконных актов, участие гражданского общества в управлении делами государства и контроль за деятельностью органов власти.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914400" y="411480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2020–настоящее время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914400" y="4434480"/>
            <a:ext cx="8686800" cy="8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Новые формы проявления принципа гласности появились в государственной правовой антикоррупционной политике, что способствовало борьбе с коррупцией.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915480" y="292248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2017–2019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/>
          </p:nvPr>
        </p:nvSpPr>
        <p:spPr>
          <a:xfrm>
            <a:off x="914400" y="3150000"/>
            <a:ext cx="891540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Усиление контроля государства в сфере реализации гласности в интернете стало ответом на новые вызовы в информационной сфере.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6"/>
          <p:cNvSpPr txBox="1"/>
          <p:nvPr/>
        </p:nvSpPr>
        <p:spPr>
          <a:xfrm>
            <a:off x="914400" y="1600200"/>
            <a:ext cx="3885120" cy="3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trike="noStrike" u="none" cap="all">
                <a:solidFill>
                  <a:schemeClr val="accent1"/>
                </a:solidFill>
                <a:uFillTx/>
                <a:latin typeface="Calibri"/>
              </a:rPr>
              <a:t>2011-2017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Рисунок 7"/>
          <p:cNvSpPr/>
          <p:nvPr/>
        </p:nvSpPr>
        <p:spPr>
          <a:xfrm>
            <a:off x="1440" y="0"/>
            <a:ext cx="12187800" cy="6856920"/>
          </a:xfrm>
          <a:custGeom>
            <a:avLst/>
            <a:gdLst>
              <a:gd name="textAreaLeft" fmla="*/ 0 w 12187800"/>
              <a:gd name="textAreaRight" fmla="*/ 12188880 w 121878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28600" y="559080"/>
            <a:ext cx="4796640" cy="149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lt1"/>
                </a:solidFill>
                <a:uFillTx/>
                <a:latin typeface="Calibri"/>
              </a:rPr>
              <a:t>Современные механизмы гласности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715000" y="1096200"/>
            <a:ext cx="5562000" cy="118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Source Sans Pro"/>
              </a:rPr>
              <a:t>Опубликование законов и подзаконных актов на официальных интернет-ресурсах обеспечивает доступность правовой информации для всех граждан.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715000" y="2286000"/>
            <a:ext cx="5485680" cy="123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Source Sans Pro"/>
              </a:rPr>
              <a:t>Участие граждан в управлении через общественные инициативы, такие как "Российская общественная инициатива", позволяет вносить предложения и влиять на государственную политику.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5715000" y="3657600"/>
            <a:ext cx="5485320" cy="100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Source Sans Pro"/>
              </a:rPr>
              <a:t>Общественный контроль за деятельностью органов власти, включая оценку эффективности руководителей, способствует повышению качества государственных услуг и сокращению коррупции.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Рисунок 51"/>
          <p:cNvSpPr/>
          <p:nvPr/>
        </p:nvSpPr>
        <p:spPr>
          <a:xfrm>
            <a:off x="458640" y="481320"/>
            <a:ext cx="11273400" cy="2742120"/>
          </a:xfrm>
          <a:custGeom>
            <a:avLst/>
            <a:gdLst>
              <a:gd name="textAreaLeft" fmla="*/ 0 w 11273400"/>
              <a:gd name="textAreaRight" fmla="*/ 11274480 w 11273400"/>
              <a:gd name="textAreaTop" fmla="*/ 0 h 2742120"/>
              <a:gd name="textAreaBottom" fmla="*/ 2743200 h 2742120"/>
            </a:gdLst>
            <a:ahLst/>
            <a:rect l="textAreaLeft" t="textAreaTop" r="textAreaRight" b="textAreaBottom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41320" y="3592440"/>
            <a:ext cx="45709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uFillTx/>
                <a:latin typeface="Calibri"/>
              </a:rPr>
              <a:t>Заключение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461280" y="3537000"/>
            <a:ext cx="5349960" cy="217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Source Sans Pro"/>
              </a:rPr>
              <a:t>Принцип гласности прошел долгий путь развития, от первых шагов в судебной системе до всеобъемлющего принципа открытости и прозрачности государственной власти. В настоящее время гласность является ключевым элементом демократии и гражданского участия в России, способствуя укреплению доверия между властью и населением.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896800" y="365040"/>
            <a:ext cx="51019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uFillTx/>
                <a:latin typeface="Calibri"/>
              </a:rPr>
              <a:t>ВОПРОСЫ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843160" y="4114800"/>
            <a:ext cx="581544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Source Sans Pro"/>
              </a:rPr>
              <a:t>Как вы оцениваете текущий уровень гласности в деятельности органов государственной власти в России?</a:t>
            </a:r>
            <a:endParaRPr b="1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10"/>
          <p:cNvSpPr txBox="1"/>
          <p:nvPr/>
        </p:nvSpPr>
        <p:spPr>
          <a:xfrm>
            <a:off x="5843160" y="2514600"/>
            <a:ext cx="5815440" cy="91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914400">
              <a:lnSpc>
                <a:spcPts val="200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Source Sans Pro"/>
              </a:rPr>
              <a:t>Какие еще способы могут быть эффективными для повышения гласности в деятельности органов государственной власти?</a:t>
            </a:r>
            <a:endParaRPr b="1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LibreOffice/24.8.5.2$Linux_X86_64 LibreOffice_project/480$Build-2</Application>
  <AppVersion>15.0000</AppVersion>
  <Words>905</Words>
  <Paragraphs>282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2021-08-11T22:28:10Z</dcterms:created>
  <dc:creator/>
  <dc:description/>
  <dc:language>en-US</dc:language>
  <cp:lastModifiedBy/>
  <dcterms:modified xsi:type="dcterms:W3CDTF">2025-03-28T11:41:45Z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19</vt:i4>
  </property>
  <property fmtid="{D5CDD505-2E9C-101B-9397-08002B2CF9AE}" pid="5" name="PresentationFormat">
    <vt:lpwstr>Широкоэкранный</vt:lpwstr>
  </property>
  <property fmtid="{D5CDD505-2E9C-101B-9397-08002B2CF9AE}" pid="6" name="Slides">
    <vt:i4>19</vt:i4>
  </property>
</Properties>
</file>