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3" r:id="rId6"/>
    <p:sldId id="267" r:id="rId7"/>
    <p:sldId id="266" r:id="rId8"/>
    <p:sldId id="268" r:id="rId9"/>
    <p:sldId id="269" r:id="rId10"/>
    <p:sldId id="300" r:id="rId11"/>
    <p:sldId id="301" r:id="rId12"/>
    <p:sldId id="278" r:id="rId13"/>
    <p:sldId id="279" r:id="rId14"/>
    <p:sldId id="291" r:id="rId15"/>
    <p:sldId id="275" r:id="rId16"/>
    <p:sldId id="292" r:id="rId17"/>
    <p:sldId id="277" r:id="rId18"/>
    <p:sldId id="280" r:id="rId19"/>
    <p:sldId id="289" r:id="rId20"/>
    <p:sldId id="290" r:id="rId21"/>
    <p:sldId id="285" r:id="rId22"/>
    <p:sldId id="294" r:id="rId23"/>
    <p:sldId id="29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68" y="4965759"/>
            <a:ext cx="2202379" cy="12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8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4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9BF3E3-9E1E-43F6-9A90-E8F707830DC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3A0BA-CD7A-4630-856D-A7A81A613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crad.org/sample_requirements.html" TargetMode="External"/><Relationship Id="rId2" Type="http://schemas.openxmlformats.org/officeDocument/2006/relationships/hyperlink" Target="https://ncrad.org/holiday_closur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lzstudy@iu.edu" TargetMode="External"/><Relationship Id="rId2" Type="http://schemas.openxmlformats.org/officeDocument/2006/relationships/hyperlink" Target="mailto:lacy@i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rad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its.iu.edu/ad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979" y="1227526"/>
            <a:ext cx="10832756" cy="311971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 Alzheimer’s Disease Research Center (ADRC) </a:t>
            </a:r>
            <a:br>
              <a:rPr lang="en-US" sz="5400" b="1" dirty="0"/>
            </a:br>
            <a:r>
              <a:rPr lang="en-US" sz="5400" b="1" dirty="0"/>
              <a:t>New Site Training</a:t>
            </a:r>
            <a:br>
              <a:rPr lang="en-US" sz="54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9128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866" y="1912436"/>
            <a:ext cx="5959873" cy="2334483"/>
          </a:xfrm>
        </p:spPr>
        <p:txBody>
          <a:bodyPr>
            <a:normAutofit/>
          </a:bodyPr>
          <a:lstStyle/>
          <a:p>
            <a:r>
              <a:rPr lang="en-US" sz="2400" u="sng" dirty="0"/>
              <a:t>Blood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collect between 1-3 10ml EDTA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send samples to NCRAD either ambient or frozen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Ambient samples </a:t>
            </a:r>
            <a:r>
              <a:rPr lang="en-US" sz="1800" u="sng" dirty="0"/>
              <a:t>must</a:t>
            </a:r>
            <a:r>
              <a:rPr lang="en-US" sz="1800" dirty="0"/>
              <a:t> be received within 5 days of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E38E1-B814-4B55-84E4-EE9CA2A7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88"/>
          <a:stretch/>
        </p:blipFill>
        <p:spPr>
          <a:xfrm>
            <a:off x="7612563" y="1912436"/>
            <a:ext cx="3350571" cy="30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74480"/>
            <a:ext cx="10058400" cy="1449387"/>
          </a:xfrm>
        </p:spPr>
        <p:txBody>
          <a:bodyPr anchor="t"/>
          <a:lstStyle/>
          <a:p>
            <a:pPr algn="ctr"/>
            <a:r>
              <a:rPr lang="en-US" b="1" dirty="0"/>
              <a:t>Blood Sample 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1049" y="5883037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Send by e-mail prior to shipment, and include a copy in each shipment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D42E9-0E50-423E-AEA3-D5D72E56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50" y="790765"/>
            <a:ext cx="4057100" cy="50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3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 Tissue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595" y="1825625"/>
            <a:ext cx="4719864" cy="2334483"/>
          </a:xfrm>
        </p:spPr>
        <p:txBody>
          <a:bodyPr>
            <a:normAutofit/>
          </a:bodyPr>
          <a:lstStyle/>
          <a:p>
            <a:r>
              <a:rPr lang="en-US" sz="2400" u="sng" dirty="0"/>
              <a:t>Brain Tissue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2-5 grams of tissue minimum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Grey matter maximized, preferably frontal cortex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u="sng" dirty="0"/>
              <a:t>Must</a:t>
            </a:r>
            <a:r>
              <a:rPr lang="en-US" sz="2000" dirty="0"/>
              <a:t> be shipped within a self standing polypropylene 30 mL tube (pictured)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NCRAD will provide these tubes, if needed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838" y="1825625"/>
            <a:ext cx="1536325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74480"/>
            <a:ext cx="10058400" cy="1449387"/>
          </a:xfrm>
        </p:spPr>
        <p:txBody>
          <a:bodyPr anchor="t"/>
          <a:lstStyle/>
          <a:p>
            <a:pPr algn="ctr"/>
            <a:r>
              <a:rPr lang="en-US" b="1" dirty="0"/>
              <a:t>Brain Tissue Sample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06377" y="807410"/>
            <a:ext cx="4448433" cy="4798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1049" y="5883037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Send by e-mail prior to shipment, and include a copy in each shipment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7933" y="2606527"/>
            <a:ext cx="468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Note:  Individual ID=PTID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(ID submitted to NACC with UDS data)</a:t>
            </a:r>
          </a:p>
          <a:p>
            <a:pPr marL="288925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Please organize samples within the shipment box in the same order as they are listed on the sample form.</a:t>
            </a:r>
          </a:p>
        </p:txBody>
      </p:sp>
    </p:spTree>
    <p:extLst>
      <p:ext uri="{BB962C8B-B14F-4D97-AF65-F5344CB8AC3E}">
        <p14:creationId xmlns:p14="http://schemas.microsoft.com/office/powerpoint/2010/main" val="196830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Buffy Coat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640" y="1952712"/>
            <a:ext cx="6729058" cy="2133600"/>
          </a:xfrm>
        </p:spPr>
        <p:txBody>
          <a:bodyPr>
            <a:normAutofit/>
          </a:bodyPr>
          <a:lstStyle/>
          <a:p>
            <a:r>
              <a:rPr lang="en-US" sz="2400" u="sng" dirty="0"/>
              <a:t>Buffy Coat Requirements</a:t>
            </a:r>
          </a:p>
          <a:p>
            <a:pPr lvl="1"/>
            <a:r>
              <a:rPr lang="en-US" sz="2000" dirty="0"/>
              <a:t>No volume requirements BUT we must receive the </a:t>
            </a:r>
            <a:r>
              <a:rPr lang="en-US" sz="2000" u="sng" dirty="0"/>
              <a:t>whole</a:t>
            </a:r>
            <a:r>
              <a:rPr lang="en-US" sz="2000" dirty="0"/>
              <a:t> buffy coat</a:t>
            </a:r>
          </a:p>
          <a:p>
            <a:pPr lvl="1"/>
            <a:r>
              <a:rPr lang="en-US" sz="2000" dirty="0"/>
              <a:t>No required tubes</a:t>
            </a:r>
          </a:p>
          <a:p>
            <a:pPr marL="625475" lvl="1" indent="-182563"/>
            <a:r>
              <a:rPr lang="en-US" sz="1600" dirty="0"/>
              <a:t>NCRAD will provide tubes, if needed: 2ml gray capped Micronic cryovials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5E568-B618-4565-8E3A-8C67B3EE531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r="7795"/>
          <a:stretch/>
        </p:blipFill>
        <p:spPr bwMode="auto">
          <a:xfrm rot="5400000">
            <a:off x="8361394" y="2631574"/>
            <a:ext cx="2602673" cy="1244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735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326607"/>
            <a:ext cx="10058400" cy="1449387"/>
          </a:xfrm>
        </p:spPr>
        <p:txBody>
          <a:bodyPr anchor="t"/>
          <a:lstStyle/>
          <a:p>
            <a:pPr algn="ctr"/>
            <a:r>
              <a:rPr lang="en-US" b="1" dirty="0"/>
              <a:t>Buffy Coat Sample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03870" y="1169522"/>
            <a:ext cx="4564063" cy="4351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91049" y="5883037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Send by e-mail prior to shipment, and include a copy in each shipment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5046" y="2606527"/>
            <a:ext cx="468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Note:  Individual ID=PTID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(ID submitted to NACC with UDS data)</a:t>
            </a:r>
          </a:p>
          <a:p>
            <a:pPr marL="288925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Please organize samples within the shipment box in the same order as they are listed on the sample form.</a:t>
            </a:r>
          </a:p>
        </p:txBody>
      </p:sp>
    </p:spTree>
    <p:extLst>
      <p:ext uri="{BB962C8B-B14F-4D97-AF65-F5344CB8AC3E}">
        <p14:creationId xmlns:p14="http://schemas.microsoft.com/office/powerpoint/2010/main" val="423945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Transferred DNA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2810" y="1819739"/>
            <a:ext cx="6359525" cy="39796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Transferred DNA Requirements</a:t>
            </a:r>
          </a:p>
          <a:p>
            <a:pPr lvl="1"/>
            <a:r>
              <a:rPr lang="en-US" sz="2000" dirty="0"/>
              <a:t>Specimen should be at least 20 </a:t>
            </a:r>
            <a:r>
              <a:rPr lang="en-US" sz="2000" dirty="0" err="1"/>
              <a:t>ug</a:t>
            </a:r>
            <a:endParaRPr lang="en-US" sz="2000" dirty="0"/>
          </a:p>
          <a:p>
            <a:pPr lvl="1"/>
            <a:r>
              <a:rPr lang="en-US" sz="2000" dirty="0"/>
              <a:t>Minimum concentration of 0.1 </a:t>
            </a:r>
            <a:r>
              <a:rPr lang="en-US" sz="2000" dirty="0" err="1"/>
              <a:t>ug</a:t>
            </a:r>
            <a:r>
              <a:rPr lang="en-US" sz="2000" dirty="0"/>
              <a:t>/</a:t>
            </a:r>
            <a:r>
              <a:rPr lang="en-US" sz="2000" dirty="0" err="1"/>
              <a:t>ul</a:t>
            </a:r>
            <a:endParaRPr lang="en-US" sz="2000" dirty="0"/>
          </a:p>
          <a:p>
            <a:pPr lvl="1"/>
            <a:r>
              <a:rPr lang="en-US" sz="2000" dirty="0"/>
              <a:t>Minimum volume of 50 </a:t>
            </a:r>
            <a:r>
              <a:rPr lang="en-US" sz="2000" dirty="0" err="1"/>
              <a:t>ul</a:t>
            </a:r>
            <a:endParaRPr lang="en-US" sz="2000" dirty="0"/>
          </a:p>
          <a:p>
            <a:pPr lvl="2"/>
            <a:r>
              <a:rPr lang="en-US" sz="1600" dirty="0"/>
              <a:t>Note:  do not send 50ul at 0.1ug/</a:t>
            </a:r>
            <a:r>
              <a:rPr lang="en-US" sz="1600" dirty="0" err="1"/>
              <a:t>ul</a:t>
            </a:r>
            <a:r>
              <a:rPr lang="en-US" sz="1600" dirty="0"/>
              <a:t> in total as that is not enough DNA.  However, when sending 20ug, please do not use a concentration less than 0.1ug/</a:t>
            </a:r>
            <a:r>
              <a:rPr lang="en-US" sz="1600" dirty="0" err="1"/>
              <a:t>ul</a:t>
            </a:r>
            <a:r>
              <a:rPr lang="en-US" sz="1600" dirty="0"/>
              <a:t> and do not send a volume less than 50ul.</a:t>
            </a:r>
          </a:p>
          <a:p>
            <a:pPr marL="403225" lvl="2" indent="-182563"/>
            <a:r>
              <a:rPr lang="en-US" sz="2000" u="sng" dirty="0"/>
              <a:t>Must</a:t>
            </a:r>
            <a:r>
              <a:rPr lang="en-US" sz="2000" dirty="0"/>
              <a:t> be shipped in 2ml gray capped Micronic cryovials</a:t>
            </a:r>
          </a:p>
          <a:p>
            <a:pPr lvl="2"/>
            <a:r>
              <a:rPr lang="en-US" sz="1600" dirty="0"/>
              <a:t>NCRAD will provide tubes, if needed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02715-EB01-4CA6-91D7-B33C6FB8FD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r="7795"/>
          <a:stretch/>
        </p:blipFill>
        <p:spPr bwMode="auto">
          <a:xfrm rot="5400000">
            <a:off x="8361394" y="2631574"/>
            <a:ext cx="2602673" cy="1244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212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170805"/>
            <a:ext cx="10058400" cy="1449387"/>
          </a:xfrm>
        </p:spPr>
        <p:txBody>
          <a:bodyPr anchor="t"/>
          <a:lstStyle/>
          <a:p>
            <a:pPr algn="ctr"/>
            <a:r>
              <a:rPr lang="en-US" b="1" dirty="0"/>
              <a:t>DNA Sample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52152" y="1093641"/>
            <a:ext cx="5156200" cy="4351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91049" y="5883037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Send by e-mail prior to shipment, and include a copy in each shipment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3704" y="2530645"/>
            <a:ext cx="468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Note:  Individual ID=PTID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(ID submitted to NACC with UDS data)</a:t>
            </a:r>
          </a:p>
          <a:p>
            <a:pPr marL="288925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Please organize samples within the shipment box in the same order as they are listed on the sample form.</a:t>
            </a:r>
          </a:p>
        </p:txBody>
      </p:sp>
    </p:spTree>
    <p:extLst>
      <p:ext uri="{BB962C8B-B14F-4D97-AF65-F5344CB8AC3E}">
        <p14:creationId xmlns:p14="http://schemas.microsoft.com/office/powerpoint/2010/main" val="272932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Sample Shipments</a:t>
            </a:r>
          </a:p>
        </p:txBody>
      </p:sp>
    </p:spTree>
    <p:extLst>
      <p:ext uri="{BB962C8B-B14F-4D97-AF65-F5344CB8AC3E}">
        <p14:creationId xmlns:p14="http://schemas.microsoft.com/office/powerpoint/2010/main" val="332689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1619" y="243794"/>
            <a:ext cx="513644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Ambient Samples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659" y="1978324"/>
            <a:ext cx="10334368" cy="26684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</a:rPr>
              <a:t>Only Monday-Thursday collection and same day shipping. Plan ahead to schedule UPS.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</a:rPr>
              <a:t>Whole blood samples must be received at NCRAD within 5 days of collection.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</a:rPr>
              <a:t>Do NOT draw or ship ambient samples on Friday!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Include copy of Blood Sample Shipment and Notification Form</a:t>
            </a:r>
          </a:p>
        </p:txBody>
      </p:sp>
    </p:spTree>
    <p:extLst>
      <p:ext uri="{BB962C8B-B14F-4D97-AF65-F5344CB8AC3E}">
        <p14:creationId xmlns:p14="http://schemas.microsoft.com/office/powerpoint/2010/main" val="29246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0296" y="140043"/>
            <a:ext cx="7886700" cy="1325563"/>
          </a:xfrm>
        </p:spPr>
        <p:txBody>
          <a:bodyPr anchor="t"/>
          <a:lstStyle/>
          <a:p>
            <a:pPr algn="ctr"/>
            <a:r>
              <a:rPr lang="en-US" b="1" dirty="0"/>
              <a:t>NCRAD ADRC Staff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3469D-3EB2-4299-B5BD-15E091F0D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88" y="792400"/>
            <a:ext cx="1454227" cy="217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DCCB1-876E-48E7-96DC-A50F2A865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32" y="792400"/>
            <a:ext cx="1556369" cy="2178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8CED3-75FF-41EC-80FC-4572B2D7E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32" y="3620195"/>
            <a:ext cx="1454227" cy="2181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3FF3BD-D82B-4556-BB9E-C2AB7CB06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95" y="3620195"/>
            <a:ext cx="1455810" cy="2183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F85B2E-10BF-48EA-983B-3C04FB1D8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34074" y="3984067"/>
            <a:ext cx="2181342" cy="14558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F8C5983-E1C3-4128-B523-E0A0155B490E}"/>
              </a:ext>
            </a:extLst>
          </p:cNvPr>
          <p:cNvSpPr/>
          <p:nvPr/>
        </p:nvSpPr>
        <p:spPr>
          <a:xfrm>
            <a:off x="2887935" y="3000520"/>
            <a:ext cx="2781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Tatiana Foroud, PhD</a:t>
            </a:r>
          </a:p>
          <a:p>
            <a:pPr algn="ctr"/>
            <a:r>
              <a:rPr lang="en-US" sz="1400" dirty="0">
                <a:latin typeface="+mj-lt"/>
              </a:rPr>
              <a:t>Principal Investigator of NCRAD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04C9F-EC71-4F2D-B647-CF247C969144}"/>
              </a:ext>
            </a:extLst>
          </p:cNvPr>
          <p:cNvSpPr/>
          <p:nvPr/>
        </p:nvSpPr>
        <p:spPr>
          <a:xfrm>
            <a:off x="6522536" y="2990470"/>
            <a:ext cx="236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Kelley Faber, MS, CCRC</a:t>
            </a:r>
          </a:p>
          <a:p>
            <a:pPr algn="ctr"/>
            <a:r>
              <a:rPr lang="en-US" sz="1400" dirty="0">
                <a:latin typeface="+mj-lt"/>
              </a:rPr>
              <a:t>Project Manager of NCRAD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99C275-918F-49AF-A743-9B2CBA3005E6}"/>
              </a:ext>
            </a:extLst>
          </p:cNvPr>
          <p:cNvSpPr/>
          <p:nvPr/>
        </p:nvSpPr>
        <p:spPr>
          <a:xfrm>
            <a:off x="1382887" y="5801536"/>
            <a:ext cx="2563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Kaci Lacy, MPH, CCRP</a:t>
            </a:r>
          </a:p>
          <a:p>
            <a:pPr algn="ctr"/>
            <a:r>
              <a:rPr lang="en-US" sz="1400" dirty="0">
                <a:latin typeface="+mj-lt"/>
              </a:rPr>
              <a:t>Clinical Research Coordinator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AD2E11-A407-4D94-8DB5-D30DC96C23EC}"/>
              </a:ext>
            </a:extLst>
          </p:cNvPr>
          <p:cNvSpPr/>
          <p:nvPr/>
        </p:nvSpPr>
        <p:spPr>
          <a:xfrm>
            <a:off x="8246377" y="5801536"/>
            <a:ext cx="235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Jillian Ryan, BA,BS</a:t>
            </a:r>
          </a:p>
          <a:p>
            <a:pPr algn="ctr"/>
            <a:r>
              <a:rPr lang="en-US" sz="1400" dirty="0">
                <a:latin typeface="+mj-lt"/>
              </a:rPr>
              <a:t>Clinical Research Specialist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D4B4F7-AC41-4F88-ABF6-2C8331A512AE}"/>
              </a:ext>
            </a:extLst>
          </p:cNvPr>
          <p:cNvSpPr/>
          <p:nvPr/>
        </p:nvSpPr>
        <p:spPr>
          <a:xfrm>
            <a:off x="4915278" y="5803910"/>
            <a:ext cx="235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Zoë Potter, BA</a:t>
            </a:r>
          </a:p>
          <a:p>
            <a:pPr algn="ctr"/>
            <a:r>
              <a:rPr lang="en-US" sz="1400" dirty="0">
                <a:latin typeface="+mj-lt"/>
              </a:rPr>
              <a:t>Clinical Research Specialist</a:t>
            </a:r>
          </a:p>
        </p:txBody>
      </p:sp>
    </p:spTree>
    <p:extLst>
      <p:ext uri="{BB962C8B-B14F-4D97-AF65-F5344CB8AC3E}">
        <p14:creationId xmlns:p14="http://schemas.microsoft.com/office/powerpoint/2010/main" val="1440036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73465" y="1437115"/>
            <a:ext cx="4919662" cy="33083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Place the ambient tubes in the absorbent slots and biohazard bag.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Place the bag inside the small shipping box, and then set the refrigerant pack on top of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Place small shipping box within a provided UPS Laboratory Pak, seal, and place UPS label on outside of package.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3274" y="507617"/>
            <a:ext cx="7388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Ambient Shipment Packaging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6" t="14484" r="9648" b="37395"/>
          <a:stretch/>
        </p:blipFill>
        <p:spPr bwMode="auto">
          <a:xfrm>
            <a:off x="1049184" y="1672281"/>
            <a:ext cx="1676400" cy="1516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49694" r="2601" b="4605"/>
          <a:stretch/>
        </p:blipFill>
        <p:spPr bwMode="auto">
          <a:xfrm>
            <a:off x="3964555" y="1437115"/>
            <a:ext cx="2184400" cy="1448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4" r="2721" b="2209"/>
          <a:stretch/>
        </p:blipFill>
        <p:spPr bwMode="auto">
          <a:xfrm>
            <a:off x="4041923" y="3806275"/>
            <a:ext cx="2173514" cy="14059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Left Arrow 11"/>
          <p:cNvSpPr/>
          <p:nvPr/>
        </p:nvSpPr>
        <p:spPr>
          <a:xfrm rot="10800000">
            <a:off x="2835343" y="1992884"/>
            <a:ext cx="1019453" cy="63986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0810" y="4977966"/>
            <a:ext cx="37461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*Gel packs must be put in a freezer at minimum the night before shipping.</a:t>
            </a:r>
          </a:p>
        </p:txBody>
      </p:sp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" y="3394187"/>
            <a:ext cx="2990324" cy="2230110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 rot="16200000">
            <a:off x="4618953" y="3011841"/>
            <a:ext cx="1019453" cy="63986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210891" y="4189310"/>
            <a:ext cx="1019453" cy="63986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35778"/>
            <a:ext cx="10058400" cy="1450757"/>
          </a:xfrm>
        </p:spPr>
        <p:txBody>
          <a:bodyPr anchor="t"/>
          <a:lstStyle/>
          <a:p>
            <a:pPr algn="ctr"/>
            <a:r>
              <a:rPr lang="en-US" b="1" dirty="0"/>
              <a:t>Frozen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30188" lvl="1" indent="-230188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b="1" u="sng" dirty="0">
                <a:solidFill>
                  <a:srgbClr val="FF0000"/>
                </a:solidFill>
              </a:rPr>
              <a:t>Ship Monday-Wednesday Only</a:t>
            </a:r>
            <a:endParaRPr lang="en-US" b="1" u="sng" dirty="0"/>
          </a:p>
          <a:p>
            <a:pPr marL="230188" indent="-230188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Hold packaged samples in a -80°C freezer until pickup.</a:t>
            </a:r>
          </a:p>
          <a:p>
            <a:pPr marL="230188" indent="-230188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Batch Samples together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Please organize samples within the shipment box in the same order as they are listed on the sample form.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Ensure that all samples are appropriately labeled </a:t>
            </a:r>
          </a:p>
          <a:p>
            <a:pPr marL="230188" indent="-230188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Use dry ice </a:t>
            </a:r>
            <a:r>
              <a:rPr lang="en-US" sz="2100" u="sng" dirty="0"/>
              <a:t>pellets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Do not use dry ice chunks: will crack the tubes and damage the specimens</a:t>
            </a:r>
          </a:p>
          <a:p>
            <a:pPr marL="230188" lvl="1" indent="-230188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Send Sample Form to IU </a:t>
            </a:r>
            <a:r>
              <a:rPr lang="en-US" sz="2100" b="1" u="sng" dirty="0"/>
              <a:t>ahead of shipment</a:t>
            </a:r>
          </a:p>
          <a:p>
            <a:pPr marL="403225" lvl="1" indent="-203200">
              <a:lnSpc>
                <a:spcPct val="120000"/>
              </a:lnSpc>
            </a:pPr>
            <a:r>
              <a:rPr lang="en-US" sz="1900" dirty="0"/>
              <a:t>Email: alzstudy@iu.edu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01168" lvl="1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2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74873" y="1982975"/>
            <a:ext cx="4929187" cy="28920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Place 2-3 inches of dry ice in the bottom of the Styrofoam shipping container, then insert the </a:t>
            </a:r>
            <a:r>
              <a:rPr lang="en-US" sz="2400" dirty="0" err="1"/>
              <a:t>cryoboxes</a:t>
            </a:r>
            <a:r>
              <a:rPr lang="en-US" sz="2400" dirty="0"/>
              <a:t> laying upright.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Fully cover the cryoboxes with about 2 inches of dry ice in the provided shipper.</a:t>
            </a:r>
          </a:p>
        </p:txBody>
      </p:sp>
      <p:pic>
        <p:nvPicPr>
          <p:cNvPr id="5" name="Picture 4" descr="C:\Users\drcmitch\AppData\Local\Temp\image6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27" y="1875972"/>
            <a:ext cx="3642451" cy="31060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22373" y="817931"/>
            <a:ext cx="836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Frozen Shipment Packaging</a:t>
            </a:r>
          </a:p>
        </p:txBody>
      </p:sp>
    </p:spTree>
    <p:extLst>
      <p:ext uri="{BB962C8B-B14F-4D97-AF65-F5344CB8AC3E}">
        <p14:creationId xmlns:p14="http://schemas.microsoft.com/office/powerpoint/2010/main" val="50545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2785"/>
            <a:ext cx="10058400" cy="15245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NCRAD Website: </a:t>
            </a:r>
            <a:r>
              <a:rPr lang="en-US" sz="4000" dirty="0"/>
              <a:t>Helpful Pages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807"/>
            <a:ext cx="10058400" cy="44002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https://ncrad.org/holiday_closures.html</a:t>
            </a:r>
            <a:r>
              <a:rPr lang="en-US" dirty="0"/>
              <a:t>                   </a:t>
            </a:r>
            <a:r>
              <a:rPr lang="en-US" dirty="0">
                <a:hlinkClick r:id="rId3"/>
              </a:rPr>
              <a:t>https://ncrad.org/sample_requirements.html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DA8B5-7215-4A92-B71A-5D261D1D5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695" y="2452280"/>
            <a:ext cx="3885842" cy="375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43EF6-7004-4B75-B40F-BD1CF17EF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56" y="2452280"/>
            <a:ext cx="4971414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4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67" y="379641"/>
            <a:ext cx="7886700" cy="1325563"/>
          </a:xfrm>
        </p:spPr>
        <p:txBody>
          <a:bodyPr/>
          <a:lstStyle/>
          <a:p>
            <a:r>
              <a:rPr lang="en-US" b="1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48" y="1919875"/>
            <a:ext cx="3713617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/>
              <a:t>Kaci Lacy</a:t>
            </a:r>
          </a:p>
          <a:p>
            <a:pPr lvl="2"/>
            <a:r>
              <a:rPr lang="en-US" sz="2000" dirty="0"/>
              <a:t>Phone: (317) 278-1170</a:t>
            </a:r>
          </a:p>
          <a:p>
            <a:pPr lvl="2"/>
            <a:r>
              <a:rPr lang="en-US" sz="2000" dirty="0"/>
              <a:t>E-mail: </a:t>
            </a:r>
            <a:r>
              <a:rPr lang="en-US" sz="2000" dirty="0">
                <a:hlinkClick r:id="rId2"/>
              </a:rPr>
              <a:t>lacy@iu.edu</a:t>
            </a:r>
            <a:r>
              <a:rPr lang="en-US" sz="2000" dirty="0"/>
              <a:t> 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General NCRAD Contact</a:t>
            </a:r>
          </a:p>
          <a:p>
            <a:pPr lvl="2"/>
            <a:r>
              <a:rPr lang="en-US" sz="2000" dirty="0"/>
              <a:t>Phone: (800) 526-2839</a:t>
            </a:r>
          </a:p>
          <a:p>
            <a:pPr lvl="2"/>
            <a:r>
              <a:rPr lang="en-US" sz="2000" dirty="0"/>
              <a:t>E-mail: </a:t>
            </a:r>
            <a:r>
              <a:rPr lang="en-US" sz="2000" dirty="0">
                <a:hlinkClick r:id="rId3"/>
              </a:rPr>
              <a:t>alzstudy@iu.edu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4"/>
              </a:rPr>
              <a:t>www.ncrad.org</a:t>
            </a:r>
            <a:r>
              <a:rPr lang="en-US" sz="2000" dirty="0"/>
              <a:t> 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38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278" y="321584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Training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593" y="1861751"/>
            <a:ext cx="7886700" cy="4061212"/>
          </a:xfrm>
        </p:spPr>
        <p:txBody>
          <a:bodyPr>
            <a:norm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3200" dirty="0"/>
              <a:t>Kit Requests Module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3200" dirty="0"/>
              <a:t>Sample Collection and Processing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3200" dirty="0"/>
              <a:t>Sample Shipping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3200" dirty="0"/>
              <a:t>Review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06464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65163"/>
            <a:ext cx="9913937" cy="23876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Kit Request Module</a:t>
            </a:r>
            <a:br>
              <a:rPr lang="en-US" sz="6600" b="1" dirty="0"/>
            </a:br>
            <a:br>
              <a:rPr lang="en-US" b="1" dirty="0"/>
            </a:br>
            <a:r>
              <a:rPr lang="en-US" sz="2200" b="1" dirty="0"/>
              <a:t>Brain Tissue, Buffy Coat, and Transferred DNA Supplies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588" y="3722453"/>
            <a:ext cx="10058400" cy="1143000"/>
          </a:xfrm>
        </p:spPr>
        <p:txBody>
          <a:bodyPr/>
          <a:lstStyle/>
          <a:p>
            <a:pPr algn="ctr"/>
            <a:r>
              <a:rPr lang="en-US" u="sng" dirty="0">
                <a:hlinkClick r:id="rId2"/>
              </a:rPr>
              <a:t>www.kits.iu.edu/adc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7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6397" y="176557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ADC Kit Request Module</a:t>
            </a:r>
            <a:endParaRPr lang="en-US" sz="4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1" r="-1" b="19251"/>
          <a:stretch/>
        </p:blipFill>
        <p:spPr>
          <a:xfrm>
            <a:off x="2286113" y="1570983"/>
            <a:ext cx="7630168" cy="2568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7205" y="4567110"/>
            <a:ext cx="656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Choose your site from the drop-down list.</a:t>
            </a:r>
          </a:p>
        </p:txBody>
      </p:sp>
    </p:spTree>
    <p:extLst>
      <p:ext uri="{BB962C8B-B14F-4D97-AF65-F5344CB8AC3E}">
        <p14:creationId xmlns:p14="http://schemas.microsoft.com/office/powerpoint/2010/main" val="105608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5224" y="129629"/>
            <a:ext cx="7886700" cy="132556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b="1" dirty="0"/>
              <a:t>ADC Brain Tissue Supplies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18" y="1305633"/>
            <a:ext cx="5379308" cy="4485304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108743" y="1892347"/>
            <a:ext cx="1316892" cy="689952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43412" y="1499287"/>
            <a:ext cx="40249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coordinator name and contact information will appear.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Verify that this information is accurate, or correct it if necessary.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If contact information is unknown or incorrect, please check “No” and provide new information in free text fields that will appear.</a:t>
            </a:r>
          </a:p>
        </p:txBody>
      </p:sp>
      <p:sp>
        <p:nvSpPr>
          <p:cNvPr id="7" name="Left Arrow 6"/>
          <p:cNvSpPr/>
          <p:nvPr/>
        </p:nvSpPr>
        <p:spPr>
          <a:xfrm>
            <a:off x="6108743" y="5100985"/>
            <a:ext cx="1316892" cy="689952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412" y="5257504"/>
            <a:ext cx="3084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Enter number of tubes needed</a:t>
            </a:r>
          </a:p>
        </p:txBody>
      </p:sp>
    </p:spTree>
    <p:extLst>
      <p:ext uri="{BB962C8B-B14F-4D97-AF65-F5344CB8AC3E}">
        <p14:creationId xmlns:p14="http://schemas.microsoft.com/office/powerpoint/2010/main" val="377476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2798" b="31109"/>
          <a:stretch/>
        </p:blipFill>
        <p:spPr>
          <a:xfrm>
            <a:off x="1417216" y="3096285"/>
            <a:ext cx="6050769" cy="4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2989" y="130820"/>
            <a:ext cx="10058400" cy="1449387"/>
          </a:xfrm>
        </p:spPr>
        <p:txBody>
          <a:bodyPr anchor="t">
            <a:normAutofit/>
          </a:bodyPr>
          <a:lstStyle/>
          <a:p>
            <a:pPr algn="ctr"/>
            <a:r>
              <a:rPr lang="en-US" sz="4300" b="1" dirty="0"/>
              <a:t>ADC Buffy Coat Supplies</a:t>
            </a:r>
          </a:p>
        </p:txBody>
      </p:sp>
      <p:sp>
        <p:nvSpPr>
          <p:cNvPr id="7" name="Left Arrow 6"/>
          <p:cNvSpPr/>
          <p:nvPr/>
        </p:nvSpPr>
        <p:spPr>
          <a:xfrm>
            <a:off x="6734819" y="2950908"/>
            <a:ext cx="1316892" cy="689952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69487" y="3096285"/>
            <a:ext cx="3643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Enter number of tubes needed</a:t>
            </a:r>
          </a:p>
        </p:txBody>
      </p:sp>
    </p:spTree>
    <p:extLst>
      <p:ext uri="{BB962C8B-B14F-4D97-AF65-F5344CB8AC3E}">
        <p14:creationId xmlns:p14="http://schemas.microsoft.com/office/powerpoint/2010/main" val="15764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37" y="122581"/>
            <a:ext cx="10058400" cy="1449387"/>
          </a:xfrm>
        </p:spPr>
        <p:txBody>
          <a:bodyPr anchor="t">
            <a:normAutofit/>
          </a:bodyPr>
          <a:lstStyle/>
          <a:p>
            <a:pPr algn="ctr"/>
            <a:r>
              <a:rPr lang="en-US" sz="4300" b="1" dirty="0"/>
              <a:t>ADC Transferred DNA Supplies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8329"/>
          <a:stretch/>
        </p:blipFill>
        <p:spPr>
          <a:xfrm>
            <a:off x="1231555" y="2816199"/>
            <a:ext cx="5554523" cy="536337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6273499" y="2662585"/>
            <a:ext cx="1316892" cy="689952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8167" y="2816200"/>
            <a:ext cx="359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Enter number of tubes needed</a:t>
            </a:r>
          </a:p>
        </p:txBody>
      </p:sp>
    </p:spTree>
    <p:extLst>
      <p:ext uri="{BB962C8B-B14F-4D97-AF65-F5344CB8AC3E}">
        <p14:creationId xmlns:p14="http://schemas.microsoft.com/office/powerpoint/2010/main" val="349854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Handling/Processing </a:t>
            </a:r>
            <a:br>
              <a:rPr lang="en-US" sz="7200" b="1" dirty="0"/>
            </a:br>
            <a:r>
              <a:rPr lang="en-US" sz="7200" b="1" dirty="0"/>
              <a:t>Study Specimens </a:t>
            </a:r>
          </a:p>
        </p:txBody>
      </p:sp>
    </p:spTree>
    <p:extLst>
      <p:ext uri="{BB962C8B-B14F-4D97-AF65-F5344CB8AC3E}">
        <p14:creationId xmlns:p14="http://schemas.microsoft.com/office/powerpoint/2010/main" val="2051619144"/>
      </p:ext>
    </p:extLst>
  </p:cSld>
  <p:clrMapOvr>
    <a:masterClrMapping/>
  </p:clrMapOvr>
</p:sld>
</file>

<file path=ppt/theme/theme1.xml><?xml version="1.0" encoding="utf-8"?>
<a:theme xmlns:a="http://schemas.openxmlformats.org/drawingml/2006/main" name="NCRAD">
  <a:themeElements>
    <a:clrScheme name="NCRAD">
      <a:dk1>
        <a:srgbClr val="000000"/>
      </a:dk1>
      <a:lt1>
        <a:sysClr val="window" lastClr="FFFFFF"/>
      </a:lt1>
      <a:dk2>
        <a:srgbClr val="4EA8A5"/>
      </a:dk2>
      <a:lt2>
        <a:srgbClr val="93BE62"/>
      </a:lt2>
      <a:accent1>
        <a:srgbClr val="9D6CAF"/>
      </a:accent1>
      <a:accent2>
        <a:srgbClr val="4EA8A5"/>
      </a:accent2>
      <a:accent3>
        <a:srgbClr val="93BE62"/>
      </a:accent3>
      <a:accent4>
        <a:srgbClr val="BB99C7"/>
      </a:accent4>
      <a:accent5>
        <a:srgbClr val="8FCBCA"/>
      </a:accent5>
      <a:accent6>
        <a:srgbClr val="B5D395"/>
      </a:accent6>
      <a:hlink>
        <a:srgbClr val="2998E3"/>
      </a:hlink>
      <a:folHlink>
        <a:srgbClr val="8C8C8C"/>
      </a:folHlink>
    </a:clrScheme>
    <a:fontScheme name="Custom 1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RAD" id="{130F771E-01FE-4433-B938-A7ECD5030A4E}" vid="{59C87B4B-5915-4C63-96F0-1E5017F29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NCRAD</Template>
  <TotalTime>142</TotalTime>
  <Words>863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Wingdings</vt:lpstr>
      <vt:lpstr>NCRAD</vt:lpstr>
      <vt:lpstr> Alzheimer’s Disease Research Center (ADRC)  New Site Training </vt:lpstr>
      <vt:lpstr>NCRAD ADRC Staff</vt:lpstr>
      <vt:lpstr>Training Overview</vt:lpstr>
      <vt:lpstr>Kit Request Module  Brain Tissue, Buffy Coat, and Transferred DNA Supplies</vt:lpstr>
      <vt:lpstr>ADC Kit Request Module</vt:lpstr>
      <vt:lpstr>ADC Brain Tissue Supplies</vt:lpstr>
      <vt:lpstr>ADC Buffy Coat Supplies</vt:lpstr>
      <vt:lpstr>ADC Transferred DNA Supplies</vt:lpstr>
      <vt:lpstr>Handling/Processing  Study Specimens </vt:lpstr>
      <vt:lpstr>Blood</vt:lpstr>
      <vt:lpstr>Blood Sample Form</vt:lpstr>
      <vt:lpstr>Brain Tissue </vt:lpstr>
      <vt:lpstr>Brain Tissue Sample Form</vt:lpstr>
      <vt:lpstr>Buffy Coat</vt:lpstr>
      <vt:lpstr>Buffy Coat Sample Form</vt:lpstr>
      <vt:lpstr>Transferred DNA</vt:lpstr>
      <vt:lpstr>DNA Sample Form</vt:lpstr>
      <vt:lpstr>Sample Shipments</vt:lpstr>
      <vt:lpstr>Ambient Samples</vt:lpstr>
      <vt:lpstr>PowerPoint Presentation</vt:lpstr>
      <vt:lpstr>Frozen Samples</vt:lpstr>
      <vt:lpstr>PowerPoint Presentation</vt:lpstr>
      <vt:lpstr>NCRAD Website: Helpful Pages</vt:lpstr>
      <vt:lpstr>Contact Information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Lacy, Kaci Jo</dc:creator>
  <cp:lastModifiedBy>Lacy, Kaci</cp:lastModifiedBy>
  <cp:revision>17</cp:revision>
  <dcterms:created xsi:type="dcterms:W3CDTF">2019-10-18T18:12:16Z</dcterms:created>
  <dcterms:modified xsi:type="dcterms:W3CDTF">2021-04-08T20:02:02Z</dcterms:modified>
</cp:coreProperties>
</file>