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8" y="4965759"/>
            <a:ext cx="2202379" cy="12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1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A6A98C-E4BB-4536-A182-929CAE7534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69836-462E-404E-BF42-108CD27305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9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alzstudy@iu.edu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crad.org/friday_blood_draws.html" TargetMode="External"/><Relationship Id="rId2" Type="http://schemas.openxmlformats.org/officeDocument/2006/relationships/hyperlink" Target="https://ncrad.org/holiday_closur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alzstudy@iu.edu" TargetMode="External"/><Relationship Id="rId2" Type="http://schemas.openxmlformats.org/officeDocument/2006/relationships/hyperlink" Target="mailto:lacy@i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rad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icsguid.nia.nih.gov/portal/jsp/login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its.iu.edu/bif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959240" y="3207169"/>
            <a:ext cx="6385435" cy="99677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Collection and Shipment Training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07712" y="1085265"/>
            <a:ext cx="908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Blood Based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Biomarker Shared Resource (BBBSR)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1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96425" y="3483451"/>
            <a:ext cx="3272731" cy="274713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24562" y="3483451"/>
            <a:ext cx="3374367" cy="274713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96425" y="803865"/>
            <a:ext cx="3272731" cy="255058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4562" y="803864"/>
            <a:ext cx="3374366" cy="255058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975"/>
            <a:ext cx="12192000" cy="7493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Four Label Types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6777" y="2577726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Kit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9647" y="2576008"/>
            <a:ext cx="3046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Site and PTID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6280" y="5415524"/>
            <a:ext cx="3390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 Tube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7293456" y="1022573"/>
            <a:ext cx="1678663" cy="1553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208976" y="5415524"/>
            <a:ext cx="184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Cryovial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03" y="1087523"/>
            <a:ext cx="16573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803" y="3767699"/>
            <a:ext cx="1657350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398" y="3786748"/>
            <a:ext cx="1628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0" y="431800"/>
            <a:ext cx="12192000" cy="78263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Kit Number Labels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6256294" y="2017384"/>
            <a:ext cx="5499100" cy="2454275"/>
          </a:xfrm>
        </p:spPr>
        <p:txBody>
          <a:bodyPr>
            <a:noAutofit/>
          </a:bodyPr>
          <a:lstStyle/>
          <a:p>
            <a:r>
              <a:rPr lang="en-US" sz="2400" dirty="0"/>
              <a:t>Used to track patient samples and provide quality assurance – Will be placed on the following locations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Blood Sample </a:t>
            </a:r>
            <a:r>
              <a:rPr lang="en-US" sz="2000" dirty="0"/>
              <a:t>and </a:t>
            </a:r>
            <a:r>
              <a:rPr lang="en-US" sz="2000" dirty="0" smtClean="0"/>
              <a:t>Shipment Notification Forms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Cryoboxes</a:t>
            </a:r>
            <a:r>
              <a:rPr lang="en-US" sz="2000" dirty="0" smtClean="0"/>
              <a:t> </a:t>
            </a:r>
            <a:r>
              <a:rPr lang="en-US" sz="2000" dirty="0"/>
              <a:t>that </a:t>
            </a:r>
            <a:r>
              <a:rPr lang="en-US" sz="2000" dirty="0" smtClean="0"/>
              <a:t>house </a:t>
            </a:r>
            <a:r>
              <a:rPr lang="en-US" sz="2000" dirty="0"/>
              <a:t>aliquots during </a:t>
            </a:r>
            <a:r>
              <a:rPr lang="en-US" sz="2000" dirty="0" smtClean="0"/>
              <a:t>shipping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One extra label provided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54443" y="4071549"/>
            <a:ext cx="383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Provided by NCRAD in the kits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10" y="2442774"/>
            <a:ext cx="1657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46075"/>
            <a:ext cx="12192000" cy="74771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Site and PTID Labels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7849" y="1759728"/>
            <a:ext cx="4876800" cy="3335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Subjects will be identified by their </a:t>
            </a:r>
            <a:r>
              <a:rPr lang="en-US" sz="2400" dirty="0" smtClean="0"/>
              <a:t>Site and PTID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Sites </a:t>
            </a:r>
            <a:r>
              <a:rPr lang="en-US" sz="2400" dirty="0"/>
              <a:t>will be responsible for handwriting this onto the provided labels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use Fine Point </a:t>
            </a:r>
            <a:r>
              <a:rPr lang="en-US" dirty="0" smtClean="0"/>
              <a:t>Permanent</a:t>
            </a:r>
            <a:r>
              <a:rPr lang="en-US" dirty="0" smtClean="0"/>
              <a:t> </a:t>
            </a:r>
            <a:r>
              <a:rPr lang="en-US" dirty="0"/>
              <a:t>Marker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site will receive 3 markers in initial kit supply</a:t>
            </a:r>
          </a:p>
          <a:p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003" y="2461414"/>
            <a:ext cx="2329869" cy="19319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9263"/>
            <a:ext cx="12192000" cy="7477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Collection Tube Labels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30763" y="1984375"/>
            <a:ext cx="7361237" cy="2133600"/>
          </a:xfrm>
        </p:spPr>
        <p:txBody>
          <a:bodyPr>
            <a:normAutofit/>
          </a:bodyPr>
          <a:lstStyle/>
          <a:p>
            <a:pPr marL="287338" indent="-287338">
              <a:buFont typeface="Wingdings" panose="05000000000000000000" pitchFamily="2" charset="2"/>
              <a:buChar char="§"/>
            </a:pPr>
            <a:r>
              <a:rPr lang="en-US" sz="2800" dirty="0" smtClean="0"/>
              <a:t>Collection Tube labels have 4 components: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10 digit specimen barcode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Study 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Specimen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Kit number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19" y="2227262"/>
            <a:ext cx="1657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17" y="2427962"/>
            <a:ext cx="1628775" cy="160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608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Cryovial</a:t>
            </a:r>
            <a:r>
              <a:rPr lang="en-US" b="1" dirty="0" smtClean="0"/>
              <a:t> Labels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06136" y="2009174"/>
            <a:ext cx="6051550" cy="3516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Only one label to be placed on </a:t>
            </a:r>
            <a:r>
              <a:rPr lang="en-US" sz="2600" dirty="0" smtClean="0"/>
              <a:t>each </a:t>
            </a:r>
            <a:r>
              <a:rPr lang="en-US" sz="2600" dirty="0" err="1" smtClean="0"/>
              <a:t>cryovial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Plasma</a:t>
            </a:r>
            <a:endParaRPr lang="en-US" sz="28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From EDTA tube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Buffy Coat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From EDTA </a:t>
            </a:r>
            <a:r>
              <a:rPr lang="en-US" sz="2200" dirty="0" smtClean="0"/>
              <a:t>tube</a:t>
            </a:r>
            <a:endParaRPr lang="en-US" sz="2200" dirty="0"/>
          </a:p>
          <a:p>
            <a:pPr marL="457200" lvl="1" indent="0">
              <a:buNone/>
            </a:pPr>
            <a:endParaRPr lang="en-US" sz="2900" dirty="0"/>
          </a:p>
        </p:txBody>
      </p:sp>
      <p:sp>
        <p:nvSpPr>
          <p:cNvPr id="10" name="TextBox 9"/>
          <p:cNvSpPr txBox="1"/>
          <p:nvPr/>
        </p:nvSpPr>
        <p:spPr>
          <a:xfrm>
            <a:off x="3294805" y="3063547"/>
            <a:ext cx="145479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BUFFY COAT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11" y="2427963"/>
            <a:ext cx="1628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248" y="75443"/>
            <a:ext cx="6107501" cy="838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Blood Collection Tubes</a:t>
            </a:r>
            <a:endParaRPr lang="en-US" sz="40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23069" y="4301706"/>
            <a:ext cx="6745857" cy="1679432"/>
          </a:xfrm>
        </p:spPr>
        <p:txBody>
          <a:bodyPr>
            <a:noAutofit/>
          </a:bodyPr>
          <a:lstStyle/>
          <a:p>
            <a:r>
              <a:rPr lang="en-US" sz="3200" dirty="0"/>
              <a:t>All collection tubes will have two </a:t>
            </a:r>
            <a:r>
              <a:rPr lang="en-US" sz="3200" dirty="0" smtClean="0"/>
              <a:t>labels: 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handwritten Site and PTID label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collection tube 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8649" y="11786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A8A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Label 1: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8A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Site and PTID label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A8A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130" y="1178634"/>
            <a:ext cx="453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A8A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8A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2: Collection Tube label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A8A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9117" y="1892082"/>
            <a:ext cx="1678663" cy="1553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046" y="1844886"/>
            <a:ext cx="1657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2138"/>
            <a:ext cx="12192000" cy="7762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Labeling Biologic Samples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72575" y="2009766"/>
            <a:ext cx="5453063" cy="32687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6CA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Label all collection and aliquot tubes </a:t>
            </a:r>
            <a:r>
              <a:rPr kumimoji="0" lang="en-GB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before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 cooling, collecting, processing or freezing samples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6CA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Label only 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 subject’s tubes at a time to avoid mix-ups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6CA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Wrap the label around the tube 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horizontally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. Label position is important for 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all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 tube types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6CA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Make sure the label is completely adhered by rolling between your fingers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6CA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Do NOT cover barcode on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cryovial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Verdana" pitchFamily="34" charset="0"/>
                <a:cs typeface="Verdana" pitchFamily="34" charset="0"/>
              </a:rPr>
              <a:t> with label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6CAF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r="7795"/>
          <a:stretch/>
        </p:blipFill>
        <p:spPr bwMode="auto">
          <a:xfrm rot="5400000">
            <a:off x="9940979" y="3021660"/>
            <a:ext cx="2602673" cy="124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251" t="4656" r="4136"/>
          <a:stretch/>
        </p:blipFill>
        <p:spPr>
          <a:xfrm>
            <a:off x="6237792" y="2195628"/>
            <a:ext cx="1614616" cy="2897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62" y="2987618"/>
            <a:ext cx="2143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32" y="1496049"/>
            <a:ext cx="1230535" cy="33509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446088"/>
            <a:ext cx="12192000" cy="6334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Collection </a:t>
            </a:r>
            <a:r>
              <a:rPr lang="en-US" sz="3600" b="1" dirty="0" smtClean="0"/>
              <a:t>Tube Labeling</a:t>
            </a:r>
            <a:endParaRPr lang="en-US" sz="3600" b="1" dirty="0"/>
          </a:p>
        </p:txBody>
      </p:sp>
      <p:sp>
        <p:nvSpPr>
          <p:cNvPr id="9" name="TextBox 9"/>
          <p:cNvSpPr txBox="1"/>
          <p:nvPr/>
        </p:nvSpPr>
        <p:spPr>
          <a:xfrm>
            <a:off x="5420525" y="5078901"/>
            <a:ext cx="1350947" cy="369332"/>
          </a:xfrm>
          <a:prstGeom prst="rect">
            <a:avLst/>
          </a:prstGeom>
          <a:noFill/>
          <a:ln w="28575">
            <a:solidFill>
              <a:srgbClr val="4EA8A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EDTA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Tube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263804" y="3016277"/>
            <a:ext cx="2316205" cy="39403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Tube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263804" y="3975057"/>
            <a:ext cx="2316205" cy="392944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and PTID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>
            <a:spLocks/>
          </p:cNvSpPr>
          <p:nvPr/>
        </p:nvSpPr>
        <p:spPr>
          <a:xfrm rot="10800000">
            <a:off x="6572083" y="3009609"/>
            <a:ext cx="638175" cy="3238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 rot="10800000">
            <a:off x="6572083" y="3975057"/>
            <a:ext cx="638175" cy="3238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7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Handling/Processing </a:t>
            </a:r>
            <a:br>
              <a:rPr lang="en-US" sz="7200" b="1" dirty="0" smtClean="0"/>
            </a:br>
            <a:r>
              <a:rPr lang="en-US" sz="7200" b="1" dirty="0" smtClean="0"/>
              <a:t>Study Specimens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6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2192000" cy="909638"/>
          </a:xfrm>
        </p:spPr>
        <p:txBody>
          <a:bodyPr/>
          <a:lstStyle/>
          <a:p>
            <a:pPr algn="ctr"/>
            <a:r>
              <a:rPr lang="en-US" b="1" dirty="0" smtClean="0"/>
              <a:t>Blood Draw Order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07297" y="1401619"/>
          <a:ext cx="9376621" cy="19006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8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798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Tube Type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Tubes Drawn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 Image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EDTA (Purple-Top) Tube (10 ml)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403" y="2515722"/>
            <a:ext cx="2914141" cy="59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426" y="707366"/>
            <a:ext cx="7919943" cy="7509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Training Overview: </a:t>
            </a:r>
            <a:r>
              <a:rPr lang="en-US" b="1" dirty="0" smtClean="0"/>
              <a:t>BBBSR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745" y="1825788"/>
            <a:ext cx="3679303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Study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Kit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Sample </a:t>
            </a:r>
            <a:r>
              <a:rPr lang="en-US" dirty="0"/>
              <a:t>C</a:t>
            </a:r>
            <a:r>
              <a:rPr lang="en-US" dirty="0" smtClean="0"/>
              <a:t>ollection and Processing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Sample Shipping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Sample 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NCRAD Website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Common Nonconformance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12192000" cy="1325562"/>
          </a:xfrm>
        </p:spPr>
        <p:txBody>
          <a:bodyPr/>
          <a:lstStyle/>
          <a:p>
            <a:pPr algn="ctr"/>
            <a:r>
              <a:rPr lang="en-US" b="1" dirty="0"/>
              <a:t>Cryovial Cap Colors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624648" y="1772483"/>
          <a:ext cx="4961180" cy="1457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r>
                        <a:rPr lang="en-US" sz="2000" dirty="0">
                          <a:effectLst/>
                        </a:rPr>
                        <a:t>Cap Color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r>
                        <a:rPr lang="en-US" sz="2000" dirty="0">
                          <a:effectLst/>
                        </a:rPr>
                        <a:t>Sample 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Cap</a:t>
                      </a:r>
                      <a:r>
                        <a:rPr lang="en-US" sz="1800" baseline="0" dirty="0" smtClean="0">
                          <a:effectLst/>
                        </a:rPr>
                        <a:t> Image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181600" algn="l"/>
                        </a:tabLst>
                        <a:defRPr/>
                      </a:pPr>
                      <a:r>
                        <a:rPr lang="en-US" sz="1800" dirty="0" smtClean="0">
                          <a:effectLst/>
                        </a:rPr>
                        <a:t>Purple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181600" algn="l"/>
                        </a:tabLst>
                        <a:defRPr/>
                      </a:pPr>
                      <a:r>
                        <a:rPr lang="en-US" sz="1800" dirty="0" smtClean="0">
                          <a:effectLst/>
                        </a:rPr>
                        <a:t>Plasma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51963"/>
                  </a:ext>
                </a:extLst>
              </a:tr>
              <a:tr h="553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r>
                        <a:rPr lang="en-US" sz="2000" dirty="0">
                          <a:effectLst/>
                        </a:rPr>
                        <a:t>Buffy Coat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81600" algn="l"/>
                        </a:tabLs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70" y="2120034"/>
            <a:ext cx="544961" cy="54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68"/>
          <a:stretch/>
        </p:blipFill>
        <p:spPr>
          <a:xfrm>
            <a:off x="7756174" y="2697358"/>
            <a:ext cx="538057" cy="535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630"/>
            <a:ext cx="10515600" cy="819480"/>
          </a:xfrm>
        </p:spPr>
        <p:txBody>
          <a:bodyPr/>
          <a:lstStyle/>
          <a:p>
            <a:pPr algn="ctr"/>
            <a:r>
              <a:rPr lang="en-US" b="1" dirty="0" smtClean="0"/>
              <a:t>Plasma Collection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43084" y="4390726"/>
            <a:ext cx="3604145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up to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aliquots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(Six 1.5ml aliquots in purple caps + 1 residual aliquot in blue cap)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5" b="2268"/>
          <a:stretch/>
        </p:blipFill>
        <p:spPr bwMode="auto">
          <a:xfrm>
            <a:off x="2422796" y="2103520"/>
            <a:ext cx="817724" cy="34349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19937" r="16893"/>
          <a:stretch/>
        </p:blipFill>
        <p:spPr bwMode="auto">
          <a:xfrm>
            <a:off x="4784785" y="2084688"/>
            <a:ext cx="1219200" cy="3453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2635" r="7357"/>
          <a:stretch/>
        </p:blipFill>
        <p:spPr bwMode="auto">
          <a:xfrm>
            <a:off x="6976859" y="2312206"/>
            <a:ext cx="3519213" cy="1671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54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r="7795"/>
          <a:stretch/>
        </p:blipFill>
        <p:spPr bwMode="auto">
          <a:xfrm rot="5400000">
            <a:off x="9050230" y="2600127"/>
            <a:ext cx="2602673" cy="124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586" y="794675"/>
            <a:ext cx="625378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Buffy Coat Collection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545" b="2268"/>
          <a:stretch/>
        </p:blipFill>
        <p:spPr bwMode="auto">
          <a:xfrm>
            <a:off x="1180325" y="1938897"/>
            <a:ext cx="2377365" cy="4006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RDA, pipetting buffy coat c disposable, cropped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54" y="1938897"/>
            <a:ext cx="3225845" cy="39911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Arrow 8"/>
          <p:cNvSpPr>
            <a:spLocks/>
          </p:cNvSpPr>
          <p:nvPr/>
        </p:nvSpPr>
        <p:spPr>
          <a:xfrm>
            <a:off x="6930189" y="2975055"/>
            <a:ext cx="2886719" cy="4950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9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582" y="187868"/>
            <a:ext cx="1080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Plasma/Buffy Coat Collection and 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" y="1202050"/>
            <a:ext cx="12080242" cy="50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Sample Shipments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29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79" y="636454"/>
            <a:ext cx="8204535" cy="9479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Sample Shipment Summary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31609"/>
              </p:ext>
            </p:extLst>
          </p:nvPr>
        </p:nvGraphicFramePr>
        <p:xfrm>
          <a:off x="2342981" y="2058977"/>
          <a:ext cx="7511133" cy="1917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5582">
                  <a:extLst>
                    <a:ext uri="{9D8B030D-6E8A-4147-A177-3AD203B41FA5}">
                      <a16:colId xmlns:a16="http://schemas.microsoft.com/office/drawing/2014/main" val="2425359959"/>
                    </a:ext>
                  </a:extLst>
                </a:gridCol>
                <a:gridCol w="862326">
                  <a:extLst>
                    <a:ext uri="{9D8B030D-6E8A-4147-A177-3AD203B41FA5}">
                      <a16:colId xmlns:a16="http://schemas.microsoft.com/office/drawing/2014/main" val="2365323403"/>
                    </a:ext>
                  </a:extLst>
                </a:gridCol>
                <a:gridCol w="1108705">
                  <a:extLst>
                    <a:ext uri="{9D8B030D-6E8A-4147-A177-3AD203B41FA5}">
                      <a16:colId xmlns:a16="http://schemas.microsoft.com/office/drawing/2014/main" val="2251071547"/>
                    </a:ext>
                  </a:extLst>
                </a:gridCol>
                <a:gridCol w="1108705">
                  <a:extLst>
                    <a:ext uri="{9D8B030D-6E8A-4147-A177-3AD203B41FA5}">
                      <a16:colId xmlns:a16="http://schemas.microsoft.com/office/drawing/2014/main" val="2126480887"/>
                    </a:ext>
                  </a:extLst>
                </a:gridCol>
                <a:gridCol w="1108705">
                  <a:extLst>
                    <a:ext uri="{9D8B030D-6E8A-4147-A177-3AD203B41FA5}">
                      <a16:colId xmlns:a16="http://schemas.microsoft.com/office/drawing/2014/main" val="1771149354"/>
                    </a:ext>
                  </a:extLst>
                </a:gridCol>
                <a:gridCol w="1047110">
                  <a:extLst>
                    <a:ext uri="{9D8B030D-6E8A-4147-A177-3AD203B41FA5}">
                      <a16:colId xmlns:a16="http://schemas.microsoft.com/office/drawing/2014/main" val="4287691687"/>
                    </a:ext>
                  </a:extLst>
                </a:gridCol>
              </a:tblGrid>
              <a:tr h="634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Collection Tube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Drawn At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Specimen Type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Aliquot Volume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Total Number of Aliquots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Shipping Temperature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96569"/>
                  </a:ext>
                </a:extLst>
              </a:tr>
              <a:tr h="6475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2 EDTA (Purple-Top) Blood Collection Tubes (10 ml)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All visits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Plasma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 ml plasma aliquots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 to 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Frozen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326714"/>
                  </a:ext>
                </a:extLst>
              </a:tr>
              <a:tr h="634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visits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Buffy Coat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~1.0 ml buffy coat aliquots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Frozen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968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216" y="327183"/>
            <a:ext cx="863216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Frozen Shipment Packaging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846" y="1775604"/>
            <a:ext cx="9330906" cy="45044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/>
              <a:t>All other samples shipped frozen to NCRAD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Plasma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Buffy </a:t>
            </a:r>
            <a:r>
              <a:rPr lang="en-US" sz="2000" dirty="0" smtClean="0"/>
              <a:t>Coat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Ship Monday-Wednesday Only</a:t>
            </a:r>
            <a:endParaRPr lang="en-US" sz="20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Hold </a:t>
            </a:r>
            <a:r>
              <a:rPr lang="en-US" sz="2400" dirty="0"/>
              <a:t>packaged samples in a -80°C freezer until </a:t>
            </a:r>
            <a:r>
              <a:rPr lang="en-US" sz="2400" dirty="0" smtClean="0"/>
              <a:t>pickup</a:t>
            </a:r>
          </a:p>
          <a:p>
            <a:pPr marL="114300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Include copy of Blood Sample Shipment and Notification Form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Batch </a:t>
            </a:r>
            <a:r>
              <a:rPr lang="en-US" sz="2400" dirty="0" smtClean="0"/>
              <a:t>samples </a:t>
            </a:r>
            <a:r>
              <a:rPr lang="en-US" sz="2400" dirty="0"/>
              <a:t>together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8 </a:t>
            </a:r>
            <a:r>
              <a:rPr lang="en-US" sz="2000" dirty="0" err="1" smtClean="0"/>
              <a:t>cryoboxes</a:t>
            </a:r>
            <a:endParaRPr lang="en-US" sz="2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/>
              <a:t>Batch </a:t>
            </a:r>
            <a:r>
              <a:rPr lang="en-US" sz="2000" b="1" dirty="0"/>
              <a:t>shipping should be performed quarterly or </a:t>
            </a:r>
            <a:r>
              <a:rPr lang="en-US" sz="2000" b="1" dirty="0" smtClean="0"/>
              <a:t>as a full shipment of specimens </a:t>
            </a:r>
            <a:r>
              <a:rPr lang="en-US" sz="2000" b="1" dirty="0"/>
              <a:t>accumulates, whichever is sooner</a:t>
            </a:r>
            <a:r>
              <a:rPr lang="en-US" sz="2000" b="1" dirty="0" smtClean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10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154" y="320479"/>
            <a:ext cx="6946016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Shipping Frozen Samples</a:t>
            </a:r>
            <a:endParaRPr lang="en-US" sz="4000" b="1" dirty="0"/>
          </a:p>
        </p:txBody>
      </p:sp>
      <p:sp>
        <p:nvSpPr>
          <p:cNvPr id="17" name="TextBox 10"/>
          <p:cNvSpPr txBox="1"/>
          <p:nvPr/>
        </p:nvSpPr>
        <p:spPr>
          <a:xfrm>
            <a:off x="4675745" y="4463857"/>
            <a:ext cx="2845272" cy="37175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PMingLiU" panose="02020500000000000000" pitchFamily="18" charset="-120"/>
                <a:cs typeface="Times New Roman" panose="02020603050405020304" pitchFamily="18" charset="0"/>
              </a:rPr>
              <a:t>Plasma and Buffy Coat Samples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2635" r="7357"/>
          <a:stretch/>
        </p:blipFill>
        <p:spPr bwMode="auto">
          <a:xfrm>
            <a:off x="4339555" y="2263901"/>
            <a:ext cx="3519213" cy="1671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5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745" y="1822589"/>
            <a:ext cx="3550802" cy="25692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Use the biohazard bag to package the 25-Slot </a:t>
            </a:r>
            <a:r>
              <a:rPr lang="en-US" sz="2800" dirty="0" err="1" smtClean="0"/>
              <a:t>cryobox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6745" y="826392"/>
            <a:ext cx="7854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Frozen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Shipment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Packaging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20" y="1822589"/>
            <a:ext cx="2522220" cy="3657600"/>
          </a:xfrm>
          <a:prstGeom prst="rect">
            <a:avLst/>
          </a:prstGeom>
        </p:spPr>
      </p:pic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525095" y="5565462"/>
            <a:ext cx="2820670" cy="66802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Cryovial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box placed in clear biohazard bag</a:t>
            </a: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591" y="1843315"/>
            <a:ext cx="4928166" cy="3915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Place 2-3 inches of dry ice in the bottom of the Styrofoam shipping container, then insert the </a:t>
            </a:r>
            <a:r>
              <a:rPr lang="en-US" sz="2400" dirty="0" err="1" smtClean="0"/>
              <a:t>cryoboxes</a:t>
            </a:r>
            <a:r>
              <a:rPr lang="en-US" sz="2400" dirty="0"/>
              <a:t> </a:t>
            </a:r>
            <a:r>
              <a:rPr lang="en-US" sz="2400" dirty="0" smtClean="0"/>
              <a:t>laying upright.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Fully cover the </a:t>
            </a:r>
            <a:r>
              <a:rPr lang="en-US" sz="2400" dirty="0" err="1" smtClean="0"/>
              <a:t>cryoboxes</a:t>
            </a:r>
            <a:r>
              <a:rPr lang="en-US" sz="2400" dirty="0" smtClean="0"/>
              <a:t> with about 2 inches of dry ice in the provided shipper.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Each Styrofoam shipper must contain about 45 </a:t>
            </a:r>
            <a:r>
              <a:rPr lang="en-US" sz="2400" dirty="0" err="1" smtClean="0"/>
              <a:t>lbs</a:t>
            </a:r>
            <a:r>
              <a:rPr lang="en-US" sz="2400" dirty="0" smtClean="0"/>
              <a:t> (20 kg) of dry ice.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C:\Users\drcmitch\AppData\Local\Temp\image6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1843316"/>
            <a:ext cx="3642451" cy="31060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22373" y="817931"/>
            <a:ext cx="836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Frozen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Shipment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37966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Globally Unique Identifier (GUID)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134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GUID is a subject ID that allows researchers to share data specific to a study participant, without exposing personally identifiable </a:t>
            </a:r>
            <a:r>
              <a:rPr lang="en-US" dirty="0" smtClean="0"/>
              <a:t>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GUID is made up of random alpha-numeric characters and does not include any PHI in the </a:t>
            </a:r>
            <a:r>
              <a:rPr lang="en-US" dirty="0" smtClean="0"/>
              <a:t>identifier</a:t>
            </a:r>
          </a:p>
        </p:txBody>
      </p:sp>
    </p:spTree>
    <p:extLst>
      <p:ext uri="{BB962C8B-B14F-4D97-AF65-F5344CB8AC3E}">
        <p14:creationId xmlns:p14="http://schemas.microsoft.com/office/powerpoint/2010/main" val="534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08" y="1874807"/>
            <a:ext cx="7924800" cy="68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Dry Ice label should not be covered with other stickers and must be completed or the shipping carrier will reject/return your package!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31568" y="4797678"/>
            <a:ext cx="1160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Net weight of dry ice in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kg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6297" y="668501"/>
            <a:ext cx="9943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Frozen Shipping – Dry Ice Requirements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74" y="2433368"/>
            <a:ext cx="5848350" cy="38671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3255569" y="5328083"/>
            <a:ext cx="643270" cy="820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1531" y="5099776"/>
            <a:ext cx="6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3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2" y="241557"/>
            <a:ext cx="85899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Blood Sample and Shipment Notification 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054" y="188599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 copy of the sample form </a:t>
            </a:r>
            <a:r>
              <a:rPr lang="en-US" sz="2800" i="1" dirty="0" smtClean="0"/>
              <a:t>must</a:t>
            </a:r>
            <a:r>
              <a:rPr lang="en-US" sz="2800" dirty="0" smtClean="0"/>
              <a:t> be emailed or faxed to NCRAD prior to the date of sample arrival.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Please include sample forms in all shipments of frozen and ambient samples.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alzstudy@iu.edu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Fax: 317-321-2003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0" t="684" r="2630" b="1085"/>
          <a:stretch/>
        </p:blipFill>
        <p:spPr>
          <a:xfrm>
            <a:off x="3556687" y="68547"/>
            <a:ext cx="5084805" cy="6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2785"/>
            <a:ext cx="10058400" cy="15245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NCRAD </a:t>
            </a:r>
            <a:r>
              <a:rPr lang="en-US" sz="4000" b="1" dirty="0" smtClean="0"/>
              <a:t>Website: </a:t>
            </a:r>
            <a:r>
              <a:rPr lang="en-US" sz="4000" dirty="0" smtClean="0"/>
              <a:t>Helpful </a:t>
            </a:r>
            <a:r>
              <a:rPr lang="en-US" sz="4000" dirty="0"/>
              <a:t>Pages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1874808"/>
            <a:ext cx="8229600" cy="45259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ncrad.org/holiday_closures.html</a:t>
            </a:r>
            <a:endParaRPr lang="en-US" dirty="0" smtClean="0"/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ncrad.org/friday_blood_draws.html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4983"/>
          <a:stretch/>
        </p:blipFill>
        <p:spPr>
          <a:xfrm>
            <a:off x="6126480" y="2898460"/>
            <a:ext cx="5816283" cy="24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5209" r="36265"/>
          <a:stretch/>
        </p:blipFill>
        <p:spPr>
          <a:xfrm>
            <a:off x="384904" y="2898460"/>
            <a:ext cx="5109712" cy="2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1292" y="2907900"/>
            <a:ext cx="6172200" cy="27617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Fields left blank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Blood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and Shipment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Notification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subject ate often left blank/unknown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reported on Sample and Shipment Notification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292" y="1377658"/>
            <a:ext cx="6172200" cy="1262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690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Nonconformance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087" y="1646120"/>
            <a:ext cx="6096000" cy="75565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Sample aliquots and collection tubes frozen at an </a:t>
            </a:r>
            <a:r>
              <a:rPr lang="en-US" sz="2400" dirty="0" smtClean="0"/>
              <a:t>angle/inverted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08344" y="1562280"/>
            <a:ext cx="3710820" cy="9233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aliquots in Argos boxes/tube rack in freezer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until shipment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7885" y="3688602"/>
            <a:ext cx="3691279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Sample Notification forms during the participant study visit as samples are processed.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877769" y="1703973"/>
            <a:ext cx="833248" cy="60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877768" y="3983967"/>
            <a:ext cx="876055" cy="609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1936" y="2448576"/>
            <a:ext cx="5791200" cy="3581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1936" y="2450514"/>
            <a:ext cx="5791200" cy="3581400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All frozen samples for a participant not sent within one shipment box (plasma and buffy coat aliquots should be kept together)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Aliquots </a:t>
            </a:r>
            <a:r>
              <a:rPr lang="en-US" sz="2400" dirty="0"/>
              <a:t>arriving to NCRAD without labels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Sample </a:t>
            </a:r>
            <a:r>
              <a:rPr lang="en-US" sz="2400" dirty="0"/>
              <a:t>forms not faxed or scanned to NCRAD the day before </a:t>
            </a:r>
            <a:r>
              <a:rPr lang="en-US" sz="2400" dirty="0" smtClean="0"/>
              <a:t>shipment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6970" y="3500612"/>
            <a:ext cx="445847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Samples to NCRAD utilizing the Notification Form, 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PTID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Do not throw away labels until samples are packed and shipped.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468429" y="3934476"/>
            <a:ext cx="833248" cy="609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13494" y="275204"/>
            <a:ext cx="6196013" cy="690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5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Nonconformance Issues</a:t>
            </a:r>
            <a:endParaRPr kumimoji="0" lang="en-US" sz="48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079" y="1245506"/>
            <a:ext cx="5773057" cy="690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low volume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aliquots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6969" y="1129317"/>
            <a:ext cx="4458473" cy="92333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cryovials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a row and aliquot in order until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depleted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468429" y="1286182"/>
            <a:ext cx="876055" cy="609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5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63037" y="270623"/>
            <a:ext cx="62327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Contact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90" y="1884448"/>
            <a:ext cx="3737464" cy="4068763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800" dirty="0" smtClean="0"/>
              <a:t>Kaci Lacy</a:t>
            </a:r>
          </a:p>
          <a:p>
            <a:pPr lvl="2"/>
            <a:r>
              <a:rPr lang="en-US" sz="2000" dirty="0" smtClean="0"/>
              <a:t>Phone: (317) 278-1170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-mail: </a:t>
            </a:r>
            <a:r>
              <a:rPr lang="en-US" sz="2000" dirty="0" smtClean="0">
                <a:hlinkClick r:id="rId2"/>
              </a:rPr>
              <a:t>lacy@iu.edu</a:t>
            </a:r>
            <a:r>
              <a:rPr lang="en-US" sz="2000" dirty="0"/>
              <a:t> 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800" smtClean="0"/>
              <a:t>General </a:t>
            </a:r>
            <a:r>
              <a:rPr lang="en-US" sz="2800" dirty="0" smtClean="0"/>
              <a:t>NCRAD Contact</a:t>
            </a:r>
          </a:p>
          <a:p>
            <a:pPr lvl="2"/>
            <a:r>
              <a:rPr lang="en-US" sz="2000" dirty="0" smtClean="0"/>
              <a:t>Phone: (800) 526-2839</a:t>
            </a:r>
          </a:p>
          <a:p>
            <a:pPr lvl="2"/>
            <a:r>
              <a:rPr lang="en-US" sz="2000" dirty="0" smtClean="0"/>
              <a:t>E-mail: </a:t>
            </a:r>
            <a:r>
              <a:rPr lang="en-US" sz="2000" dirty="0" smtClean="0">
                <a:hlinkClick r:id="rId3"/>
              </a:rPr>
              <a:t>alzstudy@iu.edu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Website: </a:t>
            </a:r>
            <a:r>
              <a:rPr lang="en-US" sz="2000" dirty="0" err="1" smtClean="0">
                <a:hlinkClick r:id="rId4"/>
              </a:rPr>
              <a:t>www.ncrad.org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3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4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Globally Unique Identifier (GUID)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account: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bricsguid.nia.nih.gov/portal/jsp/login.jsp</a:t>
            </a:r>
            <a:endParaRPr lang="en-US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you have an account, go to the GUID Tool – Create GUID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open the ‘Launch GUID Tool’ you will need to have Java installed on your </a:t>
            </a:r>
            <a:r>
              <a:rPr lang="en-US" dirty="0" smtClean="0"/>
              <a:t>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GUID Tool is open, you will need all of the following information </a:t>
            </a:r>
          </a:p>
          <a:p>
            <a:pPr marL="857250" lvl="1" indent="-182563"/>
            <a:r>
              <a:rPr lang="en-US" dirty="0"/>
              <a:t>Complete legal given (first)name of participant at </a:t>
            </a:r>
            <a:r>
              <a:rPr lang="en-US" b="1" dirty="0"/>
              <a:t>birth</a:t>
            </a:r>
          </a:p>
          <a:p>
            <a:pPr marL="857250" lvl="1" indent="-182563"/>
            <a:r>
              <a:rPr lang="en-US" dirty="0"/>
              <a:t>The participant’s middle name, if applicable</a:t>
            </a:r>
          </a:p>
          <a:p>
            <a:pPr marL="857250" lvl="1" indent="-182563"/>
            <a:r>
              <a:rPr lang="en-US" dirty="0"/>
              <a:t>Complete legal family (last) name of subject at </a:t>
            </a:r>
            <a:r>
              <a:rPr lang="en-US" b="1" dirty="0"/>
              <a:t>birth</a:t>
            </a:r>
            <a:endParaRPr lang="en-US" dirty="0"/>
          </a:p>
          <a:p>
            <a:pPr marL="857250" lvl="1" indent="-182563"/>
            <a:r>
              <a:rPr lang="en-US" dirty="0"/>
              <a:t>Day of birth</a:t>
            </a:r>
          </a:p>
          <a:p>
            <a:pPr marL="857250" lvl="1" indent="-182563"/>
            <a:r>
              <a:rPr lang="en-US" dirty="0"/>
              <a:t>Month of birth</a:t>
            </a:r>
          </a:p>
          <a:p>
            <a:pPr marL="857250" lvl="1" indent="-182563"/>
            <a:r>
              <a:rPr lang="en-US" dirty="0"/>
              <a:t>Year of birth</a:t>
            </a:r>
          </a:p>
          <a:p>
            <a:pPr marL="857250" lvl="1" indent="-182563"/>
            <a:r>
              <a:rPr lang="en-US" dirty="0"/>
              <a:t>Name of city/municipality in which subject was born</a:t>
            </a:r>
          </a:p>
          <a:p>
            <a:pPr marL="857250" lvl="1" indent="-182563"/>
            <a:r>
              <a:rPr lang="en-US" dirty="0"/>
              <a:t>Country of birth</a:t>
            </a:r>
          </a:p>
          <a:p>
            <a:pPr marL="514350" indent="-514350">
              <a:buFont typeface="+mj-lt"/>
              <a:buAutoNum type="arabicPeriod"/>
            </a:pP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59399" y="2226374"/>
          <a:ext cx="7596997" cy="156552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890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Biospecimen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All Visits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</a:rPr>
                        <a:t>Plasma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effectLst/>
                        </a:rPr>
                        <a:t>X</a:t>
                      </a:r>
                      <a:endParaRPr lang="en-US" sz="3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</a:rPr>
                        <a:t>Buffy Coat (DNA)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</a:rPr>
                        <a:t>X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288426" y="707366"/>
            <a:ext cx="7919943" cy="7509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BBBSR Study </a:t>
            </a:r>
            <a:r>
              <a:rPr kumimoji="0" lang="en-US" sz="4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Specimens</a:t>
            </a:r>
            <a:endParaRPr kumimoji="0" lang="en-US" sz="4800" b="1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43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Kit Request Module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97280" y="3152716"/>
            <a:ext cx="10058400" cy="271637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kits.iu.edu/bbbsr/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1138"/>
            <a:ext cx="12192000" cy="8683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BBBSR</a:t>
            </a:r>
            <a:r>
              <a:rPr lang="en-US" b="1" dirty="0" smtClean="0"/>
              <a:t> </a:t>
            </a:r>
            <a:r>
              <a:rPr lang="en-US" b="1" dirty="0"/>
              <a:t>Kit Request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1295" y="1877709"/>
            <a:ext cx="4810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this information is accurate, or correct it if necessary.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7" t="430" r="394"/>
          <a:stretch/>
        </p:blipFill>
        <p:spPr>
          <a:xfrm>
            <a:off x="617837" y="1079500"/>
            <a:ext cx="5799439" cy="52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" r="455" b="896"/>
          <a:stretch/>
        </p:blipFill>
        <p:spPr>
          <a:xfrm>
            <a:off x="435862" y="213427"/>
            <a:ext cx="6294553" cy="60316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6926" y="334726"/>
            <a:ext cx="401288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Indicate the quantity needed of each kit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 selected, kit components of the chosen kit will appear at the bottom of the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“Submit” to turn in your request.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CA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**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You can order more than one type of kit in a single kit request**</a:t>
            </a:r>
          </a:p>
        </p:txBody>
      </p:sp>
      <p:sp>
        <p:nvSpPr>
          <p:cNvPr id="7" name="Left Arrow 6"/>
          <p:cNvSpPr/>
          <p:nvPr/>
        </p:nvSpPr>
        <p:spPr>
          <a:xfrm>
            <a:off x="5461514" y="415868"/>
            <a:ext cx="1425714" cy="487358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Left Arrow 1"/>
          <p:cNvSpPr/>
          <p:nvPr/>
        </p:nvSpPr>
        <p:spPr>
          <a:xfrm rot="19159180">
            <a:off x="3908210" y="2870885"/>
            <a:ext cx="4116468" cy="716688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3048000"/>
            <a:ext cx="10058400" cy="1277112"/>
          </a:xfrm>
        </p:spPr>
        <p:txBody>
          <a:bodyPr/>
          <a:lstStyle/>
          <a:p>
            <a:pPr algn="ctr"/>
            <a:r>
              <a:rPr lang="en-US" b="1" dirty="0" smtClean="0"/>
              <a:t>Specimen Labels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5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RAD">
  <a:themeElements>
    <a:clrScheme name="NCRAD">
      <a:dk1>
        <a:srgbClr val="000000"/>
      </a:dk1>
      <a:lt1>
        <a:sysClr val="window" lastClr="FFFFFF"/>
      </a:lt1>
      <a:dk2>
        <a:srgbClr val="4EA8A5"/>
      </a:dk2>
      <a:lt2>
        <a:srgbClr val="93BE62"/>
      </a:lt2>
      <a:accent1>
        <a:srgbClr val="9D6CAF"/>
      </a:accent1>
      <a:accent2>
        <a:srgbClr val="4EA8A5"/>
      </a:accent2>
      <a:accent3>
        <a:srgbClr val="93BE62"/>
      </a:accent3>
      <a:accent4>
        <a:srgbClr val="BB99C7"/>
      </a:accent4>
      <a:accent5>
        <a:srgbClr val="8FCBCA"/>
      </a:accent5>
      <a:accent6>
        <a:srgbClr val="B5D395"/>
      </a:accent6>
      <a:hlink>
        <a:srgbClr val="2998E3"/>
      </a:hlink>
      <a:folHlink>
        <a:srgbClr val="8C8C8C"/>
      </a:folHlink>
    </a:clrScheme>
    <a:fontScheme name="Custom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RAD" id="{130F771E-01FE-4433-B938-A7ECD5030A4E}" vid="{59C87B4B-5915-4C63-96F0-1E5017F29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NCRAD Slide Template</Template>
  <TotalTime>1176</TotalTime>
  <Words>1074</Words>
  <Application>Microsoft Office PowerPoint</Application>
  <PresentationFormat>Widescreen</PresentationFormat>
  <Paragraphs>192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Georgia</vt:lpstr>
      <vt:lpstr>PMingLiU</vt:lpstr>
      <vt:lpstr>Segoe UI</vt:lpstr>
      <vt:lpstr>Times New Roman</vt:lpstr>
      <vt:lpstr>Verdana</vt:lpstr>
      <vt:lpstr>Wingdings</vt:lpstr>
      <vt:lpstr>NCRAD</vt:lpstr>
      <vt:lpstr>Collection and Shipment Training</vt:lpstr>
      <vt:lpstr>Training Overview: BBBSR</vt:lpstr>
      <vt:lpstr>Globally Unique Identifier (GUID)</vt:lpstr>
      <vt:lpstr>Globally Unique Identifier (GUID)</vt:lpstr>
      <vt:lpstr>PowerPoint Presentation</vt:lpstr>
      <vt:lpstr>Kit Request Module</vt:lpstr>
      <vt:lpstr>BBBSR Kit Request Module</vt:lpstr>
      <vt:lpstr>PowerPoint Presentation</vt:lpstr>
      <vt:lpstr>Specimen Labels</vt:lpstr>
      <vt:lpstr>Four Label Types</vt:lpstr>
      <vt:lpstr>Kit Number Labels</vt:lpstr>
      <vt:lpstr>Site and PTID Labels</vt:lpstr>
      <vt:lpstr>Collection Tube Labels</vt:lpstr>
      <vt:lpstr>Cryovial Labels</vt:lpstr>
      <vt:lpstr>Blood Collection Tubes</vt:lpstr>
      <vt:lpstr>Labeling Biologic Samples</vt:lpstr>
      <vt:lpstr>Collection Tube Labeling</vt:lpstr>
      <vt:lpstr>Handling/Processing  Study Specimens </vt:lpstr>
      <vt:lpstr>Blood Draw Order</vt:lpstr>
      <vt:lpstr>Cryovial Cap Colors</vt:lpstr>
      <vt:lpstr>Plasma Collection</vt:lpstr>
      <vt:lpstr>Buffy Coat Collection</vt:lpstr>
      <vt:lpstr>PowerPoint Presentation</vt:lpstr>
      <vt:lpstr>Sample Shipments</vt:lpstr>
      <vt:lpstr>Sample Shipment Summary</vt:lpstr>
      <vt:lpstr>Frozen Shipment Packaging</vt:lpstr>
      <vt:lpstr>Shipping Frozen Samples</vt:lpstr>
      <vt:lpstr>PowerPoint Presentation</vt:lpstr>
      <vt:lpstr>PowerPoint Presentation</vt:lpstr>
      <vt:lpstr>PowerPoint Presentation</vt:lpstr>
      <vt:lpstr>Blood Sample and Shipment Notification Form</vt:lpstr>
      <vt:lpstr>PowerPoint Presentation</vt:lpstr>
      <vt:lpstr>NCRAD Website: Helpful Pages</vt:lpstr>
      <vt:lpstr>Nonconformance Issues</vt:lpstr>
      <vt:lpstr>PowerPoint Presentation</vt:lpstr>
      <vt:lpstr>Contact Information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and Shipment Training</dc:title>
  <dc:creator>Kaci Lacy</dc:creator>
  <cp:lastModifiedBy>Kaci Lacy</cp:lastModifiedBy>
  <cp:revision>4</cp:revision>
  <dcterms:created xsi:type="dcterms:W3CDTF">2020-11-16T19:00:35Z</dcterms:created>
  <dcterms:modified xsi:type="dcterms:W3CDTF">2020-11-17T14:37:18Z</dcterms:modified>
</cp:coreProperties>
</file>