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3" r:id="rId4"/>
    <p:sldId id="324" r:id="rId5"/>
    <p:sldId id="258" r:id="rId6"/>
    <p:sldId id="259" r:id="rId7"/>
    <p:sldId id="260" r:id="rId8"/>
    <p:sldId id="261" r:id="rId9"/>
    <p:sldId id="262" r:id="rId10"/>
    <p:sldId id="265" r:id="rId11"/>
    <p:sldId id="321" r:id="rId12"/>
    <p:sldId id="267" r:id="rId13"/>
    <p:sldId id="270" r:id="rId14"/>
    <p:sldId id="271" r:id="rId15"/>
    <p:sldId id="273" r:id="rId16"/>
    <p:sldId id="272" r:id="rId17"/>
    <p:sldId id="275" r:id="rId18"/>
    <p:sldId id="277" r:id="rId19"/>
    <p:sldId id="281" r:id="rId20"/>
    <p:sldId id="282" r:id="rId21"/>
    <p:sldId id="279" r:id="rId22"/>
    <p:sldId id="284" r:id="rId23"/>
    <p:sldId id="285" r:id="rId24"/>
    <p:sldId id="286" r:id="rId25"/>
    <p:sldId id="287" r:id="rId26"/>
    <p:sldId id="302" r:id="rId27"/>
    <p:sldId id="325" r:id="rId28"/>
    <p:sldId id="309" r:id="rId29"/>
    <p:sldId id="312" r:id="rId30"/>
    <p:sldId id="314" r:id="rId31"/>
    <p:sldId id="292" r:id="rId32"/>
    <p:sldId id="293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26" r:id="rId41"/>
    <p:sldId id="303" r:id="rId42"/>
    <p:sldId id="304" r:id="rId43"/>
    <p:sldId id="318" r:id="rId44"/>
    <p:sldId id="319" r:id="rId45"/>
    <p:sldId id="327" r:id="rId46"/>
    <p:sldId id="310" r:id="rId47"/>
    <p:sldId id="320" r:id="rId4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er, Kelley Michelle" initials="FKM" lastIdx="12" clrIdx="0">
    <p:extLst>
      <p:ext uri="{19B8F6BF-5375-455C-9EA6-DF929625EA0E}">
        <p15:presenceInfo xmlns:p15="http://schemas.microsoft.com/office/powerpoint/2012/main" userId="S-1-5-21-1085031214-1292428093-527237240-219034" providerId="AD"/>
      </p:ext>
    </p:extLst>
  </p:cmAuthor>
  <p:cmAuthor id="2" name="Kaci Lacy" initials="KL" lastIdx="1" clrIdx="1">
    <p:extLst>
      <p:ext uri="{19B8F6BF-5375-455C-9EA6-DF929625EA0E}">
        <p15:presenceInfo xmlns:p15="http://schemas.microsoft.com/office/powerpoint/2012/main" userId="d913514cb38a1dd3" providerId="Windows Live"/>
      </p:ext>
    </p:extLst>
  </p:cmAuthor>
  <p:cmAuthor id="3" name="Lagone, Emma C." initials="LEC" lastIdx="1" clrIdx="2">
    <p:extLst>
      <p:ext uri="{19B8F6BF-5375-455C-9EA6-DF929625EA0E}">
        <p15:presenceInfo xmlns:p15="http://schemas.microsoft.com/office/powerpoint/2012/main" userId="S-1-5-21-1085031214-1292428093-527237240-1953013" providerId="AD"/>
      </p:ext>
    </p:extLst>
  </p:cmAuthor>
  <p:cmAuthor id="4" name="Quickery, Ariel" initials="QA" lastIdx="1" clrIdx="3">
    <p:extLst>
      <p:ext uri="{19B8F6BF-5375-455C-9EA6-DF929625EA0E}">
        <p15:presenceInfo xmlns:p15="http://schemas.microsoft.com/office/powerpoint/2012/main" userId="S-1-5-21-1085031214-1292428093-527237240-1428833" providerId="AD"/>
      </p:ext>
    </p:extLst>
  </p:cmAuthor>
  <p:cmAuthor id="5" name="Faber, Kelley Michelle" initials="FKM [2]" lastIdx="14" clrIdx="4">
    <p:extLst>
      <p:ext uri="{19B8F6BF-5375-455C-9EA6-DF929625EA0E}">
        <p15:presenceInfo xmlns:p15="http://schemas.microsoft.com/office/powerpoint/2012/main" userId="S::kelfaber@iu.edu::644517be-458c-4382-a4ab-9359e1ef189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5.png"/><Relationship Id="rId4" Type="http://schemas.openxmlformats.org/officeDocument/2006/relationships/image" Target="../media/image2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hyperlink" Target="https://kits.iu.edu/UPS" TargetMode="External"/><Relationship Id="rId5" Type="http://schemas.openxmlformats.org/officeDocument/2006/relationships/image" Target="../media/image40.svg"/><Relationship Id="rId4" Type="http://schemas.openxmlformats.org/officeDocument/2006/relationships/image" Target="../media/image3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5.png"/><Relationship Id="rId4" Type="http://schemas.openxmlformats.org/officeDocument/2006/relationships/image" Target="../media/image2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1" Type="http://schemas.openxmlformats.org/officeDocument/2006/relationships/image" Target="../media/image33.png"/><Relationship Id="rId6" Type="http://schemas.openxmlformats.org/officeDocument/2006/relationships/image" Target="../media/image40.svg"/><Relationship Id="rId5" Type="http://schemas.openxmlformats.org/officeDocument/2006/relationships/image" Target="../media/image34.png"/><Relationship Id="rId4" Type="http://schemas.openxmlformats.org/officeDocument/2006/relationships/hyperlink" Target="https://kits.iu.edu/UP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68B130-F192-4259-A9F7-78189FE3EBD8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4CFF35-EEC1-46B1-B5FF-5C553CBFEB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GUID is a subject ID that allows researchers to share data specific to a study participant, without exposing personally identifiable information</a:t>
          </a:r>
        </a:p>
      </dgm:t>
    </dgm:pt>
    <dgm:pt modelId="{DED50790-DF75-4C77-BB40-4026E0D369A0}" type="parTrans" cxnId="{05231BF5-BD68-4A67-8572-E43BB0B87E6A}">
      <dgm:prSet/>
      <dgm:spPr/>
      <dgm:t>
        <a:bodyPr/>
        <a:lstStyle/>
        <a:p>
          <a:endParaRPr lang="en-US"/>
        </a:p>
      </dgm:t>
    </dgm:pt>
    <dgm:pt modelId="{92673716-E9A7-493F-8708-D33710102756}" type="sibTrans" cxnId="{05231BF5-BD68-4A67-8572-E43BB0B87E6A}">
      <dgm:prSet/>
      <dgm:spPr/>
      <dgm:t>
        <a:bodyPr/>
        <a:lstStyle/>
        <a:p>
          <a:endParaRPr lang="en-US"/>
        </a:p>
      </dgm:t>
    </dgm:pt>
    <dgm:pt modelId="{3C54E8A8-B7E3-440E-A2E8-83569C28DB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GUID is made up of random alpha-numeric characters and does not include any PHI in the identifier</a:t>
          </a:r>
        </a:p>
      </dgm:t>
    </dgm:pt>
    <dgm:pt modelId="{7D01032D-DFC1-49D5-B6FA-7D51EA8E2DCE}" type="parTrans" cxnId="{FFCF45E9-5904-4C69-8931-8EF956685BE2}">
      <dgm:prSet/>
      <dgm:spPr/>
      <dgm:t>
        <a:bodyPr/>
        <a:lstStyle/>
        <a:p>
          <a:endParaRPr lang="en-US"/>
        </a:p>
      </dgm:t>
    </dgm:pt>
    <dgm:pt modelId="{6B18F20E-F851-4B1D-B0B3-E946EE2B30E4}" type="sibTrans" cxnId="{FFCF45E9-5904-4C69-8931-8EF956685BE2}">
      <dgm:prSet/>
      <dgm:spPr/>
      <dgm:t>
        <a:bodyPr/>
        <a:lstStyle/>
        <a:p>
          <a:endParaRPr lang="en-US"/>
        </a:p>
      </dgm:t>
    </dgm:pt>
    <dgm:pt modelId="{9070A696-874B-4C08-99CB-C938847DE217}" type="pres">
      <dgm:prSet presAssocID="{1268B130-F192-4259-A9F7-78189FE3EBD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AF3D93-00A7-4D7F-BBED-86EB0AB7CEE4}" type="pres">
      <dgm:prSet presAssocID="{B94CFF35-EEC1-46B1-B5FF-5C553CBFEB5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30F52-E41F-48F9-8E27-36519B173D94}" type="pres">
      <dgm:prSet presAssocID="{92673716-E9A7-493F-8708-D33710102756}" presName="sibTrans" presStyleCnt="0"/>
      <dgm:spPr/>
    </dgm:pt>
    <dgm:pt modelId="{71BC0AA0-7380-4858-B375-87F9D44F0EDC}" type="pres">
      <dgm:prSet presAssocID="{3C54E8A8-B7E3-440E-A2E8-83569C28DBC2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D83354-1245-4356-ABCC-47996BF8FC0E}" type="presOf" srcId="{3C54E8A8-B7E3-440E-A2E8-83569C28DBC2}" destId="{71BC0AA0-7380-4858-B375-87F9D44F0EDC}" srcOrd="0" destOrd="0" presId="urn:microsoft.com/office/officeart/2005/8/layout/default"/>
    <dgm:cxn modelId="{05231BF5-BD68-4A67-8572-E43BB0B87E6A}" srcId="{1268B130-F192-4259-A9F7-78189FE3EBD8}" destId="{B94CFF35-EEC1-46B1-B5FF-5C553CBFEB59}" srcOrd="0" destOrd="0" parTransId="{DED50790-DF75-4C77-BB40-4026E0D369A0}" sibTransId="{92673716-E9A7-493F-8708-D33710102756}"/>
    <dgm:cxn modelId="{89109AA2-3CC7-4613-969D-4EE8D8EAF39B}" type="presOf" srcId="{1268B130-F192-4259-A9F7-78189FE3EBD8}" destId="{9070A696-874B-4C08-99CB-C938847DE217}" srcOrd="0" destOrd="0" presId="urn:microsoft.com/office/officeart/2005/8/layout/default"/>
    <dgm:cxn modelId="{FFCF45E9-5904-4C69-8931-8EF956685BE2}" srcId="{1268B130-F192-4259-A9F7-78189FE3EBD8}" destId="{3C54E8A8-B7E3-440E-A2E8-83569C28DBC2}" srcOrd="1" destOrd="0" parTransId="{7D01032D-DFC1-49D5-B6FA-7D51EA8E2DCE}" sibTransId="{6B18F20E-F851-4B1D-B0B3-E946EE2B30E4}"/>
    <dgm:cxn modelId="{A006CE08-AC89-4DBD-BC71-27DF3B7A3872}" type="presOf" srcId="{B94CFF35-EEC1-46B1-B5FF-5C553CBFEB59}" destId="{49AF3D93-00A7-4D7F-BBED-86EB0AB7CEE4}" srcOrd="0" destOrd="0" presId="urn:microsoft.com/office/officeart/2005/8/layout/default"/>
    <dgm:cxn modelId="{16D75185-9BAF-4288-A3DE-1BE048DFE4EB}" type="presParOf" srcId="{9070A696-874B-4C08-99CB-C938847DE217}" destId="{49AF3D93-00A7-4D7F-BBED-86EB0AB7CEE4}" srcOrd="0" destOrd="0" presId="urn:microsoft.com/office/officeart/2005/8/layout/default"/>
    <dgm:cxn modelId="{2382DE37-5960-4417-AC02-3F4F80B246A2}" type="presParOf" srcId="{9070A696-874B-4C08-99CB-C938847DE217}" destId="{36430F52-E41F-48F9-8E27-36519B173D94}" srcOrd="1" destOrd="0" presId="urn:microsoft.com/office/officeart/2005/8/layout/default"/>
    <dgm:cxn modelId="{62D19FCE-FCEC-4AEC-86E9-465AE47E570D}" type="presParOf" srcId="{9070A696-874B-4C08-99CB-C938847DE217}" destId="{71BC0AA0-7380-4858-B375-87F9D44F0EDC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A648A4-3B51-4861-A591-8F91687EB4C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33138E-1AFA-4151-AF46-72CA374338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All samples shipped frozen to NCRAD </a:t>
          </a:r>
          <a:r>
            <a:rPr lang="en-US" b="1" dirty="0">
              <a:solidFill>
                <a:srgbClr val="FF0000"/>
              </a:solidFill>
            </a:rPr>
            <a:t>Monday-Wednesday ONLY</a:t>
          </a:r>
        </a:p>
      </dgm:t>
    </dgm:pt>
    <dgm:pt modelId="{19390E51-3367-4015-8EDC-B0956BFAB7C0}" type="parTrans" cxnId="{ACFCD67E-D7A8-4D3E-883C-1F2945884BF2}">
      <dgm:prSet/>
      <dgm:spPr/>
      <dgm:t>
        <a:bodyPr/>
        <a:lstStyle/>
        <a:p>
          <a:endParaRPr lang="en-US"/>
        </a:p>
      </dgm:t>
    </dgm:pt>
    <dgm:pt modelId="{92AA5BA3-D953-4573-85A4-BF21CB0A1D85}" type="sibTrans" cxnId="{ACFCD67E-D7A8-4D3E-883C-1F2945884BF2}">
      <dgm:prSet/>
      <dgm:spPr/>
      <dgm:t>
        <a:bodyPr/>
        <a:lstStyle/>
        <a:p>
          <a:endParaRPr lang="en-US"/>
        </a:p>
      </dgm:t>
    </dgm:pt>
    <dgm:pt modelId="{F1FBBB02-4507-4BF3-9822-D968C95018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Hold packaged samples in a -80°C freezer until pickup</a:t>
          </a:r>
        </a:p>
      </dgm:t>
    </dgm:pt>
    <dgm:pt modelId="{DE73DAE9-5B57-474D-A893-EDBEB4B1E675}" type="parTrans" cxnId="{6F0A33C5-A022-41A5-9F8D-B525E76DFAD9}">
      <dgm:prSet/>
      <dgm:spPr/>
      <dgm:t>
        <a:bodyPr/>
        <a:lstStyle/>
        <a:p>
          <a:endParaRPr lang="en-US"/>
        </a:p>
      </dgm:t>
    </dgm:pt>
    <dgm:pt modelId="{01A49CB7-BACF-4AA6-9479-C4A19BB4AF26}" type="sibTrans" cxnId="{6F0A33C5-A022-41A5-9F8D-B525E76DFAD9}">
      <dgm:prSet/>
      <dgm:spPr/>
      <dgm:t>
        <a:bodyPr/>
        <a:lstStyle/>
        <a:p>
          <a:endParaRPr lang="en-US"/>
        </a:p>
      </dgm:t>
    </dgm:pt>
    <dgm:pt modelId="{806E4718-6729-4382-8834-D6124EEA64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Include copy of Blood Sample Shipment and Notification Form</a:t>
          </a:r>
        </a:p>
      </dgm:t>
    </dgm:pt>
    <dgm:pt modelId="{08F4C477-59EF-49D8-93DC-F93E2FFE5866}" type="parTrans" cxnId="{A00ED188-49F5-461E-A0CF-E55193EBD538}">
      <dgm:prSet/>
      <dgm:spPr/>
      <dgm:t>
        <a:bodyPr/>
        <a:lstStyle/>
        <a:p>
          <a:endParaRPr lang="en-US"/>
        </a:p>
      </dgm:t>
    </dgm:pt>
    <dgm:pt modelId="{B5D828C7-360C-42DC-AFFF-DA9D297B1D4C}" type="sibTrans" cxnId="{A00ED188-49F5-461E-A0CF-E55193EBD538}">
      <dgm:prSet/>
      <dgm:spPr/>
      <dgm:t>
        <a:bodyPr/>
        <a:lstStyle/>
        <a:p>
          <a:endParaRPr lang="en-US"/>
        </a:p>
      </dgm:t>
    </dgm:pt>
    <dgm:pt modelId="{3DF6A1BB-E62D-4E1F-88CE-CEA340EC07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Batch samples together (8 cryoboxes)</a:t>
          </a:r>
        </a:p>
      </dgm:t>
    </dgm:pt>
    <dgm:pt modelId="{D1FC18C7-9149-40BB-8E4B-B7E082BBF6D8}" type="parTrans" cxnId="{B546F694-7D25-4843-B8BD-961C2B267ECA}">
      <dgm:prSet/>
      <dgm:spPr/>
      <dgm:t>
        <a:bodyPr/>
        <a:lstStyle/>
        <a:p>
          <a:endParaRPr lang="en-US"/>
        </a:p>
      </dgm:t>
    </dgm:pt>
    <dgm:pt modelId="{451F113A-C51E-4059-B6B7-CE9E9A2A78F5}" type="sibTrans" cxnId="{B546F694-7D25-4843-B8BD-961C2B267ECA}">
      <dgm:prSet/>
      <dgm:spPr/>
      <dgm:t>
        <a:bodyPr/>
        <a:lstStyle/>
        <a:p>
          <a:endParaRPr lang="en-US"/>
        </a:p>
      </dgm:t>
    </dgm:pt>
    <dgm:pt modelId="{D46D4D73-A8E6-4C86-A160-8F2BD59E5F8F}" type="pres">
      <dgm:prSet presAssocID="{79A648A4-3B51-4861-A591-8F91687EB4C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DB9CF9-2C21-496D-BBE5-0B5417B5404A}" type="pres">
      <dgm:prSet presAssocID="{4533138E-1AFA-4151-AF46-72CA37433858}" presName="compNode" presStyleCnt="0"/>
      <dgm:spPr/>
    </dgm:pt>
    <dgm:pt modelId="{3939F6F6-1B78-4952-8554-663EA6DFE994}" type="pres">
      <dgm:prSet presAssocID="{4533138E-1AFA-4151-AF46-72CA37433858}" presName="bgRect" presStyleLbl="bgShp" presStyleIdx="0" presStyleCnt="4"/>
      <dgm:spPr/>
    </dgm:pt>
    <dgm:pt modelId="{06AB4B3A-39B5-491E-8359-F42979196EA4}" type="pres">
      <dgm:prSet presAssocID="{4533138E-1AFA-4151-AF46-72CA37433858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90119E75-BBA7-4BD7-8516-E1DEC3F4B268}" type="pres">
      <dgm:prSet presAssocID="{4533138E-1AFA-4151-AF46-72CA37433858}" presName="spaceRect" presStyleCnt="0"/>
      <dgm:spPr/>
    </dgm:pt>
    <dgm:pt modelId="{AF19014C-CEA5-4FD3-8C51-BAC61A47096D}" type="pres">
      <dgm:prSet presAssocID="{4533138E-1AFA-4151-AF46-72CA37433858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814338B-B43C-4D95-9BCF-E91D6DC30D4E}" type="pres">
      <dgm:prSet presAssocID="{92AA5BA3-D953-4573-85A4-BF21CB0A1D85}" presName="sibTrans" presStyleCnt="0"/>
      <dgm:spPr/>
    </dgm:pt>
    <dgm:pt modelId="{C104B32D-5FD0-4533-83B0-D588C0A539DE}" type="pres">
      <dgm:prSet presAssocID="{F1FBBB02-4507-4BF3-9822-D968C9501822}" presName="compNode" presStyleCnt="0"/>
      <dgm:spPr/>
    </dgm:pt>
    <dgm:pt modelId="{D0306DDD-A496-43A8-966E-338785CCA301}" type="pres">
      <dgm:prSet presAssocID="{F1FBBB02-4507-4BF3-9822-D968C9501822}" presName="bgRect" presStyleLbl="bgShp" presStyleIdx="1" presStyleCnt="4"/>
      <dgm:spPr/>
    </dgm:pt>
    <dgm:pt modelId="{4FD59711-8CF3-4A78-AC2A-43E5F576EBC8}" type="pres">
      <dgm:prSet presAssocID="{F1FBBB02-4507-4BF3-9822-D968C9501822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47A99509-D39A-44C8-8189-E69CEC142153}" type="pres">
      <dgm:prSet presAssocID="{F1FBBB02-4507-4BF3-9822-D968C9501822}" presName="spaceRect" presStyleCnt="0"/>
      <dgm:spPr/>
    </dgm:pt>
    <dgm:pt modelId="{4B17F01E-F6BE-47CB-95FA-BE9894C48B84}" type="pres">
      <dgm:prSet presAssocID="{F1FBBB02-4507-4BF3-9822-D968C9501822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82A97F0-F4DD-4E7B-88C4-F0B65CFF30FA}" type="pres">
      <dgm:prSet presAssocID="{01A49CB7-BACF-4AA6-9479-C4A19BB4AF26}" presName="sibTrans" presStyleCnt="0"/>
      <dgm:spPr/>
    </dgm:pt>
    <dgm:pt modelId="{8247C037-663F-4345-B2C4-93FDE15F7384}" type="pres">
      <dgm:prSet presAssocID="{806E4718-6729-4382-8834-D6124EEA6401}" presName="compNode" presStyleCnt="0"/>
      <dgm:spPr/>
    </dgm:pt>
    <dgm:pt modelId="{0B8CB043-5983-41AC-B8C3-D8A566E382A3}" type="pres">
      <dgm:prSet presAssocID="{806E4718-6729-4382-8834-D6124EEA6401}" presName="bgRect" presStyleLbl="bgShp" presStyleIdx="2" presStyleCnt="4"/>
      <dgm:spPr/>
    </dgm:pt>
    <dgm:pt modelId="{E0AE0C0D-2D53-4607-97B4-872F3449313E}" type="pres">
      <dgm:prSet presAssocID="{806E4718-6729-4382-8834-D6124EEA640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4F21B2D-7FA9-42DB-80CF-010AB1FA509A}" type="pres">
      <dgm:prSet presAssocID="{806E4718-6729-4382-8834-D6124EEA6401}" presName="spaceRect" presStyleCnt="0"/>
      <dgm:spPr/>
    </dgm:pt>
    <dgm:pt modelId="{A0C34E4A-8919-49C9-80E7-E445169EDD29}" type="pres">
      <dgm:prSet presAssocID="{806E4718-6729-4382-8834-D6124EEA6401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54185C3-2725-443C-A724-6F7104BFD316}" type="pres">
      <dgm:prSet presAssocID="{B5D828C7-360C-42DC-AFFF-DA9D297B1D4C}" presName="sibTrans" presStyleCnt="0"/>
      <dgm:spPr/>
    </dgm:pt>
    <dgm:pt modelId="{7967B1F3-D25C-4BB1-B4B3-F7A6F8444258}" type="pres">
      <dgm:prSet presAssocID="{3DF6A1BB-E62D-4E1F-88CE-CEA340EC0771}" presName="compNode" presStyleCnt="0"/>
      <dgm:spPr/>
    </dgm:pt>
    <dgm:pt modelId="{CE7581AE-1641-4BC4-98B1-87631D68A279}" type="pres">
      <dgm:prSet presAssocID="{3DF6A1BB-E62D-4E1F-88CE-CEA340EC0771}" presName="bgRect" presStyleLbl="bgShp" presStyleIdx="3" presStyleCnt="4"/>
      <dgm:spPr/>
    </dgm:pt>
    <dgm:pt modelId="{BD5B48C4-E157-4ED4-BD7C-42C0E7D5CD34}" type="pres">
      <dgm:prSet presAssocID="{3DF6A1BB-E62D-4E1F-88CE-CEA340EC0771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7F7F195C-6DD8-4398-9D83-06E67D60E4D8}" type="pres">
      <dgm:prSet presAssocID="{3DF6A1BB-E62D-4E1F-88CE-CEA340EC0771}" presName="spaceRect" presStyleCnt="0"/>
      <dgm:spPr/>
    </dgm:pt>
    <dgm:pt modelId="{CFF4A924-9A6E-4170-BB36-8A364EF27B1A}" type="pres">
      <dgm:prSet presAssocID="{3DF6A1BB-E62D-4E1F-88CE-CEA340EC0771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96348F4A-30A8-4DCE-A2F1-06C1754016FE}" type="presOf" srcId="{806E4718-6729-4382-8834-D6124EEA6401}" destId="{A0C34E4A-8919-49C9-80E7-E445169EDD29}" srcOrd="0" destOrd="0" presId="urn:microsoft.com/office/officeart/2018/2/layout/IconVerticalSolidList"/>
    <dgm:cxn modelId="{63E223B0-B795-4175-A6BE-1249968F7C94}" type="presOf" srcId="{F1FBBB02-4507-4BF3-9822-D968C9501822}" destId="{4B17F01E-F6BE-47CB-95FA-BE9894C48B84}" srcOrd="0" destOrd="0" presId="urn:microsoft.com/office/officeart/2018/2/layout/IconVerticalSolidList"/>
    <dgm:cxn modelId="{D05857A0-CCEE-407B-BF34-4BCD07FB6708}" type="presOf" srcId="{4533138E-1AFA-4151-AF46-72CA37433858}" destId="{AF19014C-CEA5-4FD3-8C51-BAC61A47096D}" srcOrd="0" destOrd="0" presId="urn:microsoft.com/office/officeart/2018/2/layout/IconVerticalSolidList"/>
    <dgm:cxn modelId="{24004836-7531-4C4D-AAC1-E7E8CFFEAC4A}" type="presOf" srcId="{79A648A4-3B51-4861-A591-8F91687EB4CC}" destId="{D46D4D73-A8E6-4C86-A160-8F2BD59E5F8F}" srcOrd="0" destOrd="0" presId="urn:microsoft.com/office/officeart/2018/2/layout/IconVerticalSolidList"/>
    <dgm:cxn modelId="{ACFCD67E-D7A8-4D3E-883C-1F2945884BF2}" srcId="{79A648A4-3B51-4861-A591-8F91687EB4CC}" destId="{4533138E-1AFA-4151-AF46-72CA37433858}" srcOrd="0" destOrd="0" parTransId="{19390E51-3367-4015-8EDC-B0956BFAB7C0}" sibTransId="{92AA5BA3-D953-4573-85A4-BF21CB0A1D85}"/>
    <dgm:cxn modelId="{6F0A33C5-A022-41A5-9F8D-B525E76DFAD9}" srcId="{79A648A4-3B51-4861-A591-8F91687EB4CC}" destId="{F1FBBB02-4507-4BF3-9822-D968C9501822}" srcOrd="1" destOrd="0" parTransId="{DE73DAE9-5B57-474D-A893-EDBEB4B1E675}" sibTransId="{01A49CB7-BACF-4AA6-9479-C4A19BB4AF26}"/>
    <dgm:cxn modelId="{48477B00-1F39-44BD-8AF3-9FAC231A8ECC}" type="presOf" srcId="{3DF6A1BB-E62D-4E1F-88CE-CEA340EC0771}" destId="{CFF4A924-9A6E-4170-BB36-8A364EF27B1A}" srcOrd="0" destOrd="0" presId="urn:microsoft.com/office/officeart/2018/2/layout/IconVerticalSolidList"/>
    <dgm:cxn modelId="{B546F694-7D25-4843-B8BD-961C2B267ECA}" srcId="{79A648A4-3B51-4861-A591-8F91687EB4CC}" destId="{3DF6A1BB-E62D-4E1F-88CE-CEA340EC0771}" srcOrd="3" destOrd="0" parTransId="{D1FC18C7-9149-40BB-8E4B-B7E082BBF6D8}" sibTransId="{451F113A-C51E-4059-B6B7-CE9E9A2A78F5}"/>
    <dgm:cxn modelId="{A00ED188-49F5-461E-A0CF-E55193EBD538}" srcId="{79A648A4-3B51-4861-A591-8F91687EB4CC}" destId="{806E4718-6729-4382-8834-D6124EEA6401}" srcOrd="2" destOrd="0" parTransId="{08F4C477-59EF-49D8-93DC-F93E2FFE5866}" sibTransId="{B5D828C7-360C-42DC-AFFF-DA9D297B1D4C}"/>
    <dgm:cxn modelId="{58F1F198-8B9C-4429-A334-B9444E698CF9}" type="presParOf" srcId="{D46D4D73-A8E6-4C86-A160-8F2BD59E5F8F}" destId="{97DB9CF9-2C21-496D-BBE5-0B5417B5404A}" srcOrd="0" destOrd="0" presId="urn:microsoft.com/office/officeart/2018/2/layout/IconVerticalSolidList"/>
    <dgm:cxn modelId="{14657B66-EAE8-4456-92D3-7FEC43799517}" type="presParOf" srcId="{97DB9CF9-2C21-496D-BBE5-0B5417B5404A}" destId="{3939F6F6-1B78-4952-8554-663EA6DFE994}" srcOrd="0" destOrd="0" presId="urn:microsoft.com/office/officeart/2018/2/layout/IconVerticalSolidList"/>
    <dgm:cxn modelId="{6508E581-E0B2-402D-ACF0-8F77BF7F3ABE}" type="presParOf" srcId="{97DB9CF9-2C21-496D-BBE5-0B5417B5404A}" destId="{06AB4B3A-39B5-491E-8359-F42979196EA4}" srcOrd="1" destOrd="0" presId="urn:microsoft.com/office/officeart/2018/2/layout/IconVerticalSolidList"/>
    <dgm:cxn modelId="{8E6959A0-62E1-4CFD-ABA1-B784AAF52EEC}" type="presParOf" srcId="{97DB9CF9-2C21-496D-BBE5-0B5417B5404A}" destId="{90119E75-BBA7-4BD7-8516-E1DEC3F4B268}" srcOrd="2" destOrd="0" presId="urn:microsoft.com/office/officeart/2018/2/layout/IconVerticalSolidList"/>
    <dgm:cxn modelId="{02FE0A1F-8A0F-468C-B680-9083B958642E}" type="presParOf" srcId="{97DB9CF9-2C21-496D-BBE5-0B5417B5404A}" destId="{AF19014C-CEA5-4FD3-8C51-BAC61A47096D}" srcOrd="3" destOrd="0" presId="urn:microsoft.com/office/officeart/2018/2/layout/IconVerticalSolidList"/>
    <dgm:cxn modelId="{50AE2539-6736-42E7-9F98-156421DC8F45}" type="presParOf" srcId="{D46D4D73-A8E6-4C86-A160-8F2BD59E5F8F}" destId="{B814338B-B43C-4D95-9BCF-E91D6DC30D4E}" srcOrd="1" destOrd="0" presId="urn:microsoft.com/office/officeart/2018/2/layout/IconVerticalSolidList"/>
    <dgm:cxn modelId="{0635D0D9-A44E-47C6-BB99-8E6C06CF47C9}" type="presParOf" srcId="{D46D4D73-A8E6-4C86-A160-8F2BD59E5F8F}" destId="{C104B32D-5FD0-4533-83B0-D588C0A539DE}" srcOrd="2" destOrd="0" presId="urn:microsoft.com/office/officeart/2018/2/layout/IconVerticalSolidList"/>
    <dgm:cxn modelId="{636D1527-F26A-4EE7-BA54-DA60E576B0C4}" type="presParOf" srcId="{C104B32D-5FD0-4533-83B0-D588C0A539DE}" destId="{D0306DDD-A496-43A8-966E-338785CCA301}" srcOrd="0" destOrd="0" presId="urn:microsoft.com/office/officeart/2018/2/layout/IconVerticalSolidList"/>
    <dgm:cxn modelId="{202ACEDE-5F97-4998-81FA-0EE75F048B3B}" type="presParOf" srcId="{C104B32D-5FD0-4533-83B0-D588C0A539DE}" destId="{4FD59711-8CF3-4A78-AC2A-43E5F576EBC8}" srcOrd="1" destOrd="0" presId="urn:microsoft.com/office/officeart/2018/2/layout/IconVerticalSolidList"/>
    <dgm:cxn modelId="{09639C6F-96FB-43CB-B791-2BFAF89F6E10}" type="presParOf" srcId="{C104B32D-5FD0-4533-83B0-D588C0A539DE}" destId="{47A99509-D39A-44C8-8189-E69CEC142153}" srcOrd="2" destOrd="0" presId="urn:microsoft.com/office/officeart/2018/2/layout/IconVerticalSolidList"/>
    <dgm:cxn modelId="{25B52ABF-8AC3-476F-A7A2-F1E7DA6332A9}" type="presParOf" srcId="{C104B32D-5FD0-4533-83B0-D588C0A539DE}" destId="{4B17F01E-F6BE-47CB-95FA-BE9894C48B84}" srcOrd="3" destOrd="0" presId="urn:microsoft.com/office/officeart/2018/2/layout/IconVerticalSolidList"/>
    <dgm:cxn modelId="{E701C243-709E-426F-B150-164B975DBC4B}" type="presParOf" srcId="{D46D4D73-A8E6-4C86-A160-8F2BD59E5F8F}" destId="{E82A97F0-F4DD-4E7B-88C4-F0B65CFF30FA}" srcOrd="3" destOrd="0" presId="urn:microsoft.com/office/officeart/2018/2/layout/IconVerticalSolidList"/>
    <dgm:cxn modelId="{2DCE00C3-9158-4AEB-889D-5A1124632A45}" type="presParOf" srcId="{D46D4D73-A8E6-4C86-A160-8F2BD59E5F8F}" destId="{8247C037-663F-4345-B2C4-93FDE15F7384}" srcOrd="4" destOrd="0" presId="urn:microsoft.com/office/officeart/2018/2/layout/IconVerticalSolidList"/>
    <dgm:cxn modelId="{FB76D7A4-8DDA-43F1-B010-E5184BBE502A}" type="presParOf" srcId="{8247C037-663F-4345-B2C4-93FDE15F7384}" destId="{0B8CB043-5983-41AC-B8C3-D8A566E382A3}" srcOrd="0" destOrd="0" presId="urn:microsoft.com/office/officeart/2018/2/layout/IconVerticalSolidList"/>
    <dgm:cxn modelId="{420529EE-31EC-4BAA-81E3-FF6B1731E6A4}" type="presParOf" srcId="{8247C037-663F-4345-B2C4-93FDE15F7384}" destId="{E0AE0C0D-2D53-4607-97B4-872F3449313E}" srcOrd="1" destOrd="0" presId="urn:microsoft.com/office/officeart/2018/2/layout/IconVerticalSolidList"/>
    <dgm:cxn modelId="{F756B543-ACDF-4893-A481-7229F81919E9}" type="presParOf" srcId="{8247C037-663F-4345-B2C4-93FDE15F7384}" destId="{E4F21B2D-7FA9-42DB-80CF-010AB1FA509A}" srcOrd="2" destOrd="0" presId="urn:microsoft.com/office/officeart/2018/2/layout/IconVerticalSolidList"/>
    <dgm:cxn modelId="{9164B967-E9E0-404A-929D-6C28B7ABCCCE}" type="presParOf" srcId="{8247C037-663F-4345-B2C4-93FDE15F7384}" destId="{A0C34E4A-8919-49C9-80E7-E445169EDD29}" srcOrd="3" destOrd="0" presId="urn:microsoft.com/office/officeart/2018/2/layout/IconVerticalSolidList"/>
    <dgm:cxn modelId="{4BEE6AA3-B944-40BD-8067-9E9EB05BF102}" type="presParOf" srcId="{D46D4D73-A8E6-4C86-A160-8F2BD59E5F8F}" destId="{354185C3-2725-443C-A724-6F7104BFD316}" srcOrd="5" destOrd="0" presId="urn:microsoft.com/office/officeart/2018/2/layout/IconVerticalSolidList"/>
    <dgm:cxn modelId="{E10B72B6-8CB9-435A-B9A3-1639F269CB67}" type="presParOf" srcId="{D46D4D73-A8E6-4C86-A160-8F2BD59E5F8F}" destId="{7967B1F3-D25C-4BB1-B4B3-F7A6F8444258}" srcOrd="6" destOrd="0" presId="urn:microsoft.com/office/officeart/2018/2/layout/IconVerticalSolidList"/>
    <dgm:cxn modelId="{E652A268-00D0-4628-8987-9CDD06862830}" type="presParOf" srcId="{7967B1F3-D25C-4BB1-B4B3-F7A6F8444258}" destId="{CE7581AE-1641-4BC4-98B1-87631D68A279}" srcOrd="0" destOrd="0" presId="urn:microsoft.com/office/officeart/2018/2/layout/IconVerticalSolidList"/>
    <dgm:cxn modelId="{3D5262FD-FA8B-4798-95B8-C4731F9A3C19}" type="presParOf" srcId="{7967B1F3-D25C-4BB1-B4B3-F7A6F8444258}" destId="{BD5B48C4-E157-4ED4-BD7C-42C0E7D5CD34}" srcOrd="1" destOrd="0" presId="urn:microsoft.com/office/officeart/2018/2/layout/IconVerticalSolidList"/>
    <dgm:cxn modelId="{17DA9E1C-49E8-4C7F-AB0A-D01ADA609881}" type="presParOf" srcId="{7967B1F3-D25C-4BB1-B4B3-F7A6F8444258}" destId="{7F7F195C-6DD8-4398-9D83-06E67D60E4D8}" srcOrd="2" destOrd="0" presId="urn:microsoft.com/office/officeart/2018/2/layout/IconVerticalSolidList"/>
    <dgm:cxn modelId="{220333EF-C874-4A22-97B1-484BAA3E51E7}" type="presParOf" srcId="{7967B1F3-D25C-4BB1-B4B3-F7A6F8444258}" destId="{CFF4A924-9A6E-4170-BB36-8A364EF27B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8D4CF6-10B6-44DA-B51A-883F9C31F9E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5A8EAD3-4D03-4677-9ED5-59AB9D605C94}">
      <dgm:prSet/>
      <dgm:spPr/>
      <dgm:t>
        <a:bodyPr/>
        <a:lstStyle/>
        <a:p>
          <a:r>
            <a:rPr lang="en-US" dirty="0"/>
            <a:t>Log into the ShipExec Thin Client: </a:t>
          </a:r>
          <a:r>
            <a:rPr lang="en-US" dirty="0">
              <a:hlinkClick xmlns:r="http://schemas.openxmlformats.org/officeDocument/2006/relationships" r:id="rId1"/>
            </a:rPr>
            <a:t>https://kits.iu.edu/UPS</a:t>
          </a:r>
          <a:endParaRPr lang="en-US" dirty="0"/>
        </a:p>
      </dgm:t>
    </dgm:pt>
    <dgm:pt modelId="{DF9E424E-8EB9-4121-BD26-B5D2455685DF}" type="parTrans" cxnId="{ED27E1D2-51C0-4F6F-9230-8DEBCB63E147}">
      <dgm:prSet/>
      <dgm:spPr/>
      <dgm:t>
        <a:bodyPr/>
        <a:lstStyle/>
        <a:p>
          <a:endParaRPr lang="en-US"/>
        </a:p>
      </dgm:t>
    </dgm:pt>
    <dgm:pt modelId="{ED172ED6-6DE8-4DF2-B40E-29FDFAD3B764}" type="sibTrans" cxnId="{ED27E1D2-51C0-4F6F-9230-8DEBCB63E147}">
      <dgm:prSet/>
      <dgm:spPr/>
      <dgm:t>
        <a:bodyPr/>
        <a:lstStyle/>
        <a:p>
          <a:endParaRPr lang="en-US"/>
        </a:p>
      </dgm:t>
    </dgm:pt>
    <dgm:pt modelId="{4663BB69-A650-439F-ACA4-5194FC32F63D}">
      <dgm:prSet/>
      <dgm:spPr/>
      <dgm:t>
        <a:bodyPr/>
        <a:lstStyle/>
        <a:p>
          <a:r>
            <a:rPr lang="en-US" dirty="0"/>
            <a:t>Click on the “Shipping” dropdown and click on “Shipping and Rating”</a:t>
          </a:r>
        </a:p>
      </dgm:t>
    </dgm:pt>
    <dgm:pt modelId="{F5338215-28A0-42B9-A052-AAC22FCC67F6}" type="parTrans" cxnId="{B54B43B4-E0C2-45A3-9BA5-A040289AA795}">
      <dgm:prSet/>
      <dgm:spPr/>
      <dgm:t>
        <a:bodyPr/>
        <a:lstStyle/>
        <a:p>
          <a:endParaRPr lang="en-US"/>
        </a:p>
      </dgm:t>
    </dgm:pt>
    <dgm:pt modelId="{1AE2AE5E-87C6-4DA7-875D-7C063E1A78BB}" type="sibTrans" cxnId="{B54B43B4-E0C2-45A3-9BA5-A040289AA795}">
      <dgm:prSet/>
      <dgm:spPr/>
      <dgm:t>
        <a:bodyPr/>
        <a:lstStyle/>
        <a:p>
          <a:endParaRPr lang="en-US"/>
        </a:p>
      </dgm:t>
    </dgm:pt>
    <dgm:pt modelId="{300659E6-86F5-473C-9CD9-83604073AF98}" type="pres">
      <dgm:prSet presAssocID="{F38D4CF6-10B6-44DA-B51A-883F9C31F9E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EA5E1D-70B7-4D1B-9BF9-7FA27B538B9F}" type="pres">
      <dgm:prSet presAssocID="{F5A8EAD3-4D03-4677-9ED5-59AB9D605C94}" presName="compNode" presStyleCnt="0"/>
      <dgm:spPr/>
    </dgm:pt>
    <dgm:pt modelId="{A0F961C1-60AB-4406-A05F-5BC6409D7BCA}" type="pres">
      <dgm:prSet presAssocID="{F5A8EAD3-4D03-4677-9ED5-59AB9D605C94}" presName="bgRect" presStyleLbl="bgShp" presStyleIdx="0" presStyleCnt="2"/>
      <dgm:spPr/>
    </dgm:pt>
    <dgm:pt modelId="{83125581-6466-46D0-B358-98F40CE132BF}" type="pres">
      <dgm:prSet presAssocID="{F5A8EAD3-4D03-4677-9ED5-59AB9D605C94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1298FAF6-DB94-4EE3-8812-B58A2B8311BA}" type="pres">
      <dgm:prSet presAssocID="{F5A8EAD3-4D03-4677-9ED5-59AB9D605C94}" presName="spaceRect" presStyleCnt="0"/>
      <dgm:spPr/>
    </dgm:pt>
    <dgm:pt modelId="{E5902175-CBC8-4059-B033-010F56BBFBB0}" type="pres">
      <dgm:prSet presAssocID="{F5A8EAD3-4D03-4677-9ED5-59AB9D605C94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431DD73-DC17-471B-81D1-4B8C56610924}" type="pres">
      <dgm:prSet presAssocID="{ED172ED6-6DE8-4DF2-B40E-29FDFAD3B764}" presName="sibTrans" presStyleCnt="0"/>
      <dgm:spPr/>
    </dgm:pt>
    <dgm:pt modelId="{75A19646-FC31-49CD-8319-5C827F5C3BFE}" type="pres">
      <dgm:prSet presAssocID="{4663BB69-A650-439F-ACA4-5194FC32F63D}" presName="compNode" presStyleCnt="0"/>
      <dgm:spPr/>
    </dgm:pt>
    <dgm:pt modelId="{DEFEF892-662B-4004-B33B-23DBBC338977}" type="pres">
      <dgm:prSet presAssocID="{4663BB69-A650-439F-ACA4-5194FC32F63D}" presName="bgRect" presStyleLbl="bgShp" presStyleIdx="1" presStyleCnt="2"/>
      <dgm:spPr/>
    </dgm:pt>
    <dgm:pt modelId="{91AAA567-1A62-4D53-A642-9D4AE4FD3E03}" type="pres">
      <dgm:prSet presAssocID="{4663BB69-A650-439F-ACA4-5194FC32F63D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A6C476BC-8D57-4C7A-8133-4CF92AF19D98}" type="pres">
      <dgm:prSet presAssocID="{4663BB69-A650-439F-ACA4-5194FC32F63D}" presName="spaceRect" presStyleCnt="0"/>
      <dgm:spPr/>
    </dgm:pt>
    <dgm:pt modelId="{7676BD12-5652-4A62-82D8-025B9B5932E0}" type="pres">
      <dgm:prSet presAssocID="{4663BB69-A650-439F-ACA4-5194FC32F63D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0287A110-E469-42AA-8960-4D0C41985BED}" type="presOf" srcId="{4663BB69-A650-439F-ACA4-5194FC32F63D}" destId="{7676BD12-5652-4A62-82D8-025B9B5932E0}" srcOrd="0" destOrd="0" presId="urn:microsoft.com/office/officeart/2018/2/layout/IconVerticalSolidList"/>
    <dgm:cxn modelId="{B54B43B4-E0C2-45A3-9BA5-A040289AA795}" srcId="{F38D4CF6-10B6-44DA-B51A-883F9C31F9E7}" destId="{4663BB69-A650-439F-ACA4-5194FC32F63D}" srcOrd="1" destOrd="0" parTransId="{F5338215-28A0-42B9-A052-AAC22FCC67F6}" sibTransId="{1AE2AE5E-87C6-4DA7-875D-7C063E1A78BB}"/>
    <dgm:cxn modelId="{618A33D8-2D60-412D-89BF-86DBD6A2DA46}" type="presOf" srcId="{F5A8EAD3-4D03-4677-9ED5-59AB9D605C94}" destId="{E5902175-CBC8-4059-B033-010F56BBFBB0}" srcOrd="0" destOrd="0" presId="urn:microsoft.com/office/officeart/2018/2/layout/IconVerticalSolidList"/>
    <dgm:cxn modelId="{7632198F-B670-42E5-8936-A8E4B757B401}" type="presOf" srcId="{F38D4CF6-10B6-44DA-B51A-883F9C31F9E7}" destId="{300659E6-86F5-473C-9CD9-83604073AF98}" srcOrd="0" destOrd="0" presId="urn:microsoft.com/office/officeart/2018/2/layout/IconVerticalSolidList"/>
    <dgm:cxn modelId="{ED27E1D2-51C0-4F6F-9230-8DEBCB63E147}" srcId="{F38D4CF6-10B6-44DA-B51A-883F9C31F9E7}" destId="{F5A8EAD3-4D03-4677-9ED5-59AB9D605C94}" srcOrd="0" destOrd="0" parTransId="{DF9E424E-8EB9-4121-BD26-B5D2455685DF}" sibTransId="{ED172ED6-6DE8-4DF2-B40E-29FDFAD3B764}"/>
    <dgm:cxn modelId="{5BD4C283-60F1-47B4-895E-BAF542D43D9C}" type="presParOf" srcId="{300659E6-86F5-473C-9CD9-83604073AF98}" destId="{F3EA5E1D-70B7-4D1B-9BF9-7FA27B538B9F}" srcOrd="0" destOrd="0" presId="urn:microsoft.com/office/officeart/2018/2/layout/IconVerticalSolidList"/>
    <dgm:cxn modelId="{8C2DF2EE-9418-4FF0-A5E0-9953AADE8231}" type="presParOf" srcId="{F3EA5E1D-70B7-4D1B-9BF9-7FA27B538B9F}" destId="{A0F961C1-60AB-4406-A05F-5BC6409D7BCA}" srcOrd="0" destOrd="0" presId="urn:microsoft.com/office/officeart/2018/2/layout/IconVerticalSolidList"/>
    <dgm:cxn modelId="{30C5565C-FB7B-4344-8957-707E69AAFA94}" type="presParOf" srcId="{F3EA5E1D-70B7-4D1B-9BF9-7FA27B538B9F}" destId="{83125581-6466-46D0-B358-98F40CE132BF}" srcOrd="1" destOrd="0" presId="urn:microsoft.com/office/officeart/2018/2/layout/IconVerticalSolidList"/>
    <dgm:cxn modelId="{A9FBB256-85B6-4FBB-A631-71ABBCE2B94D}" type="presParOf" srcId="{F3EA5E1D-70B7-4D1B-9BF9-7FA27B538B9F}" destId="{1298FAF6-DB94-4EE3-8812-B58A2B8311BA}" srcOrd="2" destOrd="0" presId="urn:microsoft.com/office/officeart/2018/2/layout/IconVerticalSolidList"/>
    <dgm:cxn modelId="{E5F4DB70-4D29-4AD8-A3B0-6E210D11DB5F}" type="presParOf" srcId="{F3EA5E1D-70B7-4D1B-9BF9-7FA27B538B9F}" destId="{E5902175-CBC8-4059-B033-010F56BBFBB0}" srcOrd="3" destOrd="0" presId="urn:microsoft.com/office/officeart/2018/2/layout/IconVerticalSolidList"/>
    <dgm:cxn modelId="{06F76283-7072-4A31-80BF-4F4BC3A66A1E}" type="presParOf" srcId="{300659E6-86F5-473C-9CD9-83604073AF98}" destId="{0431DD73-DC17-471B-81D1-4B8C56610924}" srcOrd="1" destOrd="0" presId="urn:microsoft.com/office/officeart/2018/2/layout/IconVerticalSolidList"/>
    <dgm:cxn modelId="{F8ADD838-7885-4058-8A25-F6AD8A748BBE}" type="presParOf" srcId="{300659E6-86F5-473C-9CD9-83604073AF98}" destId="{75A19646-FC31-49CD-8319-5C827F5C3BFE}" srcOrd="2" destOrd="0" presId="urn:microsoft.com/office/officeart/2018/2/layout/IconVerticalSolidList"/>
    <dgm:cxn modelId="{6E92EBED-5F9E-4202-A0F2-653516A692C6}" type="presParOf" srcId="{75A19646-FC31-49CD-8319-5C827F5C3BFE}" destId="{DEFEF892-662B-4004-B33B-23DBBC338977}" srcOrd="0" destOrd="0" presId="urn:microsoft.com/office/officeart/2018/2/layout/IconVerticalSolidList"/>
    <dgm:cxn modelId="{F53BE9E6-6D93-4621-828E-9FD18A57B53F}" type="presParOf" srcId="{75A19646-FC31-49CD-8319-5C827F5C3BFE}" destId="{91AAA567-1A62-4D53-A642-9D4AE4FD3E03}" srcOrd="1" destOrd="0" presId="urn:microsoft.com/office/officeart/2018/2/layout/IconVerticalSolidList"/>
    <dgm:cxn modelId="{97EAC996-2E44-4C18-A924-9011F88475E4}" type="presParOf" srcId="{75A19646-FC31-49CD-8319-5C827F5C3BFE}" destId="{A6C476BC-8D57-4C7A-8133-4CF92AF19D98}" srcOrd="2" destOrd="0" presId="urn:microsoft.com/office/officeart/2018/2/layout/IconVerticalSolidList"/>
    <dgm:cxn modelId="{30F80B88-E66C-458C-92B5-E7DB95D87CDF}" type="presParOf" srcId="{75A19646-FC31-49CD-8319-5C827F5C3BFE}" destId="{7676BD12-5652-4A62-82D8-025B9B5932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F3D93-00A7-4D7F-BBED-86EB0AB7CEE4}">
      <dsp:nvSpPr>
        <dsp:cNvPr id="0" name=""/>
        <dsp:cNvSpPr/>
      </dsp:nvSpPr>
      <dsp:spPr>
        <a:xfrm>
          <a:off x="1227" y="575116"/>
          <a:ext cx="4788544" cy="287312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The GUID is a subject ID that allows researchers to share data specific to a study participant, without exposing personally identifiable information</a:t>
          </a:r>
        </a:p>
      </dsp:txBody>
      <dsp:txXfrm>
        <a:off x="1227" y="575116"/>
        <a:ext cx="4788544" cy="2873126"/>
      </dsp:txXfrm>
    </dsp:sp>
    <dsp:sp modelId="{71BC0AA0-7380-4858-B375-87F9D44F0EDC}">
      <dsp:nvSpPr>
        <dsp:cNvPr id="0" name=""/>
        <dsp:cNvSpPr/>
      </dsp:nvSpPr>
      <dsp:spPr>
        <a:xfrm>
          <a:off x="5268627" y="575116"/>
          <a:ext cx="4788544" cy="287312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A GUID is made up of random alpha-numeric characters and does not include any PHI in the identifier</a:t>
          </a:r>
        </a:p>
      </dsp:txBody>
      <dsp:txXfrm>
        <a:off x="5268627" y="575116"/>
        <a:ext cx="4788544" cy="2873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9F6F6-1B78-4952-8554-663EA6DFE994}">
      <dsp:nvSpPr>
        <dsp:cNvPr id="0" name=""/>
        <dsp:cNvSpPr/>
      </dsp:nvSpPr>
      <dsp:spPr>
        <a:xfrm>
          <a:off x="0" y="2481"/>
          <a:ext cx="7631349" cy="12577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B4B3A-39B5-491E-8359-F42979196EA4}">
      <dsp:nvSpPr>
        <dsp:cNvPr id="0" name=""/>
        <dsp:cNvSpPr/>
      </dsp:nvSpPr>
      <dsp:spPr>
        <a:xfrm>
          <a:off x="380479" y="285483"/>
          <a:ext cx="691781" cy="69178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9014C-CEA5-4FD3-8C51-BAC61A47096D}">
      <dsp:nvSpPr>
        <dsp:cNvPr id="0" name=""/>
        <dsp:cNvSpPr/>
      </dsp:nvSpPr>
      <dsp:spPr>
        <a:xfrm>
          <a:off x="1452740" y="2481"/>
          <a:ext cx="6178608" cy="1257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15" tIns="133115" rIns="133115" bIns="133115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/>
            <a:t>All samples shipped frozen to NCRAD </a:t>
          </a:r>
          <a:r>
            <a:rPr lang="en-US" sz="2200" b="1" kern="1200" dirty="0">
              <a:solidFill>
                <a:srgbClr val="FF0000"/>
              </a:solidFill>
            </a:rPr>
            <a:t>Monday-Wednesday ONLY</a:t>
          </a:r>
        </a:p>
      </dsp:txBody>
      <dsp:txXfrm>
        <a:off x="1452740" y="2481"/>
        <a:ext cx="6178608" cy="1257783"/>
      </dsp:txXfrm>
    </dsp:sp>
    <dsp:sp modelId="{D0306DDD-A496-43A8-966E-338785CCA301}">
      <dsp:nvSpPr>
        <dsp:cNvPr id="0" name=""/>
        <dsp:cNvSpPr/>
      </dsp:nvSpPr>
      <dsp:spPr>
        <a:xfrm>
          <a:off x="0" y="1574711"/>
          <a:ext cx="7631349" cy="12577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D59711-8CF3-4A78-AC2A-43E5F576EBC8}">
      <dsp:nvSpPr>
        <dsp:cNvPr id="0" name=""/>
        <dsp:cNvSpPr/>
      </dsp:nvSpPr>
      <dsp:spPr>
        <a:xfrm>
          <a:off x="380479" y="1857712"/>
          <a:ext cx="691781" cy="69178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7F01E-F6BE-47CB-95FA-BE9894C48B84}">
      <dsp:nvSpPr>
        <dsp:cNvPr id="0" name=""/>
        <dsp:cNvSpPr/>
      </dsp:nvSpPr>
      <dsp:spPr>
        <a:xfrm>
          <a:off x="1452740" y="1574711"/>
          <a:ext cx="6178608" cy="1257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15" tIns="133115" rIns="133115" bIns="133115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Hold packaged samples in a -80°C freezer until pickup</a:t>
          </a:r>
        </a:p>
      </dsp:txBody>
      <dsp:txXfrm>
        <a:off x="1452740" y="1574711"/>
        <a:ext cx="6178608" cy="1257783"/>
      </dsp:txXfrm>
    </dsp:sp>
    <dsp:sp modelId="{0B8CB043-5983-41AC-B8C3-D8A566E382A3}">
      <dsp:nvSpPr>
        <dsp:cNvPr id="0" name=""/>
        <dsp:cNvSpPr/>
      </dsp:nvSpPr>
      <dsp:spPr>
        <a:xfrm>
          <a:off x="0" y="3146940"/>
          <a:ext cx="7631349" cy="12577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E0C0D-2D53-4607-97B4-872F3449313E}">
      <dsp:nvSpPr>
        <dsp:cNvPr id="0" name=""/>
        <dsp:cNvSpPr/>
      </dsp:nvSpPr>
      <dsp:spPr>
        <a:xfrm>
          <a:off x="380479" y="3429942"/>
          <a:ext cx="691781" cy="6917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34E4A-8919-49C9-80E7-E445169EDD29}">
      <dsp:nvSpPr>
        <dsp:cNvPr id="0" name=""/>
        <dsp:cNvSpPr/>
      </dsp:nvSpPr>
      <dsp:spPr>
        <a:xfrm>
          <a:off x="1452740" y="3146940"/>
          <a:ext cx="6178608" cy="1257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15" tIns="133115" rIns="133115" bIns="133115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Include copy of Blood Sample Shipment and Notification Form</a:t>
          </a:r>
        </a:p>
      </dsp:txBody>
      <dsp:txXfrm>
        <a:off x="1452740" y="3146940"/>
        <a:ext cx="6178608" cy="1257783"/>
      </dsp:txXfrm>
    </dsp:sp>
    <dsp:sp modelId="{CE7581AE-1641-4BC4-98B1-87631D68A279}">
      <dsp:nvSpPr>
        <dsp:cNvPr id="0" name=""/>
        <dsp:cNvSpPr/>
      </dsp:nvSpPr>
      <dsp:spPr>
        <a:xfrm>
          <a:off x="0" y="4719170"/>
          <a:ext cx="7631349" cy="12577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B48C4-E157-4ED4-BD7C-42C0E7D5CD34}">
      <dsp:nvSpPr>
        <dsp:cNvPr id="0" name=""/>
        <dsp:cNvSpPr/>
      </dsp:nvSpPr>
      <dsp:spPr>
        <a:xfrm>
          <a:off x="380479" y="5002171"/>
          <a:ext cx="691781" cy="691781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4A924-9A6E-4170-BB36-8A364EF27B1A}">
      <dsp:nvSpPr>
        <dsp:cNvPr id="0" name=""/>
        <dsp:cNvSpPr/>
      </dsp:nvSpPr>
      <dsp:spPr>
        <a:xfrm>
          <a:off x="1452740" y="4719170"/>
          <a:ext cx="6178608" cy="1257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15" tIns="133115" rIns="133115" bIns="133115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Batch samples together (8 cryoboxes)</a:t>
          </a:r>
        </a:p>
      </dsp:txBody>
      <dsp:txXfrm>
        <a:off x="1452740" y="4719170"/>
        <a:ext cx="6178608" cy="1257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961C1-60AB-4406-A05F-5BC6409D7BCA}">
      <dsp:nvSpPr>
        <dsp:cNvPr id="0" name=""/>
        <dsp:cNvSpPr/>
      </dsp:nvSpPr>
      <dsp:spPr>
        <a:xfrm>
          <a:off x="0" y="854392"/>
          <a:ext cx="6492240" cy="157734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25581-6466-46D0-B358-98F40CE132BF}">
      <dsp:nvSpPr>
        <dsp:cNvPr id="0" name=""/>
        <dsp:cNvSpPr/>
      </dsp:nvSpPr>
      <dsp:spPr>
        <a:xfrm>
          <a:off x="477145" y="1209293"/>
          <a:ext cx="867537" cy="867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02175-CBC8-4059-B033-010F56BBFBB0}">
      <dsp:nvSpPr>
        <dsp:cNvPr id="0" name=""/>
        <dsp:cNvSpPr/>
      </dsp:nvSpPr>
      <dsp:spPr>
        <a:xfrm>
          <a:off x="1821827" y="854392"/>
          <a:ext cx="4670412" cy="1577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166935" rIns="166935" bIns="166935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Log into the ShipExec Thin Client: </a:t>
          </a:r>
          <a:r>
            <a:rPr lang="en-US" sz="2500" kern="1200" dirty="0">
              <a:hlinkClick xmlns:r="http://schemas.openxmlformats.org/officeDocument/2006/relationships" r:id="rId4"/>
            </a:rPr>
            <a:t>https://kits.iu.edu/UPS</a:t>
          </a:r>
          <a:endParaRPr lang="en-US" sz="2500" kern="1200" dirty="0"/>
        </a:p>
      </dsp:txBody>
      <dsp:txXfrm>
        <a:off x="1821827" y="854392"/>
        <a:ext cx="4670412" cy="1577340"/>
      </dsp:txXfrm>
    </dsp:sp>
    <dsp:sp modelId="{DEFEF892-662B-4004-B33B-23DBBC338977}">
      <dsp:nvSpPr>
        <dsp:cNvPr id="0" name=""/>
        <dsp:cNvSpPr/>
      </dsp:nvSpPr>
      <dsp:spPr>
        <a:xfrm>
          <a:off x="0" y="2826067"/>
          <a:ext cx="6492240" cy="157734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AA567-1A62-4D53-A642-9D4AE4FD3E03}">
      <dsp:nvSpPr>
        <dsp:cNvPr id="0" name=""/>
        <dsp:cNvSpPr/>
      </dsp:nvSpPr>
      <dsp:spPr>
        <a:xfrm>
          <a:off x="477145" y="3180969"/>
          <a:ext cx="867537" cy="867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6BD12-5652-4A62-82D8-025B9B5932E0}">
      <dsp:nvSpPr>
        <dsp:cNvPr id="0" name=""/>
        <dsp:cNvSpPr/>
      </dsp:nvSpPr>
      <dsp:spPr>
        <a:xfrm>
          <a:off x="1821827" y="2826067"/>
          <a:ext cx="4670412" cy="1577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166935" rIns="166935" bIns="166935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Click on the “Shipping” dropdown and click on “Shipping and Rating”</a:t>
          </a:r>
        </a:p>
      </dsp:txBody>
      <dsp:txXfrm>
        <a:off x="1821827" y="2826067"/>
        <a:ext cx="4670412" cy="1577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D4B4-E3EF-479A-8952-732B7FA6629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AB25-8795-438E-B417-FFB0AE8072D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68" y="4965759"/>
            <a:ext cx="2202379" cy="126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3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D4B4-E3EF-479A-8952-732B7FA6629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AB25-8795-438E-B417-FFB0AE8072D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24" y="5555411"/>
            <a:ext cx="1160690" cy="6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2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D4B4-E3EF-479A-8952-732B7FA6629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AB25-8795-438E-B417-FFB0AE8072D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24" y="5555411"/>
            <a:ext cx="1160690" cy="6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9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D4B4-E3EF-479A-8952-732B7FA6629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AB25-8795-438E-B417-FFB0AE8072D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24" y="5555411"/>
            <a:ext cx="1160690" cy="6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D4B4-E3EF-479A-8952-732B7FA6629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AB25-8795-438E-B417-FFB0AE8072D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24" y="5555411"/>
            <a:ext cx="1160690" cy="6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1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D4B4-E3EF-479A-8952-732B7FA6629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AB25-8795-438E-B417-FFB0AE8072D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24" y="5555411"/>
            <a:ext cx="1160690" cy="6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8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D4B4-E3EF-479A-8952-732B7FA6629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AB25-8795-438E-B417-FFB0AE8072DC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24" y="5555411"/>
            <a:ext cx="1160690" cy="6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2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D4B4-E3EF-479A-8952-732B7FA6629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AB25-8795-438E-B417-FFB0AE8072DC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24" y="5555411"/>
            <a:ext cx="1160690" cy="6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0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D4B4-E3EF-479A-8952-732B7FA6629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AB25-8795-438E-B417-FFB0AE8072DC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24" y="5555411"/>
            <a:ext cx="1160690" cy="6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3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3DD4B4-E3EF-479A-8952-732B7FA6629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B5AB25-8795-438E-B417-FFB0AE8072D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24" y="5555411"/>
            <a:ext cx="1160690" cy="6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8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D4B4-E3EF-479A-8952-732B7FA6629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5AB25-8795-438E-B417-FFB0AE80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3DD4B4-E3EF-479A-8952-732B7FA6629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B5AB25-8795-438E-B417-FFB0AE8072D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4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alzstudy@iu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ncrad.org/resource/allftd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rad.org/resource/allftd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ricsguid.nia.nih.gov/portal/jsp/login.js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n/a" TargetMode="Externa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ncrad.org/friday_blood_draws.html" TargetMode="External"/><Relationship Id="rId4" Type="http://schemas.openxmlformats.org/officeDocument/2006/relationships/hyperlink" Target="https://ncrad.org/holiday_closures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jndelay@iu.edu" TargetMode="External"/><Relationship Id="rId2" Type="http://schemas.openxmlformats.org/officeDocument/2006/relationships/hyperlink" Target="mailto:alzstudy@iu.edu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jpeg"/><Relationship Id="rId5" Type="http://schemas.openxmlformats.org/officeDocument/2006/relationships/hyperlink" Target="mailto:lindsey2@iu.edu" TargetMode="External"/><Relationship Id="rId4" Type="http://schemas.openxmlformats.org/officeDocument/2006/relationships/hyperlink" Target="mailto:memiramo@iu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dcap.uits.iu.edu/surveys/?s=NW9J3NCPWF" TargetMode="External"/><Relationship Id="rId2" Type="http://schemas.openxmlformats.org/officeDocument/2006/relationships/hyperlink" Target="https://redcap.uits.iu.edu/surveys/?s=MTPYR4EY4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57500"/>
            <a:ext cx="10058400" cy="11430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3600" dirty="0"/>
              <a:t>HALS Coordinator Training</a:t>
            </a:r>
          </a:p>
          <a:p>
            <a:pPr algn="ctr"/>
            <a:r>
              <a:rPr lang="en-US" sz="3600" dirty="0"/>
              <a:t>Brown University</a:t>
            </a:r>
          </a:p>
        </p:txBody>
      </p:sp>
    </p:spTree>
    <p:extLst>
      <p:ext uri="{BB962C8B-B14F-4D97-AF65-F5344CB8AC3E}">
        <p14:creationId xmlns:p14="http://schemas.microsoft.com/office/powerpoint/2010/main" val="961248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Specimen Labels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Types of labels</a:t>
            </a:r>
          </a:p>
          <a:p>
            <a:pPr algn="ctr"/>
            <a:r>
              <a:rPr lang="en-US" sz="3200" dirty="0"/>
              <a:t>How to label tubes</a:t>
            </a:r>
          </a:p>
        </p:txBody>
      </p:sp>
    </p:spTree>
    <p:extLst>
      <p:ext uri="{BB962C8B-B14F-4D97-AF65-F5344CB8AC3E}">
        <p14:creationId xmlns:p14="http://schemas.microsoft.com/office/powerpoint/2010/main" val="3772792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-517953"/>
            <a:ext cx="10058400" cy="1449387"/>
          </a:xfrm>
        </p:spPr>
        <p:txBody>
          <a:bodyPr/>
          <a:lstStyle/>
          <a:p>
            <a:pPr algn="ctr"/>
            <a:r>
              <a:rPr lang="en-US" b="1" dirty="0"/>
              <a:t>Two Label Types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2415143C-E4D5-44A7-995D-6AD67A413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9464"/>
            <a:ext cx="3298232" cy="3379072"/>
          </a:xfrm>
          <a:prstGeom prst="rect">
            <a:avLst/>
          </a:prstGeom>
        </p:spPr>
      </p:pic>
      <p:pic>
        <p:nvPicPr>
          <p:cNvPr id="13" name="Picture 12" descr="Schematic&#10;&#10;Description automatically generated with low confidence">
            <a:extLst>
              <a:ext uri="{FF2B5EF4-FFF2-40B4-BE49-F238E27FC236}">
                <a16:creationId xmlns:a16="http://schemas.microsoft.com/office/drawing/2014/main" id="{57B5A6F2-AB91-41DE-8463-B63E87F21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04667" y="1747747"/>
            <a:ext cx="3379072" cy="33625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3A15F1-E9FB-4530-9036-0B0751A7720D}"/>
              </a:ext>
            </a:extLst>
          </p:cNvPr>
          <p:cNvSpPr txBox="1"/>
          <p:nvPr/>
        </p:nvSpPr>
        <p:spPr>
          <a:xfrm>
            <a:off x="8333772" y="5312779"/>
            <a:ext cx="1932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Kit Number Labels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2A79F6-103D-4A9E-AA71-B32DEC890F14}"/>
              </a:ext>
            </a:extLst>
          </p:cNvPr>
          <p:cNvSpPr txBox="1"/>
          <p:nvPr/>
        </p:nvSpPr>
        <p:spPr>
          <a:xfrm>
            <a:off x="1691556" y="5312779"/>
            <a:ext cx="20487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Collection &amp; Aliquot Tube Labels</a:t>
            </a:r>
          </a:p>
        </p:txBody>
      </p:sp>
    </p:spTree>
    <p:extLst>
      <p:ext uri="{BB962C8B-B14F-4D97-AF65-F5344CB8AC3E}">
        <p14:creationId xmlns:p14="http://schemas.microsoft.com/office/powerpoint/2010/main" val="222879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32314" y="-550862"/>
            <a:ext cx="10058400" cy="1449387"/>
          </a:xfrm>
        </p:spPr>
        <p:txBody>
          <a:bodyPr/>
          <a:lstStyle/>
          <a:p>
            <a:r>
              <a:rPr lang="en-US" b="1" dirty="0"/>
              <a:t>Kit Number Labels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522834" y="1963476"/>
            <a:ext cx="6692809" cy="1925674"/>
          </a:xfrm>
        </p:spPr>
        <p:txBody>
          <a:bodyPr>
            <a:noAutofit/>
          </a:bodyPr>
          <a:lstStyle/>
          <a:p>
            <a:r>
              <a:rPr lang="en-US" sz="2300" dirty="0"/>
              <a:t>Used to track patient samples and provide quality assurance – Will be placed on the following locations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/>
              <a:t>Biological Sample and Shipment Notification Form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/>
              <a:t>Cryobox that houses aliquots during shipping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/>
              <a:t>Biohazard bag that houses </a:t>
            </a:r>
            <a:r>
              <a:rPr lang="en-US" sz="2300" dirty="0" err="1"/>
              <a:t>cryobox</a:t>
            </a:r>
            <a:endParaRPr lang="en-US" sz="2300" dirty="0"/>
          </a:p>
          <a:p>
            <a:endParaRPr lang="en-US" sz="2300" dirty="0"/>
          </a:p>
        </p:txBody>
      </p:sp>
      <p:pic>
        <p:nvPicPr>
          <p:cNvPr id="7" name="Picture 6" descr="Schematic&#10;&#10;Description automatically generated with low confidence">
            <a:extLst>
              <a:ext uri="{FF2B5EF4-FFF2-40B4-BE49-F238E27FC236}">
                <a16:creationId xmlns:a16="http://schemas.microsoft.com/office/drawing/2014/main" id="{BBB14A1A-43C7-488B-BC3F-1BC3955D5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7362" y="1713934"/>
            <a:ext cx="3447029" cy="343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07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9675" y="287338"/>
            <a:ext cx="10058400" cy="823005"/>
          </a:xfrm>
        </p:spPr>
        <p:txBody>
          <a:bodyPr/>
          <a:lstStyle/>
          <a:p>
            <a:pPr algn="ctr"/>
            <a:r>
              <a:rPr lang="en-US" b="1" dirty="0"/>
              <a:t>Collection Tubes - Blood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4320823" y="1493857"/>
            <a:ext cx="3550354" cy="3008610"/>
          </a:xfrm>
          <a:prstGeom prst="rect">
            <a:avLst/>
          </a:prstGeom>
        </p:spPr>
      </p:pic>
      <p:sp>
        <p:nvSpPr>
          <p:cNvPr id="15" name="TextBox 10"/>
          <p:cNvSpPr txBox="1"/>
          <p:nvPr/>
        </p:nvSpPr>
        <p:spPr>
          <a:xfrm>
            <a:off x="8622925" y="3160639"/>
            <a:ext cx="1724217" cy="722106"/>
          </a:xfrm>
          <a:prstGeom prst="rect">
            <a:avLst/>
          </a:prstGeom>
          <a:solidFill>
            <a:sysClr val="window" lastClr="FFFFFF"/>
          </a:solidFill>
          <a:ln w="28575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PMingLiU"/>
                <a:cs typeface="Times New Roman" panose="02020603050405020304" pitchFamily="18" charset="0"/>
              </a:rPr>
              <a:t>Collection Tube Label</a:t>
            </a:r>
            <a:endParaRPr lang="en-US" dirty="0">
              <a:effectLst/>
              <a:latin typeface="Times New Roman" panose="02020603050405020304" pitchFamily="18" charset="0"/>
              <a:ea typeface="PMingLiU"/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7702182" y="3218710"/>
            <a:ext cx="818866" cy="605964"/>
          </a:xfrm>
          <a:prstGeom prst="leftArrow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0D1B92-2C33-4E9D-933B-3FBBFBE46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75" y="2182314"/>
            <a:ext cx="2060627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9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76840" y="133713"/>
            <a:ext cx="10058400" cy="875726"/>
          </a:xfrm>
        </p:spPr>
        <p:txBody>
          <a:bodyPr/>
          <a:lstStyle/>
          <a:p>
            <a:pPr algn="ctr"/>
            <a:r>
              <a:rPr lang="en-US" b="1" dirty="0"/>
              <a:t>Aliquot Tube Labels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6180802" y="1189823"/>
            <a:ext cx="4604429" cy="4826680"/>
          </a:xfrm>
        </p:spPr>
        <p:txBody>
          <a:bodyPr>
            <a:normAutofit/>
          </a:bodyPr>
          <a:lstStyle/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3400" dirty="0"/>
              <a:t>One label to be placed on ALL aliquot tubes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3400" b="1" dirty="0"/>
              <a:t>Plasma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From EDTA tube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Lavender cap cryovial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3400" b="1" dirty="0"/>
              <a:t>Buffy Coat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From EDTA tube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Clear cap cryovial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5" y="1225671"/>
            <a:ext cx="2060308" cy="21712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958" y="1225671"/>
            <a:ext cx="2093096" cy="2171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B245A6-BABB-4244-AA4B-C4D0799D74FB}"/>
              </a:ext>
            </a:extLst>
          </p:cNvPr>
          <p:cNvSpPr txBox="1"/>
          <p:nvPr/>
        </p:nvSpPr>
        <p:spPr>
          <a:xfrm>
            <a:off x="1289337" y="1879134"/>
            <a:ext cx="10931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7AB14-0DF2-48C9-8808-1E12FDB3EE1C}"/>
              </a:ext>
            </a:extLst>
          </p:cNvPr>
          <p:cNvSpPr txBox="1"/>
          <p:nvPr/>
        </p:nvSpPr>
        <p:spPr>
          <a:xfrm>
            <a:off x="1443821" y="1786801"/>
            <a:ext cx="93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50D59-F005-47B0-B70B-BA8EBC5E382C}"/>
              </a:ext>
            </a:extLst>
          </p:cNvPr>
          <p:cNvSpPr txBox="1"/>
          <p:nvPr/>
        </p:nvSpPr>
        <p:spPr>
          <a:xfrm>
            <a:off x="3884103" y="1879134"/>
            <a:ext cx="9982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605C2-2027-418A-8722-249D7AE7A077}"/>
              </a:ext>
            </a:extLst>
          </p:cNvPr>
          <p:cNvSpPr txBox="1"/>
          <p:nvPr/>
        </p:nvSpPr>
        <p:spPr>
          <a:xfrm>
            <a:off x="4117072" y="1786801"/>
            <a:ext cx="93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HALS</a:t>
            </a:r>
          </a:p>
        </p:txBody>
      </p:sp>
    </p:spTree>
    <p:extLst>
      <p:ext uri="{BB962C8B-B14F-4D97-AF65-F5344CB8AC3E}">
        <p14:creationId xmlns:p14="http://schemas.microsoft.com/office/powerpoint/2010/main" val="304418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801233"/>
          </a:xfrm>
        </p:spPr>
        <p:txBody>
          <a:bodyPr/>
          <a:lstStyle/>
          <a:p>
            <a:r>
              <a:rPr lang="en-US" b="1" dirty="0"/>
              <a:t>Labeling Biologic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674914" y="1561646"/>
            <a:ext cx="5878286" cy="45778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>
                <a:ea typeface="Verdana" pitchFamily="34" charset="0"/>
                <a:cs typeface="Verdana" pitchFamily="34" charset="0"/>
              </a:rPr>
              <a:t>Label all collection and aliquot tubes </a:t>
            </a:r>
            <a:r>
              <a:rPr lang="en-GB" sz="2800" i="1" u="sng" dirty="0">
                <a:ea typeface="Verdana" pitchFamily="34" charset="0"/>
                <a:cs typeface="Verdana" pitchFamily="34" charset="0"/>
              </a:rPr>
              <a:t>before</a:t>
            </a:r>
            <a:r>
              <a:rPr lang="en-GB" sz="2800" dirty="0">
                <a:ea typeface="Verdana" pitchFamily="34" charset="0"/>
                <a:cs typeface="Verdana" pitchFamily="34" charset="0"/>
              </a:rPr>
              <a:t> cooling, collecting, processing or freezing samples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a typeface="Verdana" pitchFamily="34" charset="0"/>
                <a:cs typeface="Verdana" pitchFamily="34" charset="0"/>
              </a:rPr>
              <a:t>Label only </a:t>
            </a:r>
            <a:r>
              <a:rPr lang="en-US" sz="2800" i="1" u="sng" dirty="0">
                <a:ea typeface="Verdana" pitchFamily="34" charset="0"/>
                <a:cs typeface="Verdana" pitchFamily="34" charset="0"/>
              </a:rPr>
              <a:t>1</a:t>
            </a:r>
            <a:r>
              <a:rPr lang="en-US" sz="2800" dirty="0">
                <a:ea typeface="Verdana" pitchFamily="34" charset="0"/>
                <a:cs typeface="Verdana" pitchFamily="34" charset="0"/>
              </a:rPr>
              <a:t> subject’s tubes at a time to avoid mix-ups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a typeface="Verdana" pitchFamily="34" charset="0"/>
                <a:cs typeface="Verdana" pitchFamily="34" charset="0"/>
              </a:rPr>
              <a:t>Wrap the label around the tube </a:t>
            </a:r>
            <a:r>
              <a:rPr lang="en-US" sz="2800" i="1" u="sng" dirty="0">
                <a:ea typeface="Verdana" pitchFamily="34" charset="0"/>
                <a:cs typeface="Verdana" pitchFamily="34" charset="0"/>
              </a:rPr>
              <a:t>horizontally</a:t>
            </a:r>
            <a:r>
              <a:rPr lang="en-US" sz="2800" dirty="0">
                <a:ea typeface="Verdana" pitchFamily="34" charset="0"/>
                <a:cs typeface="Verdana" pitchFamily="34" charset="0"/>
              </a:rPr>
              <a:t>. Label position is important for </a:t>
            </a:r>
            <a:r>
              <a:rPr lang="en-US" sz="2800" i="1" u="sng" dirty="0">
                <a:ea typeface="Verdana" pitchFamily="34" charset="0"/>
                <a:cs typeface="Verdana" pitchFamily="34" charset="0"/>
              </a:rPr>
              <a:t>all</a:t>
            </a:r>
            <a:r>
              <a:rPr lang="en-US" sz="2800" dirty="0">
                <a:ea typeface="Verdana" pitchFamily="34" charset="0"/>
                <a:cs typeface="Verdana" pitchFamily="34" charset="0"/>
              </a:rPr>
              <a:t> tube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a typeface="Verdana" pitchFamily="34" charset="0"/>
                <a:cs typeface="Verdana" pitchFamily="34" charset="0"/>
              </a:rPr>
              <a:t>Make sure the label is completely adhered by rolling between your fingers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5" y="2460625"/>
            <a:ext cx="4937125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51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52423" y="293089"/>
            <a:ext cx="10058400" cy="920976"/>
          </a:xfrm>
        </p:spPr>
        <p:txBody>
          <a:bodyPr/>
          <a:lstStyle/>
          <a:p>
            <a:pPr algn="ctr"/>
            <a:r>
              <a:rPr lang="en-US" b="1" dirty="0"/>
              <a:t>Aliquot Tube Labels</a:t>
            </a:r>
          </a:p>
        </p:txBody>
      </p:sp>
      <p:pic>
        <p:nvPicPr>
          <p:cNvPr id="5" name="Picture 3" descr="C:\Users\abozell\AppData\Local\Microsoft\Windows\Temporary Internet Files\Content.Outlook\J5RTZBIX\photo (3).JPG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04" t="45593" r="26426" b="19621"/>
          <a:stretch/>
        </p:blipFill>
        <p:spPr bwMode="auto">
          <a:xfrm rot="5400000">
            <a:off x="1502229" y="2598511"/>
            <a:ext cx="3808413" cy="199866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81026" y="2134225"/>
            <a:ext cx="497514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Aliquot tube label only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Please place barcode near cap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One label per tube</a:t>
            </a:r>
          </a:p>
        </p:txBody>
      </p:sp>
      <p:sp>
        <p:nvSpPr>
          <p:cNvPr id="3" name="TextBox 2"/>
          <p:cNvSpPr txBox="1"/>
          <p:nvPr/>
        </p:nvSpPr>
        <p:spPr>
          <a:xfrm rot="4273721">
            <a:off x="3284024" y="3391900"/>
            <a:ext cx="679675" cy="307777"/>
          </a:xfrm>
          <a:prstGeom prst="rect">
            <a:avLst/>
          </a:prstGeom>
          <a:solidFill>
            <a:srgbClr val="F8F8F8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96086-0365-439B-A566-3FB1C6AB8BCA}"/>
              </a:ext>
            </a:extLst>
          </p:cNvPr>
          <p:cNvSpPr txBox="1"/>
          <p:nvPr/>
        </p:nvSpPr>
        <p:spPr>
          <a:xfrm rot="4273721">
            <a:off x="3008293" y="3420754"/>
            <a:ext cx="740629" cy="307777"/>
          </a:xfrm>
          <a:prstGeom prst="rect">
            <a:avLst/>
          </a:prstGeom>
          <a:solidFill>
            <a:srgbClr val="F8F8F8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Plasma</a:t>
            </a:r>
          </a:p>
        </p:txBody>
      </p:sp>
    </p:spTree>
    <p:extLst>
      <p:ext uri="{BB962C8B-B14F-4D97-AF65-F5344CB8AC3E}">
        <p14:creationId xmlns:p14="http://schemas.microsoft.com/office/powerpoint/2010/main" val="1965679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Biological Sample and Shipment Notification Forms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“Sample Forms”</a:t>
            </a:r>
          </a:p>
        </p:txBody>
      </p:sp>
    </p:spTree>
    <p:extLst>
      <p:ext uri="{BB962C8B-B14F-4D97-AF65-F5344CB8AC3E}">
        <p14:creationId xmlns:p14="http://schemas.microsoft.com/office/powerpoint/2010/main" val="2332472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91632" y="501745"/>
            <a:ext cx="49971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Biological Sample and Shipment Notification Form</a:t>
            </a:r>
          </a:p>
          <a:p>
            <a:pPr algn="ctr"/>
            <a:r>
              <a:rPr lang="en-US" sz="2800" b="1" dirty="0"/>
              <a:t>(Blood)</a:t>
            </a:r>
          </a:p>
          <a:p>
            <a:endParaRPr lang="en-US" sz="20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Includes expanded blood processing section for plasma and buffy coat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All aspects of this form must be completed prior to the samples and sample form being shipped to NCRAD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8" y="46818"/>
            <a:ext cx="6336101" cy="56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29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Biological Sample and Shipment Notification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500" dirty="0"/>
              <a:t>A copy of the sample form </a:t>
            </a:r>
            <a:r>
              <a:rPr lang="en-US" sz="3500" i="1" dirty="0"/>
              <a:t>must</a:t>
            </a:r>
            <a:r>
              <a:rPr lang="en-US" sz="3500" dirty="0"/>
              <a:t> be emailed to NCRAD prior to the date of sample arrival.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/>
              <a:t>Please include sample forms in all shipments of frozen and ambient samples.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500" dirty="0"/>
              <a:t>Email: </a:t>
            </a:r>
            <a:r>
              <a:rPr lang="en-US" sz="3500" dirty="0">
                <a:hlinkClick r:id="rId2"/>
              </a:rPr>
              <a:t>alzstudy@iu.edu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72245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Training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3200" dirty="0"/>
              <a:t>GUID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3200" dirty="0"/>
              <a:t>Collection Overview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3200" dirty="0"/>
              <a:t>Kit Requests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3200" dirty="0"/>
              <a:t>Specimen Labels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3200" dirty="0"/>
              <a:t>Sample 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F017A-749E-43E3-88B2-55D824316E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3200" dirty="0"/>
              <a:t>Sample Collection and Processing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3200" dirty="0"/>
              <a:t>Sample Shipping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3200" dirty="0"/>
              <a:t>NCRAD Website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3200" dirty="0"/>
              <a:t>Common Non-conformance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3200" dirty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84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Handling/Processing Study Specimens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Draw Order</a:t>
            </a:r>
          </a:p>
          <a:p>
            <a:pPr algn="ctr"/>
            <a:r>
              <a:rPr lang="en-US" sz="2800" dirty="0"/>
              <a:t>Collection and aliquoting </a:t>
            </a:r>
          </a:p>
        </p:txBody>
      </p:sp>
    </p:spTree>
    <p:extLst>
      <p:ext uri="{BB962C8B-B14F-4D97-AF65-F5344CB8AC3E}">
        <p14:creationId xmlns:p14="http://schemas.microsoft.com/office/powerpoint/2010/main" val="3875300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F298-B627-4686-AF46-572F0042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Blood Draw Order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15C0713-F020-4167-B5BB-193184A384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820448"/>
              </p:ext>
            </p:extLst>
          </p:nvPr>
        </p:nvGraphicFramePr>
        <p:xfrm>
          <a:off x="1096963" y="1846264"/>
          <a:ext cx="10058397" cy="173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605">
                  <a:extLst>
                    <a:ext uri="{9D8B030D-6E8A-4147-A177-3AD203B41FA5}">
                      <a16:colId xmlns:a16="http://schemas.microsoft.com/office/drawing/2014/main" val="621237096"/>
                    </a:ext>
                  </a:extLst>
                </a:gridCol>
                <a:gridCol w="3106993">
                  <a:extLst>
                    <a:ext uri="{9D8B030D-6E8A-4147-A177-3AD203B41FA5}">
                      <a16:colId xmlns:a16="http://schemas.microsoft.com/office/drawing/2014/main" val="1671981306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358838146"/>
                    </a:ext>
                  </a:extLst>
                </a:gridCol>
              </a:tblGrid>
              <a:tr h="326639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Tube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Number</a:t>
                      </a:r>
                      <a:r>
                        <a:rPr lang="en-US" baseline="0" dirty="0"/>
                        <a:t> of Tubes Drawn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Tube Image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006024"/>
                  </a:ext>
                </a:extLst>
              </a:tr>
              <a:tr h="6842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dirty="0"/>
                        <a:t>SST (Tiger Top) Tube (8.5 ml)*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(8.5 ml)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703855"/>
                  </a:ext>
                </a:extLst>
              </a:tr>
              <a:tr h="6842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/>
                        <a:t>2.   EDTA (Purple-Top) Tube (10 ml)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(20 ml)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498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2996980-7075-47A7-868A-1F467961D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894" y="2958364"/>
            <a:ext cx="2914141" cy="5974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F06469-9C2B-4074-8770-FC05FE37F15A}"/>
              </a:ext>
            </a:extLst>
          </p:cNvPr>
          <p:cNvSpPr txBox="1"/>
          <p:nvPr/>
        </p:nvSpPr>
        <p:spPr>
          <a:xfrm>
            <a:off x="1805651" y="3935392"/>
            <a:ext cx="77203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*SST Tube stays at Brown University and is NOT shipped to NCRAD-follow local processing guidelines.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F6DF04-A4B9-45E5-8255-AF91B87223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50" t="4730" r="34409" b="4613"/>
          <a:stretch/>
        </p:blipFill>
        <p:spPr>
          <a:xfrm rot="16200000">
            <a:off x="9340207" y="1063424"/>
            <a:ext cx="371520" cy="291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2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799" y="589634"/>
            <a:ext cx="10058400" cy="1449387"/>
          </a:xfrm>
        </p:spPr>
        <p:txBody>
          <a:bodyPr/>
          <a:lstStyle/>
          <a:p>
            <a:pPr algn="ctr"/>
            <a:r>
              <a:rPr lang="en-US" b="1" dirty="0"/>
              <a:t>Cryovial Cap Colors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246579"/>
              </p:ext>
            </p:extLst>
          </p:nvPr>
        </p:nvGraphicFramePr>
        <p:xfrm>
          <a:off x="2032000" y="2407722"/>
          <a:ext cx="8127999" cy="204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298992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179938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89834707"/>
                    </a:ext>
                  </a:extLst>
                </a:gridCol>
              </a:tblGrid>
              <a:tr h="67460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Cap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Sample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Cap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82313"/>
                  </a:ext>
                </a:extLst>
              </a:tr>
              <a:tr h="6839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Lavender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Plasma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771998"/>
                  </a:ext>
                </a:extLst>
              </a:tr>
              <a:tr h="6839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Buffy Coat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8839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916"/>
          <a:stretch/>
        </p:blipFill>
        <p:spPr>
          <a:xfrm>
            <a:off x="8385448" y="3145123"/>
            <a:ext cx="585216" cy="567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448" y="3803573"/>
            <a:ext cx="566928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20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371701"/>
            <a:ext cx="12192000" cy="1449387"/>
          </a:xfrm>
        </p:spPr>
        <p:txBody>
          <a:bodyPr/>
          <a:lstStyle/>
          <a:p>
            <a:pPr algn="ctr"/>
            <a:r>
              <a:rPr lang="en-US" b="1" dirty="0"/>
              <a:t>Plasma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5762624"/>
            <a:ext cx="10058400" cy="554038"/>
          </a:xfrm>
        </p:spPr>
        <p:txBody>
          <a:bodyPr/>
          <a:lstStyle/>
          <a:p>
            <a:pPr algn="ctr"/>
            <a:r>
              <a:rPr lang="en-US" dirty="0"/>
              <a:t>Please see the NCRAD tutorial: </a:t>
            </a:r>
            <a:r>
              <a:rPr lang="en-US" dirty="0">
                <a:hlinkClick r:id="rId2"/>
              </a:rPr>
              <a:t>https://www.ncrad.org/resource/allftd.html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22" y="1077686"/>
            <a:ext cx="6869496" cy="363870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5" t="219"/>
          <a:stretch/>
        </p:blipFill>
        <p:spPr>
          <a:xfrm rot="5400000">
            <a:off x="7526434" y="1239048"/>
            <a:ext cx="3067499" cy="31708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 Box 2111"/>
          <p:cNvSpPr txBox="1">
            <a:spLocks noChangeArrowheads="1"/>
          </p:cNvSpPr>
          <p:nvPr/>
        </p:nvSpPr>
        <p:spPr bwMode="auto">
          <a:xfrm>
            <a:off x="4176984" y="4658266"/>
            <a:ext cx="3838031" cy="908993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r>
              <a:rPr lang="en-US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EDTA tubes will yield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approximately 7 p</a:t>
            </a:r>
            <a:r>
              <a:rPr lang="en-US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lasma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liquots (with 1 residual in blue cap) and 2 buffy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</a:t>
            </a:r>
            <a:r>
              <a:rPr lang="en-US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oats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algn="ctr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347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88685"/>
            <a:ext cx="12192000" cy="746805"/>
          </a:xfrm>
        </p:spPr>
        <p:txBody>
          <a:bodyPr/>
          <a:lstStyle/>
          <a:p>
            <a:pPr algn="ctr"/>
            <a:r>
              <a:rPr lang="en-US" b="1" dirty="0"/>
              <a:t>Buffy Coat Collection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44085" y="1117146"/>
            <a:ext cx="10822045" cy="428216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066800" y="5648325"/>
            <a:ext cx="10058400" cy="5541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Please see the NCRAD tutorial: </a:t>
            </a:r>
            <a:r>
              <a:rPr lang="en-US" dirty="0">
                <a:hlinkClick r:id="rId3"/>
              </a:rPr>
              <a:t>https://www.ncrad.org/resource/allftd.html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25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5901" y="219919"/>
            <a:ext cx="9780198" cy="554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78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Shipments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How to ship samples back to ncrad</a:t>
            </a:r>
          </a:p>
        </p:txBody>
      </p:sp>
    </p:spTree>
    <p:extLst>
      <p:ext uri="{BB962C8B-B14F-4D97-AF65-F5344CB8AC3E}">
        <p14:creationId xmlns:p14="http://schemas.microsoft.com/office/powerpoint/2010/main" val="2670748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7A26-CA44-4B7E-91FF-058241E7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0"/>
            <a:ext cx="3200400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Frozen Shipment Packaging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85A84E-992F-4557-8A98-2909663E30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12370" y="439282"/>
          <a:ext cx="7631349" cy="5979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0725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Frozen Batch Sample Shipment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4273867" y="2624535"/>
            <a:ext cx="3705224" cy="27789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935666" y="3285325"/>
            <a:ext cx="104775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Blood kit number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5666" y="4108021"/>
            <a:ext cx="104775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Blood samples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084084" y="4335484"/>
            <a:ext cx="627696" cy="191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046370" y="3740249"/>
            <a:ext cx="627696" cy="191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07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84515" y="-485548"/>
            <a:ext cx="10058400" cy="1449387"/>
          </a:xfrm>
        </p:spPr>
        <p:txBody>
          <a:bodyPr/>
          <a:lstStyle/>
          <a:p>
            <a:r>
              <a:rPr lang="en-US" b="1" dirty="0"/>
              <a:t>Frozen Batch Sample Shipment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867399" y="1294147"/>
            <a:ext cx="5845629" cy="457484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Place 2-3 inches of dry ice in the bottom of the Styrofoam shipping container, then insert the cryoboxes laying upright.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Fully cover the cryoboxes with about 2 inches of dry ice in the provided shipper.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Each Styrofoam shipper must contain about 45 </a:t>
            </a:r>
            <a:r>
              <a:rPr lang="en-US" sz="3200" dirty="0" err="1"/>
              <a:t>lbs</a:t>
            </a:r>
            <a:r>
              <a:rPr lang="en-US" sz="3200" dirty="0"/>
              <a:t> (20 kg) of dry ice.</a:t>
            </a:r>
          </a:p>
          <a:p>
            <a:endParaRPr lang="en-US" dirty="0"/>
          </a:p>
        </p:txBody>
      </p:sp>
      <p:pic>
        <p:nvPicPr>
          <p:cNvPr id="5" name="Picture 4" descr="C:\Users\drcmitch\AppData\Local\Temp\image6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07" y="1294147"/>
            <a:ext cx="4889863" cy="43881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664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6AF12C-76EE-4026-A05C-C79DC1D4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Globally Unique Identifier (GUID)</a:t>
            </a:r>
            <a:endParaRPr lang="en-US" dirty="0"/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6C91EDF4-D553-49A1-B555-69B393BC2F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967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04925" y="-539251"/>
            <a:ext cx="10058400" cy="1449387"/>
          </a:xfrm>
        </p:spPr>
        <p:txBody>
          <a:bodyPr/>
          <a:lstStyle/>
          <a:p>
            <a:r>
              <a:rPr lang="en-US" b="1" dirty="0"/>
              <a:t>Frozen Batch Sample Shipment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5694" b="33090"/>
          <a:stretch/>
        </p:blipFill>
        <p:spPr>
          <a:xfrm>
            <a:off x="0" y="1461697"/>
            <a:ext cx="3691156" cy="1594772"/>
          </a:xfrm>
          <a:prstGeom prst="rect">
            <a:avLst/>
          </a:prstGeom>
        </p:spPr>
      </p:pic>
      <p:pic>
        <p:nvPicPr>
          <p:cNvPr id="4" name="Picture 3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293C42D6-6EB3-45C4-ABED-331C263A3A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38969" y="2930992"/>
            <a:ext cx="2817498" cy="2113124"/>
          </a:xfrm>
          <a:prstGeom prst="rect">
            <a:avLst/>
          </a:prstGeom>
        </p:spPr>
      </p:pic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1B4EAAB-F22C-4DDE-8CD4-8649A2683B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35536" y="1522243"/>
            <a:ext cx="2817497" cy="211312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7B0567D-AC79-4930-AE04-D375F32BAB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32101" y="2930992"/>
            <a:ext cx="2817499" cy="21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2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D3CB-7A43-44B6-908A-8E2471DA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7" y="2286000"/>
            <a:ext cx="3200400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UPS ShipExec</a:t>
            </a:r>
            <a:r>
              <a:rPr lang="en-US" baseline="30000" dirty="0"/>
              <a:t>TM</a:t>
            </a:r>
            <a:r>
              <a:rPr lang="en-US" dirty="0"/>
              <a:t> Thin Client Website</a:t>
            </a:r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19A43AD7-BF43-41B2-9059-C7D17FBF16CF}"/>
              </a:ext>
            </a:extLst>
          </p:cNvPr>
          <p:cNvGraphicFramePr/>
          <p:nvPr/>
        </p:nvGraphicFramePr>
        <p:xfrm>
          <a:off x="4995153" y="0"/>
          <a:ext cx="649224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CA33936-E41E-45DE-96FC-2C739626E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4485" y="4772025"/>
            <a:ext cx="4238625" cy="485775"/>
          </a:xfrm>
          <a:prstGeom prst="rect">
            <a:avLst/>
          </a:prstGeom>
        </p:spPr>
      </p:pic>
      <p:sp>
        <p:nvSpPr>
          <p:cNvPr id="8" name="Down Arrow 5">
            <a:extLst>
              <a:ext uri="{FF2B5EF4-FFF2-40B4-BE49-F238E27FC236}">
                <a16:creationId xmlns:a16="http://schemas.microsoft.com/office/drawing/2014/main" id="{B2A5BF2A-B3B6-4017-BE74-FB863ADF54AC}"/>
              </a:ext>
            </a:extLst>
          </p:cNvPr>
          <p:cNvSpPr/>
          <p:nvPr/>
        </p:nvSpPr>
        <p:spPr>
          <a:xfrm rot="10800000">
            <a:off x="7821133" y="5132000"/>
            <a:ext cx="820730" cy="1150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81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27E4FAD-0648-41DD-9AE1-5C0AC9F44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Finding Your Contact Information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AC5D96A-8C6C-469B-8973-FDB988713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 the right side of the screen, choose the name of your study from the “Study Group” drop down menu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i="1" dirty="0"/>
              <a:t>This step </a:t>
            </a:r>
            <a:r>
              <a:rPr lang="en-US" sz="2000" i="1" u="sng" dirty="0"/>
              <a:t>must</a:t>
            </a:r>
            <a:r>
              <a:rPr lang="en-US" sz="2000" i="1" dirty="0"/>
              <a:t> be done 1</a:t>
            </a:r>
            <a:r>
              <a:rPr lang="en-US" sz="2000" i="1" baseline="30000" dirty="0"/>
              <a:t>st</a:t>
            </a:r>
            <a:endParaRPr lang="en-US" sz="2000" i="1" dirty="0"/>
          </a:p>
          <a:p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4C81A08-8B54-45CF-BCB6-1B2AEAE87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 the left side of the screen, Click on the magnifying glass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74995D-1F05-489A-8BA5-E3DE81427B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2" r="1043" b="1"/>
          <a:stretch/>
        </p:blipFill>
        <p:spPr>
          <a:xfrm>
            <a:off x="755143" y="4021738"/>
            <a:ext cx="4992114" cy="1450757"/>
          </a:xfrm>
          <a:prstGeom prst="rect">
            <a:avLst/>
          </a:prstGeom>
        </p:spPr>
      </p:pic>
      <p:sp>
        <p:nvSpPr>
          <p:cNvPr id="10" name="Down Arrow 5">
            <a:extLst>
              <a:ext uri="{FF2B5EF4-FFF2-40B4-BE49-F238E27FC236}">
                <a16:creationId xmlns:a16="http://schemas.microsoft.com/office/drawing/2014/main" id="{153388B2-E4B6-480F-B4F3-54A9C874B5D8}"/>
              </a:ext>
            </a:extLst>
          </p:cNvPr>
          <p:cNvSpPr/>
          <p:nvPr/>
        </p:nvSpPr>
        <p:spPr>
          <a:xfrm>
            <a:off x="4661706" y="2725714"/>
            <a:ext cx="298933" cy="1655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478C06-7024-447D-B3F2-4A1C8C0DB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986" y="2996119"/>
            <a:ext cx="5743928" cy="3299229"/>
          </a:xfrm>
          <a:prstGeom prst="rect">
            <a:avLst/>
          </a:prstGeom>
        </p:spPr>
      </p:pic>
      <p:sp>
        <p:nvSpPr>
          <p:cNvPr id="14" name="Down Arrow 5">
            <a:extLst>
              <a:ext uri="{FF2B5EF4-FFF2-40B4-BE49-F238E27FC236}">
                <a16:creationId xmlns:a16="http://schemas.microsoft.com/office/drawing/2014/main" id="{4C4769E4-7A18-4616-851E-633E1C13CC5A}"/>
              </a:ext>
            </a:extLst>
          </p:cNvPr>
          <p:cNvSpPr/>
          <p:nvPr/>
        </p:nvSpPr>
        <p:spPr>
          <a:xfrm>
            <a:off x="6461684" y="2536278"/>
            <a:ext cx="298933" cy="975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80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55B715-5AAF-45AA-8D3C-4F650BBB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 Your Contact Information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8F0A4-6A45-42AF-AC41-1DCA832FFE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On the right side of the screen, a list of all the site addresses within the study you selected should populate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User can filter the search for their address further by filling in the “Company”, “Contact”, or “Address 1” fields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Hit “Search” when ready.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Once you have found your site address, click on the “Select” button to the left of the address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If any information needs to be updated, please reach out to the NCRAD Coordinator of your study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95275A-C3DC-4BA7-A7A9-1976B596AB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8807"/>
          <a:stretch/>
        </p:blipFill>
        <p:spPr>
          <a:xfrm>
            <a:off x="6313251" y="1780862"/>
            <a:ext cx="5807412" cy="45030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2525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0B39-EB8B-420A-97AA-C043E280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Verify Information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80FF13-6727-4AC5-9004-A0125605FD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/>
        </p:blipFill>
        <p:spPr>
          <a:xfrm>
            <a:off x="142000" y="2811293"/>
            <a:ext cx="11908000" cy="3453319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CBB084A-B2D6-42F6-8B47-79AFE3F56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6502" y="1845735"/>
            <a:ext cx="9959178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Please verify that both the shipping information AND study reference are correct for this shipment</a:t>
            </a:r>
          </a:p>
        </p:txBody>
      </p:sp>
    </p:spTree>
    <p:extLst>
      <p:ext uri="{BB962C8B-B14F-4D97-AF65-F5344CB8AC3E}">
        <p14:creationId xmlns:p14="http://schemas.microsoft.com/office/powerpoint/2010/main" val="2811936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8F3B-1555-4EA1-8BF5-3E55E2DA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Entering Shipment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3D600-255F-4EBC-B238-5BB17D81F9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27013" lvl="1" indent="-227013">
              <a:buFont typeface="Arial" panose="020B0604020202020204" pitchFamily="34" charset="0"/>
              <a:buChar char="•"/>
            </a:pPr>
            <a:r>
              <a:rPr lang="en-US" sz="2200" dirty="0"/>
              <a:t>Frozen shipments</a:t>
            </a:r>
          </a:p>
          <a:p>
            <a:pPr marL="458788" lvl="2" indent="-173038">
              <a:buFont typeface="Arial" panose="020B0604020202020204" pitchFamily="34" charset="0"/>
              <a:buChar char="•"/>
            </a:pPr>
            <a:r>
              <a:rPr lang="en-US" sz="1800" dirty="0"/>
              <a:t>Enter the total weight of your package in the “Weight” field</a:t>
            </a:r>
          </a:p>
          <a:p>
            <a:pPr marL="458788" lvl="2" indent="-173038">
              <a:buFont typeface="Arial" panose="020B0604020202020204" pitchFamily="34" charset="0"/>
              <a:buChar char="•"/>
            </a:pPr>
            <a:r>
              <a:rPr lang="en-US" sz="1800" dirty="0"/>
              <a:t>Enter the dry ice weight in the “Dry Ice Weight” field</a:t>
            </a:r>
          </a:p>
          <a:p>
            <a:pPr marL="641668" lvl="3" indent="-173038">
              <a:buFont typeface="Arial" panose="020B0604020202020204" pitchFamily="34" charset="0"/>
              <a:buChar char="•"/>
            </a:pPr>
            <a:r>
              <a:rPr lang="en-US" sz="1800" dirty="0"/>
              <a:t>The “Dry Ice Weight” field cannot be higher than the “Weight” field (will receive an error message)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E80976-4B8F-412F-A9D3-57C7135444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492" r="1043" b="1"/>
          <a:stretch/>
        </p:blipFill>
        <p:spPr>
          <a:xfrm>
            <a:off x="6237693" y="2576936"/>
            <a:ext cx="5864051" cy="170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8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BB29-46A7-4BD4-91A7-DD95D3B7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Need to request UPS Pickup?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0A56-E78E-4259-B72C-1625DF8C67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2200" dirty="0"/>
              <a:t>Click on the “Pickup Request” button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2200" dirty="0"/>
              <a:t>Fill out all fields for the pickup request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2200" dirty="0"/>
              <a:t>Enter in the “Earliest Time Ready” and “Latest Time Ready” in 24-hour format</a:t>
            </a:r>
          </a:p>
          <a:p>
            <a:pPr marL="519621" lvl="1" indent="-227013">
              <a:buFont typeface="Arial" panose="020B0604020202020204" pitchFamily="34" charset="0"/>
              <a:buChar char="•"/>
            </a:pPr>
            <a:r>
              <a:rPr lang="en-US" sz="2000" dirty="0"/>
              <a:t>Users must schedule pickup minimum 1 hour before “Earliest Time Ready”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2200" dirty="0"/>
              <a:t>Choose a name and number that is the best to contact if the UPS driver has questions related to picking up your package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2200" dirty="0"/>
              <a:t>Entering the Room Number and Floor will help the UPS driver locate your package</a:t>
            </a:r>
          </a:p>
          <a:p>
            <a:pPr marL="519621" lvl="1" indent="-227013">
              <a:buFont typeface="Arial" panose="020B0604020202020204" pitchFamily="34" charset="0"/>
              <a:buChar char="•"/>
            </a:pPr>
            <a:r>
              <a:rPr lang="en-US" sz="2000" dirty="0"/>
              <a:t>Room number field is free text</a:t>
            </a:r>
          </a:p>
          <a:p>
            <a:pPr marL="519621" lvl="1" indent="-227013">
              <a:buFont typeface="Arial" panose="020B0604020202020204" pitchFamily="34" charset="0"/>
              <a:buChar char="•"/>
            </a:pPr>
            <a:r>
              <a:rPr lang="en-US" sz="2000" dirty="0"/>
              <a:t>Floor field is numerical only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2200" dirty="0"/>
              <a:t>Hit “Save” when done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D8723-AF2E-433F-BFC5-664F2F0195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2" r="1043" b="1"/>
          <a:stretch/>
        </p:blipFill>
        <p:spPr>
          <a:xfrm>
            <a:off x="6009489" y="1791547"/>
            <a:ext cx="5365033" cy="1559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560215-FC83-48E0-9EE3-D7AB424F1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179" y="3404865"/>
            <a:ext cx="3823655" cy="268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67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0C88-E90C-4851-8318-E4E58F7E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Shipping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6062E-3DC5-4679-8A41-6E55B6F0E1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all fields in “Ship From” and “Shipment Information” fields are completed, and pickup request is completed (if necessary), click Ship in the bottom right corner of the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22BE2-28DA-4F4B-962A-C91FD9667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08" t="87731"/>
          <a:stretch/>
        </p:blipFill>
        <p:spPr>
          <a:xfrm>
            <a:off x="8043577" y="2776820"/>
            <a:ext cx="2444415" cy="1462651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C5837230-1B96-45A6-B918-0355BB037573}"/>
              </a:ext>
            </a:extLst>
          </p:cNvPr>
          <p:cNvSpPr/>
          <p:nvPr/>
        </p:nvSpPr>
        <p:spPr>
          <a:xfrm>
            <a:off x="9426326" y="2392104"/>
            <a:ext cx="820730" cy="1150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46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0FF1-61EC-4AC4-B40A-02B197B0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Accessing Airbill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3FD013D-42C4-449B-9738-22F51F2C1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/>
          <a:lstStyle/>
          <a:p>
            <a:pPr algn="ctr"/>
            <a:r>
              <a:rPr lang="en-US" b="1" dirty="0"/>
              <a:t>Shipment Receipt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3ADFFF1-F241-4308-93DA-1D88B91FA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/>
          <a:lstStyle/>
          <a:p>
            <a:pPr algn="ctr"/>
            <a:r>
              <a:rPr lang="en-US" b="1" dirty="0"/>
              <a:t>Airbill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A9CB4B-6657-4E90-A914-CB9317789C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6962" y="2582334"/>
            <a:ext cx="4938712" cy="26031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7AE662A-2800-4941-8D16-972B03FC16BD}"/>
              </a:ext>
            </a:extLst>
          </p:cNvPr>
          <p:cNvSpPr/>
          <p:nvPr/>
        </p:nvSpPr>
        <p:spPr>
          <a:xfrm>
            <a:off x="4191990" y="3231489"/>
            <a:ext cx="1395567" cy="3950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B26645D-6F4B-4CEB-8824-701D0E1214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24502" y="2582863"/>
            <a:ext cx="2524596" cy="3378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D6BAC9-192E-4E4B-BB08-9A3C8A374436}"/>
              </a:ext>
            </a:extLst>
          </p:cNvPr>
          <p:cNvSpPr/>
          <p:nvPr/>
        </p:nvSpPr>
        <p:spPr>
          <a:xfrm>
            <a:off x="1096962" y="5291908"/>
            <a:ext cx="49990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Check Pickup Status by going to UPS.com, click on the Shipping, select Schedule a Pickup, and look on the right side of screen to click on “Pickup Request Status”. Enter in the Pickup No. listed on receipt into PRN field and submit</a:t>
            </a:r>
          </a:p>
        </p:txBody>
      </p:sp>
    </p:spTree>
    <p:extLst>
      <p:ext uri="{BB962C8B-B14F-4D97-AF65-F5344CB8AC3E}">
        <p14:creationId xmlns:p14="http://schemas.microsoft.com/office/powerpoint/2010/main" val="2120767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A940DA4-0979-4253-A792-FD5BCDB1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Accessing Airbill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A6E862-B817-4C4B-847C-6DE31B071B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Print out the UPS air waybill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Fold the UPS air waybill and slide it inside the plastic UPS sleeve (NCRAD will provide these in kit requests)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Peel the back off the plastic UPS sleeve and stick the sleeve to your package, making sure it is laying as flat as possible along the surface of the package.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7FC42C7-3358-4730-B452-5095B648A0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83669" y="1846263"/>
            <a:ext cx="3006263" cy="4022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879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8252-8894-4948-A19D-30102710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Globally Unique Identifier (GUID)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E1182-FA89-44D8-9C59-F39F6ABC2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an account: </a:t>
            </a:r>
            <a:r>
              <a:rPr lang="en-US" u="sng" dirty="0">
                <a:hlinkClick r:id="rId2"/>
              </a:rPr>
              <a:t>https://bricsguid.nia.nih.gov/portal/jsp/login.jsp</a:t>
            </a:r>
            <a:endParaRPr lang="en-US" u="sng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Once you have an account, go to the GUID Tool – Create GUID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open the ‘Launch GUID Tool’ you will need to have Java installed on your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the GUID Tool is open, you will need all of the following information </a:t>
            </a:r>
          </a:p>
          <a:p>
            <a:pPr marL="857250" lvl="1" indent="-182563"/>
            <a:r>
              <a:rPr lang="en-US" dirty="0"/>
              <a:t>Complete legal given (first)name of participant at </a:t>
            </a:r>
            <a:r>
              <a:rPr lang="en-US" b="1" dirty="0"/>
              <a:t>birth</a:t>
            </a:r>
          </a:p>
          <a:p>
            <a:pPr marL="857250" lvl="1" indent="-182563"/>
            <a:r>
              <a:rPr lang="en-US" dirty="0"/>
              <a:t>The participant’s middle name, if applicable</a:t>
            </a:r>
          </a:p>
          <a:p>
            <a:pPr marL="857250" lvl="1" indent="-182563"/>
            <a:r>
              <a:rPr lang="en-US" dirty="0"/>
              <a:t>Complete legal family (last) name of subject at </a:t>
            </a:r>
            <a:r>
              <a:rPr lang="en-US" b="1" dirty="0"/>
              <a:t>birth</a:t>
            </a:r>
            <a:endParaRPr lang="en-US" dirty="0"/>
          </a:p>
          <a:p>
            <a:pPr marL="857250" lvl="1" indent="-182563"/>
            <a:r>
              <a:rPr lang="en-US" dirty="0"/>
              <a:t>Day of birth</a:t>
            </a:r>
          </a:p>
          <a:p>
            <a:pPr marL="857250" lvl="1" indent="-182563"/>
            <a:r>
              <a:rPr lang="en-US" dirty="0"/>
              <a:t>Month of birth</a:t>
            </a:r>
          </a:p>
          <a:p>
            <a:pPr marL="857250" lvl="1" indent="-182563"/>
            <a:r>
              <a:rPr lang="en-US" dirty="0"/>
              <a:t>Year of birth</a:t>
            </a:r>
          </a:p>
          <a:p>
            <a:pPr marL="857250" lvl="1" indent="-182563"/>
            <a:r>
              <a:rPr lang="en-US" dirty="0"/>
              <a:t>Name of city/municipality in which subject was born</a:t>
            </a:r>
          </a:p>
          <a:p>
            <a:pPr marL="857250" lvl="1" indent="-182563"/>
            <a:r>
              <a:rPr lang="en-US" dirty="0"/>
              <a:t>Country of birth</a:t>
            </a:r>
          </a:p>
        </p:txBody>
      </p:sp>
    </p:spTree>
    <p:extLst>
      <p:ext uri="{BB962C8B-B14F-4D97-AF65-F5344CB8AC3E}">
        <p14:creationId xmlns:p14="http://schemas.microsoft.com/office/powerpoint/2010/main" val="3216022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B741-7938-4128-A664-FC4B9A62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Reprint Airbills/Voiding Shipments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A9178-784D-4987-A3C8-6BA2D2A85D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reprint airbill or void a shipment, click “History” at the top of the ShipExec Thin Client portal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your shipment doesn’t automatically pop up, enter in the date of shipment and then click “Search”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86ABE-385A-4056-896A-41F40AFFB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104" y="1737360"/>
            <a:ext cx="2990969" cy="350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49C026-D2E4-4D5B-8229-DDFF6A6DF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104" y="2695451"/>
            <a:ext cx="3276789" cy="3945800"/>
          </a:xfrm>
          <a:prstGeom prst="rect">
            <a:avLst/>
          </a:prstGeom>
        </p:spPr>
      </p:pic>
      <p:sp>
        <p:nvSpPr>
          <p:cNvPr id="7" name="Down Arrow 5">
            <a:extLst>
              <a:ext uri="{FF2B5EF4-FFF2-40B4-BE49-F238E27FC236}">
                <a16:creationId xmlns:a16="http://schemas.microsoft.com/office/drawing/2014/main" id="{642ECCA7-A427-4A4F-A2CD-8E82EB9F0ACB}"/>
              </a:ext>
            </a:extLst>
          </p:cNvPr>
          <p:cNvSpPr/>
          <p:nvPr/>
        </p:nvSpPr>
        <p:spPr>
          <a:xfrm rot="14193517">
            <a:off x="6356974" y="2549207"/>
            <a:ext cx="424059" cy="1588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6">
            <a:extLst>
              <a:ext uri="{FF2B5EF4-FFF2-40B4-BE49-F238E27FC236}">
                <a16:creationId xmlns:a16="http://schemas.microsoft.com/office/drawing/2014/main" id="{A67B4B95-F4BD-4859-A8CE-C0BEEE691691}"/>
              </a:ext>
            </a:extLst>
          </p:cNvPr>
          <p:cNvSpPr/>
          <p:nvPr/>
        </p:nvSpPr>
        <p:spPr>
          <a:xfrm rot="10800000">
            <a:off x="8907144" y="2049191"/>
            <a:ext cx="410365" cy="568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5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8E36FAB-C0FA-4599-9277-F07AFDAC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Reprint Airbill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9D7899C-E459-48FA-B977-F9A1C20AB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Click the print icon to reprint airbill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01F63D-C307-483A-9888-A3A3ADEA0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059" y="2828749"/>
            <a:ext cx="9635881" cy="12005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Down Arrow 4">
            <a:extLst>
              <a:ext uri="{FF2B5EF4-FFF2-40B4-BE49-F238E27FC236}">
                <a16:creationId xmlns:a16="http://schemas.microsoft.com/office/drawing/2014/main" id="{850231D0-3374-420F-8E94-839C188004B3}"/>
              </a:ext>
            </a:extLst>
          </p:cNvPr>
          <p:cNvSpPr/>
          <p:nvPr/>
        </p:nvSpPr>
        <p:spPr>
          <a:xfrm>
            <a:off x="1994624" y="2238633"/>
            <a:ext cx="541186" cy="1200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777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463B-E9DE-4A80-A93F-922F974C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Void Shipment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A3137-5601-4401-9EE4-E3BEEA88A1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void a shipment, click on the “X” symbol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37AEE-79C8-4026-90E1-C13487F46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059" y="2828749"/>
            <a:ext cx="9635881" cy="12005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Down Arrow 4">
            <a:extLst>
              <a:ext uri="{FF2B5EF4-FFF2-40B4-BE49-F238E27FC236}">
                <a16:creationId xmlns:a16="http://schemas.microsoft.com/office/drawing/2014/main" id="{F19754EB-9DCB-43A5-B290-5DCEAC7F6CCF}"/>
              </a:ext>
            </a:extLst>
          </p:cNvPr>
          <p:cNvSpPr/>
          <p:nvPr/>
        </p:nvSpPr>
        <p:spPr>
          <a:xfrm>
            <a:off x="1655259" y="2228498"/>
            <a:ext cx="541186" cy="12005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751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1450757"/>
          </a:xfrm>
        </p:spPr>
        <p:txBody>
          <a:bodyPr/>
          <a:lstStyle/>
          <a:p>
            <a:pPr algn="ctr"/>
            <a:r>
              <a:rPr lang="en-US" b="1" dirty="0"/>
              <a:t>NCRAD Website – HALS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7920" y="2247901"/>
            <a:ext cx="4937760" cy="2305050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>
                <a:hlinkClick r:id="rId2" action="ppaction://hlinkfile"/>
              </a:rPr>
              <a:t>HALS Website Link (In Progress)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2392458"/>
            <a:ext cx="4741545" cy="20159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Specimen collection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Link to kit request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Sample 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MOP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Training Slides</a:t>
            </a:r>
          </a:p>
        </p:txBody>
      </p:sp>
    </p:spTree>
    <p:extLst>
      <p:ext uri="{BB962C8B-B14F-4D97-AF65-F5344CB8AC3E}">
        <p14:creationId xmlns:p14="http://schemas.microsoft.com/office/powerpoint/2010/main" val="776738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59" y="286603"/>
            <a:ext cx="12003237" cy="1450757"/>
          </a:xfrm>
        </p:spPr>
        <p:txBody>
          <a:bodyPr/>
          <a:lstStyle/>
          <a:p>
            <a:pPr algn="ctr"/>
            <a:r>
              <a:rPr lang="en-US" b="1" dirty="0"/>
              <a:t>NCRAD Website – Helpful Pages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759" y="2038796"/>
            <a:ext cx="5956281" cy="32625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5209" r="36265"/>
          <a:stretch/>
        </p:blipFill>
        <p:spPr>
          <a:xfrm>
            <a:off x="6126480" y="2038798"/>
            <a:ext cx="5955516" cy="32625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189355" y="5605467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https://ncrad.org/holiday_closures.html</a:t>
            </a:r>
            <a:endParaRPr lang="en-US" dirty="0"/>
          </a:p>
          <a:p>
            <a:pPr algn="ctr"/>
            <a:r>
              <a:rPr lang="en-US" dirty="0">
                <a:hlinkClick r:id="rId5"/>
              </a:rPr>
              <a:t>https://ncrad.org/friday_blood_draws.html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6366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6839-E272-4284-A8A2-B8E6D3F1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Nonconformance Issues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DBB0C-C884-4EE1-900C-3BA735FB2D18}"/>
              </a:ext>
            </a:extLst>
          </p:cNvPr>
          <p:cNvSpPr/>
          <p:nvPr/>
        </p:nvSpPr>
        <p:spPr>
          <a:xfrm>
            <a:off x="391292" y="3433193"/>
            <a:ext cx="6172200" cy="27617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Fields left blank on Blood Sample and Shipment Notification Form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Last time subject ate often left blank/unknown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Incorrect data reported on Sample and Shipment Notification Forms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1C5AE2-E31A-4225-8D58-5338E28BFA44}"/>
              </a:ext>
            </a:extLst>
          </p:cNvPr>
          <p:cNvSpPr/>
          <p:nvPr/>
        </p:nvSpPr>
        <p:spPr>
          <a:xfrm>
            <a:off x="391292" y="1902951"/>
            <a:ext cx="6172200" cy="12622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00C8BA5-348C-4B61-8CEE-E14AEE7E5E1A}"/>
              </a:ext>
            </a:extLst>
          </p:cNvPr>
          <p:cNvSpPr txBox="1">
            <a:spLocks/>
          </p:cNvSpPr>
          <p:nvPr/>
        </p:nvSpPr>
        <p:spPr>
          <a:xfrm>
            <a:off x="429392" y="2175059"/>
            <a:ext cx="6096000" cy="755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Sample aliquots and collection tubes frozen at an angle/inverted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4CD6D4-88EC-4D3F-9739-738D0FC20930}"/>
              </a:ext>
            </a:extLst>
          </p:cNvPr>
          <p:cNvSpPr txBox="1"/>
          <p:nvPr/>
        </p:nvSpPr>
        <p:spPr>
          <a:xfrm>
            <a:off x="8108344" y="2087573"/>
            <a:ext cx="3710820" cy="9233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Recommendation: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Place aliquots in Argos boxes/tube rack in freezer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until shipment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3A96F0-F86B-4DB3-ADCE-0F9DA4065277}"/>
              </a:ext>
            </a:extLst>
          </p:cNvPr>
          <p:cNvSpPr txBox="1"/>
          <p:nvPr/>
        </p:nvSpPr>
        <p:spPr>
          <a:xfrm>
            <a:off x="8127885" y="4213895"/>
            <a:ext cx="3691279" cy="12003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Recommendation: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Complete Sample Notification forms during the participant study visit as samples are processed.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33ADB410-2DE5-43AD-B346-16E82F25A86F}"/>
              </a:ext>
            </a:extLst>
          </p:cNvPr>
          <p:cNvSpPr/>
          <p:nvPr/>
        </p:nvSpPr>
        <p:spPr>
          <a:xfrm>
            <a:off x="6877769" y="2229266"/>
            <a:ext cx="833248" cy="6096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ight Arrow 15">
            <a:extLst>
              <a:ext uri="{FF2B5EF4-FFF2-40B4-BE49-F238E27FC236}">
                <a16:creationId xmlns:a16="http://schemas.microsoft.com/office/drawing/2014/main" id="{07C3FC4A-B4C5-4DAC-9C90-C9BE7E1AB2A2}"/>
              </a:ext>
            </a:extLst>
          </p:cNvPr>
          <p:cNvSpPr/>
          <p:nvPr/>
        </p:nvSpPr>
        <p:spPr>
          <a:xfrm>
            <a:off x="6877768" y="4509260"/>
            <a:ext cx="876055" cy="6096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48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635F-2F76-40CE-8A4A-7A962C2D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Nonconformance Issues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7F4A61-9D6F-416B-BADB-BD44B8C1BFC1}"/>
              </a:ext>
            </a:extLst>
          </p:cNvPr>
          <p:cNvSpPr/>
          <p:nvPr/>
        </p:nvSpPr>
        <p:spPr>
          <a:xfrm>
            <a:off x="462258" y="2697036"/>
            <a:ext cx="5791200" cy="3581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5B85C8-6C87-421C-8E61-3D0E9241079A}"/>
              </a:ext>
            </a:extLst>
          </p:cNvPr>
          <p:cNvSpPr txBox="1">
            <a:spLocks/>
          </p:cNvSpPr>
          <p:nvPr/>
        </p:nvSpPr>
        <p:spPr>
          <a:xfrm>
            <a:off x="453186" y="2731998"/>
            <a:ext cx="5791200" cy="3581400"/>
          </a:xfrm>
          <a:prstGeom prst="rect">
            <a:avLst/>
          </a:prstGeom>
          <a:noFill/>
          <a:ln w="28575">
            <a:noFill/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All frozen samples for a participant not sent within one shipment box (plasma and buffy coat aliquots should be kept together)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Aliquots arriving to NCRAD without labels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Sample forms not scanned to NCRAD the day before shipment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B5ACB-0693-4B76-88AC-D71CE4C354EE}"/>
              </a:ext>
            </a:extLst>
          </p:cNvPr>
          <p:cNvSpPr txBox="1"/>
          <p:nvPr/>
        </p:nvSpPr>
        <p:spPr>
          <a:xfrm>
            <a:off x="7379149" y="3784034"/>
            <a:ext cx="4458473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Recommendation: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Ship Samples to NCRAD utilizing the Notification Form, by PTID.  Do not throw away labels until samples are packed and shipped.</a:t>
            </a: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B28234F9-B87F-4972-ADFF-09EE0F2A7324}"/>
              </a:ext>
            </a:extLst>
          </p:cNvPr>
          <p:cNvSpPr/>
          <p:nvPr/>
        </p:nvSpPr>
        <p:spPr>
          <a:xfrm>
            <a:off x="6390607" y="4217898"/>
            <a:ext cx="833248" cy="609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066B30-D6A5-4F02-828A-8C0E794647FC}"/>
              </a:ext>
            </a:extLst>
          </p:cNvPr>
          <p:cNvSpPr/>
          <p:nvPr/>
        </p:nvSpPr>
        <p:spPr>
          <a:xfrm>
            <a:off x="462258" y="1896702"/>
            <a:ext cx="5773057" cy="690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Multiple low volume aliquots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A6FCF-1A1E-4E37-9DBC-00DCE47EFCE5}"/>
              </a:ext>
            </a:extLst>
          </p:cNvPr>
          <p:cNvSpPr txBox="1"/>
          <p:nvPr/>
        </p:nvSpPr>
        <p:spPr>
          <a:xfrm>
            <a:off x="7379149" y="1780514"/>
            <a:ext cx="4458473" cy="92333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Recommendation: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Lay out cryovials in a row and aliquot in order until sample is depleted</a:t>
            </a:r>
          </a:p>
        </p:txBody>
      </p:sp>
      <p:sp>
        <p:nvSpPr>
          <p:cNvPr id="16" name="Right Arrow 13">
            <a:extLst>
              <a:ext uri="{FF2B5EF4-FFF2-40B4-BE49-F238E27FC236}">
                <a16:creationId xmlns:a16="http://schemas.microsoft.com/office/drawing/2014/main" id="{B143E42E-2CE2-48AC-B013-E180438716FC}"/>
              </a:ext>
            </a:extLst>
          </p:cNvPr>
          <p:cNvSpPr/>
          <p:nvPr/>
        </p:nvSpPr>
        <p:spPr>
          <a:xfrm>
            <a:off x="6390607" y="1937379"/>
            <a:ext cx="876055" cy="6096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7576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HALS 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1179" y="1845734"/>
            <a:ext cx="436345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u="sng" dirty="0"/>
              <a:t>General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Phone: 1-800-526-2839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E-mail: </a:t>
            </a:r>
            <a:r>
              <a:rPr lang="en-US" sz="2200" dirty="0">
                <a:hlinkClick r:id="rId2"/>
              </a:rPr>
              <a:t>alzstudy@iu.edu</a:t>
            </a:r>
            <a:r>
              <a:rPr lang="en-US" sz="2200" dirty="0"/>
              <a:t>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394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u="sng" dirty="0"/>
              <a:t>Justin Delay– Study Coordinator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E-mail: </a:t>
            </a:r>
            <a:r>
              <a:rPr lang="en-US" sz="2200" dirty="0">
                <a:hlinkClick r:id="rId3"/>
              </a:rPr>
              <a:t>jndelay@iu.edu</a:t>
            </a:r>
            <a:endParaRPr lang="en-US" sz="2200" dirty="0"/>
          </a:p>
          <a:p>
            <a:pPr marL="0" indent="0">
              <a:buNone/>
            </a:pPr>
            <a:r>
              <a:rPr lang="en-US" sz="2200" u="sng" dirty="0"/>
              <a:t>Mitzi Miramontes – Study Specialist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E-mail: </a:t>
            </a:r>
            <a:r>
              <a:rPr lang="en-US" sz="2200" dirty="0">
                <a:hlinkClick r:id="rId4"/>
              </a:rPr>
              <a:t>memiramo@iu.edu</a:t>
            </a:r>
            <a:endParaRPr lang="en-US" sz="2200" dirty="0"/>
          </a:p>
          <a:p>
            <a:pPr marL="0" indent="0">
              <a:buNone/>
            </a:pPr>
            <a:r>
              <a:rPr lang="en-US" sz="2200" u="sng" dirty="0"/>
              <a:t>Erica Lindsey– Study Specialist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E-mail: </a:t>
            </a:r>
            <a:r>
              <a:rPr lang="en-US" sz="2200" dirty="0">
                <a:hlinkClick r:id="rId5"/>
              </a:rPr>
              <a:t>lindsey2@iu.edu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u="sng" dirty="0"/>
          </a:p>
          <a:p>
            <a:pPr marL="0" indent="0">
              <a:buNone/>
            </a:pPr>
            <a:endParaRPr lang="en-US" sz="3000" u="sng" dirty="0"/>
          </a:p>
          <a:p>
            <a:pPr marL="0" indent="0">
              <a:buNone/>
            </a:pP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109811" y="1845734"/>
            <a:ext cx="33337" cy="4131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thumbs.dreamstime.com/z/contact-us-sign-concept-illustration-design-over-white-32894878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" t="7373" r="2831" b="9461"/>
          <a:stretch/>
        </p:blipFill>
        <p:spPr bwMode="auto">
          <a:xfrm>
            <a:off x="1211179" y="3416968"/>
            <a:ext cx="3312695" cy="245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96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HALS Study Specimens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384239"/>
              </p:ext>
            </p:extLst>
          </p:nvPr>
        </p:nvGraphicFramePr>
        <p:xfrm>
          <a:off x="3319111" y="2418414"/>
          <a:ext cx="5614737" cy="20211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33433">
                  <a:extLst>
                    <a:ext uri="{9D8B030D-6E8A-4147-A177-3AD203B41FA5}">
                      <a16:colId xmlns:a16="http://schemas.microsoft.com/office/drawing/2014/main" val="2822403836"/>
                    </a:ext>
                  </a:extLst>
                </a:gridCol>
                <a:gridCol w="2281304">
                  <a:extLst>
                    <a:ext uri="{9D8B030D-6E8A-4147-A177-3AD203B41FA5}">
                      <a16:colId xmlns:a16="http://schemas.microsoft.com/office/drawing/2014/main" val="2670636662"/>
                    </a:ext>
                  </a:extLst>
                </a:gridCol>
              </a:tblGrid>
              <a:tr h="9903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Specimen Type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Visit 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8147958"/>
                  </a:ext>
                </a:extLst>
              </a:tr>
              <a:tr h="5153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DNA (BUFFY</a:t>
                      </a:r>
                      <a:r>
                        <a:rPr lang="en-US" sz="2400" baseline="0" dirty="0">
                          <a:effectLst/>
                        </a:rPr>
                        <a:t> COAT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8184097"/>
                  </a:ext>
                </a:extLst>
              </a:tr>
              <a:tr h="5153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PLASMA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X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9179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13D9E42-1ACF-48A5-BA6D-4E9F6E7952F8}"/>
              </a:ext>
            </a:extLst>
          </p:cNvPr>
          <p:cNvSpPr txBox="1"/>
          <p:nvPr/>
        </p:nvSpPr>
        <p:spPr>
          <a:xfrm>
            <a:off x="2997843" y="4722471"/>
            <a:ext cx="61808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Serum samples also collected but since they are not shipping to NCRAD they are not covered in this training.  </a:t>
            </a:r>
          </a:p>
        </p:txBody>
      </p:sp>
    </p:spTree>
    <p:extLst>
      <p:ext uri="{BB962C8B-B14F-4D97-AF65-F5344CB8AC3E}">
        <p14:creationId xmlns:p14="http://schemas.microsoft.com/office/powerpoint/2010/main" val="407729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HALS Kit Request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562" y="2382253"/>
            <a:ext cx="6185836" cy="2294020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r>
              <a:rPr lang="en-US" u="sng" dirty="0">
                <a:ln>
                  <a:solidFill>
                    <a:schemeClr val="accent1"/>
                  </a:solidFill>
                </a:ln>
                <a:hlinkClick r:id="rId3"/>
              </a:rPr>
              <a:t>https://redcap.uits.iu.edu/surveys/?s=NW9J3NCPWF</a:t>
            </a:r>
            <a:endParaRPr lang="en-US" u="sng" dirty="0">
              <a:ln>
                <a:solidFill>
                  <a:schemeClr val="accent1"/>
                </a:solidFill>
              </a:ln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0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When to Order Kits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3600" dirty="0"/>
              <a:t>Your site will be responsible for ordering kits (labels  included) and maintaining a supply on site for scheduled participants 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3600" dirty="0"/>
              <a:t>Allow up to </a:t>
            </a:r>
            <a:r>
              <a:rPr lang="en-US" sz="3600" b="1" dirty="0"/>
              <a:t>2-4 weeks </a:t>
            </a:r>
            <a:r>
              <a:rPr lang="en-US" sz="3600" dirty="0"/>
              <a:t>for your order to be   processed and delivered.</a:t>
            </a:r>
          </a:p>
          <a:p>
            <a:pPr marL="231775" indent="-231775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004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131" y="1023938"/>
            <a:ext cx="6382262" cy="50720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9725" y="175982"/>
            <a:ext cx="11362418" cy="736600"/>
          </a:xfrm>
        </p:spPr>
        <p:txBody>
          <a:bodyPr/>
          <a:lstStyle/>
          <a:p>
            <a:pPr algn="ctr"/>
            <a:r>
              <a:rPr lang="en-US" b="1" dirty="0"/>
              <a:t>HALS Kit Request Module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6817" y="912582"/>
            <a:ext cx="4315326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Choose your site from the drop-down list.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The coordinator name and contact information will appear.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Verify that this information is accurate, or correct it if necessary.</a:t>
            </a:r>
          </a:p>
          <a:p>
            <a:pPr>
              <a:buClr>
                <a:schemeClr val="accent1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268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9495" y="166895"/>
            <a:ext cx="5151198" cy="59990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886307" y="153928"/>
            <a:ext cx="5739636" cy="5693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Indicate the quantity needed of each kit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Once selected, kit components of the chosen kit will appear at the bottom of the screen (Pictured)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Click “Submit” to turn in your request.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The IU staff will notify you that your request has been received and address any issues.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**Note: You can order more than one type of kit in a single kit request**</a:t>
            </a:r>
          </a:p>
        </p:txBody>
      </p:sp>
      <p:sp>
        <p:nvSpPr>
          <p:cNvPr id="4" name="Right Arrow 3"/>
          <p:cNvSpPr/>
          <p:nvPr/>
        </p:nvSpPr>
        <p:spPr>
          <a:xfrm rot="11408395">
            <a:off x="4764690" y="492986"/>
            <a:ext cx="1221996" cy="232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7588627">
            <a:off x="2765377" y="4075856"/>
            <a:ext cx="3976763" cy="343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8834"/>
      </p:ext>
    </p:extLst>
  </p:cSld>
  <p:clrMapOvr>
    <a:masterClrMapping/>
  </p:clrMapOvr>
</p:sld>
</file>

<file path=ppt/theme/theme1.xml><?xml version="1.0" encoding="utf-8"?>
<a:theme xmlns:a="http://schemas.openxmlformats.org/drawingml/2006/main" name="NCRAD">
  <a:themeElements>
    <a:clrScheme name="NCRAD">
      <a:dk1>
        <a:srgbClr val="000000"/>
      </a:dk1>
      <a:lt1>
        <a:sysClr val="window" lastClr="FFFFFF"/>
      </a:lt1>
      <a:dk2>
        <a:srgbClr val="4EA8A5"/>
      </a:dk2>
      <a:lt2>
        <a:srgbClr val="93BE62"/>
      </a:lt2>
      <a:accent1>
        <a:srgbClr val="9D6CAF"/>
      </a:accent1>
      <a:accent2>
        <a:srgbClr val="4EA8A5"/>
      </a:accent2>
      <a:accent3>
        <a:srgbClr val="93BE62"/>
      </a:accent3>
      <a:accent4>
        <a:srgbClr val="BB99C7"/>
      </a:accent4>
      <a:accent5>
        <a:srgbClr val="8FCBCA"/>
      </a:accent5>
      <a:accent6>
        <a:srgbClr val="B5D395"/>
      </a:accent6>
      <a:hlink>
        <a:srgbClr val="2998E3"/>
      </a:hlink>
      <a:folHlink>
        <a:srgbClr val="8C8C8C"/>
      </a:folHlink>
    </a:clrScheme>
    <a:fontScheme name="Custom 1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CRAD" id="{130F771E-01FE-4433-B938-A7ECD5030A4E}" vid="{59C87B4B-5915-4C63-96F0-1E5017F29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NCRAD Slide Template</Template>
  <TotalTime>24364</TotalTime>
  <Words>1668</Words>
  <Application>Microsoft Office PowerPoint</Application>
  <PresentationFormat>Widescreen</PresentationFormat>
  <Paragraphs>237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Georgia</vt:lpstr>
      <vt:lpstr>PMingLiU</vt:lpstr>
      <vt:lpstr>Times New Roman</vt:lpstr>
      <vt:lpstr>Verdana</vt:lpstr>
      <vt:lpstr>Wingdings</vt:lpstr>
      <vt:lpstr>NCRAD</vt:lpstr>
      <vt:lpstr>PowerPoint Presentation</vt:lpstr>
      <vt:lpstr>Training Overview</vt:lpstr>
      <vt:lpstr>Globally Unique Identifier (GUID)</vt:lpstr>
      <vt:lpstr>Globally Unique Identifier (GUID)</vt:lpstr>
      <vt:lpstr>HALS Study Specimens</vt:lpstr>
      <vt:lpstr>HALS Kit Request Module</vt:lpstr>
      <vt:lpstr>When to Order Kits</vt:lpstr>
      <vt:lpstr>HALS Kit Request Module</vt:lpstr>
      <vt:lpstr>PowerPoint Presentation</vt:lpstr>
      <vt:lpstr>Specimen Labels</vt:lpstr>
      <vt:lpstr>Two Label Types</vt:lpstr>
      <vt:lpstr>Kit Number Labels</vt:lpstr>
      <vt:lpstr>Collection Tubes - Blood</vt:lpstr>
      <vt:lpstr>Aliquot Tube Labels</vt:lpstr>
      <vt:lpstr>Labeling Biologic Samples</vt:lpstr>
      <vt:lpstr>Aliquot Tube Labels</vt:lpstr>
      <vt:lpstr>Biological Sample and Shipment Notification Forms</vt:lpstr>
      <vt:lpstr>PowerPoint Presentation</vt:lpstr>
      <vt:lpstr>Biological Sample and Shipment Notification Forms</vt:lpstr>
      <vt:lpstr>Handling/Processing Study Specimens</vt:lpstr>
      <vt:lpstr>Blood Draw Order</vt:lpstr>
      <vt:lpstr>Cryovial Cap Colors</vt:lpstr>
      <vt:lpstr>Plasma Collection</vt:lpstr>
      <vt:lpstr>Buffy Coat Collection</vt:lpstr>
      <vt:lpstr>PowerPoint Presentation</vt:lpstr>
      <vt:lpstr>Sample Shipments</vt:lpstr>
      <vt:lpstr>Frozen Shipment Packaging</vt:lpstr>
      <vt:lpstr>Frozen Batch Sample Shipment</vt:lpstr>
      <vt:lpstr>Frozen Batch Sample Shipment</vt:lpstr>
      <vt:lpstr>Frozen Batch Sample Shipment</vt:lpstr>
      <vt:lpstr>UPS ShipExecTM Thin Client Website</vt:lpstr>
      <vt:lpstr>Finding Your Contact Information</vt:lpstr>
      <vt:lpstr>Finding Your Contact Information</vt:lpstr>
      <vt:lpstr>Verify Information</vt:lpstr>
      <vt:lpstr>Entering Shipment Information</vt:lpstr>
      <vt:lpstr>Need to request UPS Pickup?</vt:lpstr>
      <vt:lpstr>Shipping Packages</vt:lpstr>
      <vt:lpstr>Accessing Airbill</vt:lpstr>
      <vt:lpstr>Accessing Airbill</vt:lpstr>
      <vt:lpstr>Reprint Airbills/Voiding Shipments</vt:lpstr>
      <vt:lpstr>Reprint Airbill</vt:lpstr>
      <vt:lpstr>Void Shipment</vt:lpstr>
      <vt:lpstr>NCRAD Website – HALS Page</vt:lpstr>
      <vt:lpstr>NCRAD Website – Helpful Pages</vt:lpstr>
      <vt:lpstr>Nonconformance Issues</vt:lpstr>
      <vt:lpstr>Nonconformance Issues</vt:lpstr>
      <vt:lpstr>HALS Contact Information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Lagone, Emma C.</dc:creator>
  <cp:lastModifiedBy>Justin Delay</cp:lastModifiedBy>
  <cp:revision>192</cp:revision>
  <dcterms:created xsi:type="dcterms:W3CDTF">2019-10-07T13:47:35Z</dcterms:created>
  <dcterms:modified xsi:type="dcterms:W3CDTF">2021-09-23T19:36:42Z</dcterms:modified>
</cp:coreProperties>
</file>